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87" r:id="rId3"/>
    <p:sldId id="271" r:id="rId4"/>
    <p:sldId id="269" r:id="rId5"/>
    <p:sldId id="286" r:id="rId6"/>
    <p:sldId id="289" r:id="rId7"/>
    <p:sldId id="272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F8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Лопухинка\127167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80884" cy="49964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21508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Общий вид </a:t>
            </a:r>
            <a:r>
              <a:rPr lang="ru-RU" dirty="0" err="1" smtClean="0"/>
              <a:t>Лопухинки</a:t>
            </a:r>
            <a:r>
              <a:rPr lang="ru-RU" dirty="0" smtClean="0"/>
              <a:t> с водолечебными заведениями. Л.А. Серяков. Гравюра, 1847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85728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EADF8A"/>
                </a:solidFill>
              </a:rPr>
              <a:t>Лопухинка</a:t>
            </a:r>
            <a:endParaRPr lang="ru-RU" sz="4400" dirty="0">
              <a:solidFill>
                <a:srgbClr val="EADF8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2152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rgbClr val="EADF8A"/>
                </a:solidFill>
              </a:rPr>
              <a:t>ЛОПУХИНКА </a:t>
            </a:r>
            <a:r>
              <a:rPr lang="ru-RU" dirty="0" smtClean="0"/>
              <a:t>—Первые упоминания усадьбы </a:t>
            </a:r>
            <a:r>
              <a:rPr lang="ru-RU" i="1" dirty="0" err="1" smtClean="0"/>
              <a:t>Лопухинка</a:t>
            </a:r>
            <a:r>
              <a:rPr lang="ru-RU" dirty="0" smtClean="0"/>
              <a:t> относятся к </a:t>
            </a:r>
            <a:r>
              <a:rPr lang="en-US" dirty="0" smtClean="0"/>
              <a:t>XVIII</a:t>
            </a:r>
            <a:r>
              <a:rPr lang="ru-RU" dirty="0" smtClean="0"/>
              <a:t> веку, когда на месте деревни Сергиевская по межеванию 1747 г. советнику </a:t>
            </a:r>
            <a:r>
              <a:rPr lang="ru-RU" dirty="0" err="1" smtClean="0"/>
              <a:t>НикитеЛопухину</a:t>
            </a:r>
            <a:r>
              <a:rPr lang="ru-RU" dirty="0" smtClean="0"/>
              <a:t> из опального тогда рода Лопухиных принадлежит здешнее имение. От фамилии Лопухиных берёт название деревня </a:t>
            </a:r>
            <a:r>
              <a:rPr lang="ru-RU" i="1" dirty="0" err="1" smtClean="0"/>
              <a:t>Лопухинка</a:t>
            </a:r>
            <a:r>
              <a:rPr lang="ru-RU" dirty="0" smtClean="0"/>
              <a:t>, а также одноименная  речка .  Далее имение переходит из рук в руки. </a:t>
            </a:r>
          </a:p>
          <a:p>
            <a:pPr indent="457200"/>
            <a:r>
              <a:rPr lang="ru-RU" dirty="0" smtClean="0"/>
              <a:t>В 1783 г. усадьба оказывается во владении Х.Ф.Геринга (1747−1821).Род Герингов в России начался при Петре</a:t>
            </a:r>
            <a:r>
              <a:rPr lang="en-US" dirty="0" smtClean="0"/>
              <a:t>I</a:t>
            </a:r>
            <a:r>
              <a:rPr lang="ru-RU" dirty="0" smtClean="0"/>
              <a:t> с Ивана Геринга .Он как и его потомки посвятили себя военной </a:t>
            </a:r>
            <a:r>
              <a:rPr lang="ru-RU" dirty="0" err="1" smtClean="0"/>
              <a:t>службе.Его</a:t>
            </a:r>
            <a:r>
              <a:rPr lang="ru-RU" dirty="0" smtClean="0"/>
              <a:t> внук, генерал-майор в отставке Х.Ф.Геринг участвовал в русско-турецкой войне, был ранен и в 1797 г. Вышел в отставку и занялся обустройством усадьбы. </a:t>
            </a:r>
          </a:p>
          <a:p>
            <a:pPr indent="457200"/>
            <a:r>
              <a:rPr lang="ru-RU" dirty="0" smtClean="0"/>
              <a:t>Расцвет усадьбы </a:t>
            </a:r>
            <a:r>
              <a:rPr lang="ru-RU" dirty="0" err="1" smtClean="0"/>
              <a:t>прихходится</a:t>
            </a:r>
            <a:r>
              <a:rPr lang="ru-RU" dirty="0" smtClean="0"/>
              <a:t> на 40-е годы </a:t>
            </a:r>
            <a:r>
              <a:rPr lang="en-US" dirty="0" smtClean="0"/>
              <a:t>XIX</a:t>
            </a:r>
            <a:r>
              <a:rPr lang="ru-RU" dirty="0" smtClean="0"/>
              <a:t> века .В 1833 году Павел </a:t>
            </a:r>
            <a:r>
              <a:rPr lang="ru-RU" dirty="0" err="1" smtClean="0"/>
              <a:t>Христианович</a:t>
            </a:r>
            <a:r>
              <a:rPr lang="ru-RU" dirty="0" smtClean="0"/>
              <a:t> Геринг, получив в наследство имение, сразу оценил возможности и местоположение местности (в том числе наличие радоновых источников) и занялся коренным переустройством усадьбы. мыза владельческая при ключах, на </a:t>
            </a:r>
            <a:r>
              <a:rPr lang="ru-RU" dirty="0" err="1" smtClean="0"/>
              <a:t>Копорском</a:t>
            </a:r>
            <a:r>
              <a:rPr lang="ru-RU" dirty="0" smtClean="0"/>
              <a:t> просёлочном тракте, в 35 верстах от Петергофа, число дворов — 2, число жителей: 60 м. п., 32 ж. п.; К 1841 г. здесь была не только прекрасная усадьба, но и настоящий курорт с сетью водолечебниц, который мог составить конкуренцию </a:t>
            </a:r>
            <a:r>
              <a:rPr lang="ru-RU" dirty="0" err="1" smtClean="0"/>
              <a:t>полюстровскому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Лопухинка\lopuhi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7979951" cy="5715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14480" y="607220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на усадьбу и водолечебницу. Рис. Л.А.Серякова , 1847 г.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6182" y="142852"/>
            <a:ext cx="5072098" cy="695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Известный писатель Н.В.Кукольник в 1847 году в журнале «Иллюстрация» так описывают новый курорт: «Но вот показывается прекрасный дом с бельведером и развевающимся флагом, по сторонам тянется небольшая, но хорошо обстроенная </a:t>
            </a:r>
            <a:r>
              <a:rPr lang="ru-RU" dirty="0" err="1" smtClean="0"/>
              <a:t>улица.Входим</a:t>
            </a:r>
            <a:r>
              <a:rPr lang="ru-RU" dirty="0" smtClean="0"/>
              <a:t> в плющевую беседку. Это </a:t>
            </a:r>
            <a:r>
              <a:rPr lang="ru-RU" dirty="0" err="1" smtClean="0"/>
              <a:t>тоннель,ведущий</a:t>
            </a:r>
            <a:r>
              <a:rPr lang="ru-RU" dirty="0" smtClean="0"/>
              <a:t> в </a:t>
            </a:r>
            <a:r>
              <a:rPr lang="ru-RU" dirty="0" err="1" smtClean="0"/>
              <a:t>овраг,лестница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140 ступеней ведет ко дну, глаза разбегаются по всем направлениям, не зная на чем остановиться. Два крутых берега идут параллельно с юго-запада на северо-восток и почти отвесно спускаются к реке, на них прелестно расположены группы  </a:t>
            </a:r>
            <a:r>
              <a:rPr lang="ru-RU" dirty="0" err="1" smtClean="0"/>
              <a:t>красивых,разнообразных</a:t>
            </a:r>
            <a:r>
              <a:rPr lang="ru-RU" dirty="0" smtClean="0"/>
              <a:t> деревьев, в некоторых местах пространство </a:t>
            </a:r>
            <a:r>
              <a:rPr lang="ru-RU" dirty="0" err="1" smtClean="0"/>
              <a:t>освобожденоот</a:t>
            </a:r>
            <a:r>
              <a:rPr lang="ru-RU" dirty="0" smtClean="0"/>
              <a:t> растительности и представляет голые </a:t>
            </a:r>
            <a:r>
              <a:rPr lang="ru-RU" dirty="0" err="1" smtClean="0"/>
              <a:t>скалы.Внизу</a:t>
            </a:r>
            <a:r>
              <a:rPr lang="ru-RU" dirty="0" smtClean="0"/>
              <a:t> течет </a:t>
            </a:r>
            <a:r>
              <a:rPr lang="ru-RU" dirty="0" err="1" smtClean="0"/>
              <a:t>река,кристальные</a:t>
            </a:r>
            <a:r>
              <a:rPr lang="ru-RU" dirty="0" smtClean="0"/>
              <a:t> воды которой питаются многочисленными ручьями из живых источников и удерживаются плотиною, образуя озеро… Воздух везде легок и </a:t>
            </a:r>
            <a:r>
              <a:rPr lang="ru-RU" dirty="0" err="1" smtClean="0"/>
              <a:t>и</a:t>
            </a:r>
            <a:r>
              <a:rPr lang="ru-RU" dirty="0" smtClean="0"/>
              <a:t> хорош…Швейцария с висящими на скалах рощами и садами.»</a:t>
            </a:r>
            <a:endParaRPr lang="ru-RU" dirty="0"/>
          </a:p>
        </p:txBody>
      </p:sp>
      <p:pic>
        <p:nvPicPr>
          <p:cNvPr id="5" name="Picture 8" descr=" (470x698, 83Kb)"/>
          <p:cNvPicPr>
            <a:picLocks noChangeAspect="1" noChangeArrowheads="1"/>
          </p:cNvPicPr>
          <p:nvPr/>
        </p:nvPicPr>
        <p:blipFill>
          <a:blip r:embed="rId2"/>
          <a:srcRect t="8900" b="3960"/>
          <a:stretch>
            <a:fillRect/>
          </a:stretch>
        </p:blipFill>
        <p:spPr bwMode="auto">
          <a:xfrm>
            <a:off x="500034" y="285728"/>
            <a:ext cx="2428892" cy="31432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3714752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Н.В.Кукольник 1809-1868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357187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А.В.Фет,1860-е г.</a:t>
            </a:r>
            <a:endParaRPr lang="ru-RU" dirty="0"/>
          </a:p>
        </p:txBody>
      </p:sp>
      <p:pic>
        <p:nvPicPr>
          <p:cNvPr id="44036" name="Picture 4" descr=" (234x300, 7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786082" cy="3571900"/>
          </a:xfrm>
          <a:prstGeom prst="rect">
            <a:avLst/>
          </a:prstGeom>
          <a:noFill/>
        </p:spPr>
      </p:pic>
      <p:pic>
        <p:nvPicPr>
          <p:cNvPr id="44038" name="Picture 6" descr=" (530x698, 455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0"/>
            <a:ext cx="2766432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388" y="378619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Ф. Ф.Беллинсгаузен  1778-1852 </a:t>
            </a:r>
            <a:endParaRPr lang="ru-RU" dirty="0"/>
          </a:p>
        </p:txBody>
      </p:sp>
      <p:pic>
        <p:nvPicPr>
          <p:cNvPr id="9" name="Рисунок 8" descr="http://upload.wikimedia.org/wikipedia/commons/4/4b/Seryakov_Lavrenti.jpg?uselang=r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429000"/>
            <a:ext cx="27860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5572140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Л.А.Серяков,1878 г. художник, гравер, автор рисунков и гравюр с видами </a:t>
            </a:r>
            <a:r>
              <a:rPr lang="ru-RU" dirty="0" err="1" smtClean="0"/>
              <a:t>Лопухинки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3500438"/>
            <a:ext cx="892971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  Взойду, бывало, на высокий берег в берестовую беседку, всю исписанную карандашом, и любуюсь распростертою у ног моих зеркальною влагою вод. Глубина этой прозрачной влаги, по-видимому, превышала десять сажен, но все водяные поросли на дне были отчетливо видны, словно зеленый лес, растущий в глубокой долине, а крупные форели, неподвижно стоящие с распущенными плавниками, казались птицами, парящими над этой долиной.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   Но нельзя целый день любоваться красотами природы, а в уединенной комнате ожидала непроходимая тоска. 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счастию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зная свою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скучливость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 бездействии, я захватил с собою Горация в объяснениях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Ореллия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и принялся переводить самые трудные оды из второй и третьей книг. Сначала я пришел в совершенное отчаяние от возникавших на каждой строке затруднений; но с каждою новой победой я все более осваивался с атмосферою моего труда, все более и более отрадного. К </a:t>
            </a:r>
            <a:r>
              <a:rPr lang="ru-RU" sz="1400" dirty="0" smtClean="0"/>
              <a:t>величайшей радости моей, я в месяц, проведенный в </a:t>
            </a:r>
            <a:r>
              <a:rPr lang="ru-RU" sz="1400" dirty="0" err="1" smtClean="0"/>
              <a:t>Лопухинке</a:t>
            </a:r>
            <a:r>
              <a:rPr lang="ru-RU" sz="1400" dirty="0" smtClean="0"/>
              <a:t>, окончательно перевел две последние книги од, тогда как перевод первых двух тянулся в продолжение пятнадцати лет.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А. Фет «Мои воспоминания".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s019.radikal.ru/i605/1203/df/5f43ebf97dd2.jpg"/>
          <p:cNvPicPr/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142844" y="357166"/>
            <a:ext cx="2740362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142852"/>
            <a:ext cx="6143636" cy="31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Однако проделка эта не обошлась мне даром: мое хроническое раздражение дыхательных органов дало себя знать. Горло у меня до того распухло, что я едва мог отпроситься у генерала в петербургский военный госпиталь, откуда, по совету врача, отправился в </a:t>
            </a:r>
            <a:r>
              <a:rPr lang="ru-RU" sz="1400" dirty="0" err="1" smtClean="0">
                <a:ea typeface="Times New Roman" pitchFamily="18" charset="0"/>
                <a:cs typeface="Times New Roman" pitchFamily="18" charset="0"/>
              </a:rPr>
              <a:t>Лопухинку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тамошнюю военную водолечебницу. Водолечебный сезон окончился, и в небольшом госпитале я не только не встретил ни одного офицера, но даже ни единого солдатика; а мне предстояло пробыть в этом уединенном замке целый месяц с инвалидом фельдшером, производившим надо мною водолечебные эксперименты, и военным медиком, ежедневно приходившим на четверть часа в мою комнату. А так как в число приемов лечения входила прогулка и питье воды из местных ключей, то я поневоле ознакомился с прекрасно содержимым парком и всею северною красотой ближайших окрестностей, начиная с прудов, каких мне до той поры видеть не приходилось. </a:t>
            </a:r>
            <a:endParaRPr lang="ru-RU" sz="1400" dirty="0" smtClean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Лопухинка\Дом Герингов 1920 год-30-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98818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92933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Усадьба Герингов 1920-е годы.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Лопухинка\img.jpg"/>
          <p:cNvPicPr>
            <a:picLocks noChangeAspect="1" noChangeArrowheads="1"/>
          </p:cNvPicPr>
          <p:nvPr/>
        </p:nvPicPr>
        <p:blipFill>
          <a:blip r:embed="rId2"/>
          <a:srcRect l="7609" t="7246" r="15217"/>
          <a:stretch>
            <a:fillRect/>
          </a:stretch>
        </p:blipFill>
        <p:spPr bwMode="auto">
          <a:xfrm>
            <a:off x="1428728" y="214290"/>
            <a:ext cx="6000792" cy="54091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57290" y="607220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Львы из усадебного дома  Герингов.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345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дворянской усадьбы</dc:title>
  <dc:creator>Admin</dc:creator>
  <cp:lastModifiedBy>Svetlana</cp:lastModifiedBy>
  <cp:revision>107</cp:revision>
  <dcterms:created xsi:type="dcterms:W3CDTF">2014-01-01T22:36:17Z</dcterms:created>
  <dcterms:modified xsi:type="dcterms:W3CDTF">2014-12-05T18:29:08Z</dcterms:modified>
</cp:coreProperties>
</file>