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0" r:id="rId2"/>
    <p:sldId id="261" r:id="rId3"/>
    <p:sldId id="268" r:id="rId4"/>
    <p:sldId id="266" r:id="rId5"/>
    <p:sldId id="267" r:id="rId6"/>
    <p:sldId id="263" r:id="rId7"/>
    <p:sldId id="288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DF8A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31E5-3926-4653-9100-E231FA39E269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43FE-38E2-4C10-BCB5-7FDA14D5D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31E5-3926-4653-9100-E231FA39E269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43FE-38E2-4C10-BCB5-7FDA14D5D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31E5-3926-4653-9100-E231FA39E269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43FE-38E2-4C10-BCB5-7FDA14D5D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31E5-3926-4653-9100-E231FA39E269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43FE-38E2-4C10-BCB5-7FDA14D5D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31E5-3926-4653-9100-E231FA39E269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43FE-38E2-4C10-BCB5-7FDA14D5D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31E5-3926-4653-9100-E231FA39E269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43FE-38E2-4C10-BCB5-7FDA14D5D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31E5-3926-4653-9100-E231FA39E269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43FE-38E2-4C10-BCB5-7FDA14D5D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31E5-3926-4653-9100-E231FA39E269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43FE-38E2-4C10-BCB5-7FDA14D5D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31E5-3926-4653-9100-E231FA39E269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43FE-38E2-4C10-BCB5-7FDA14D5D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31E5-3926-4653-9100-E231FA39E269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43FE-38E2-4C10-BCB5-7FDA14D5D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31E5-3926-4653-9100-E231FA39E269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38043FE-38E2-4C10-BCB5-7FDA14D5D9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41831E5-3926-4653-9100-E231FA39E269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38043FE-38E2-4C10-BCB5-7FDA14D5D92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7;&#1072;&#1075;&#1088;&#1091;&#1079;&#1082;&#1080;\&#1084;&#1091;&#1079;&#1099;&#1082;&#1072;\&#1060;&#1086;&#1088;&#1090;&#1077;&#1087;&#1080;&#1072;&#1085;&#1086;\i_shvarts_trek_iz_tryoh_romansov_(www.ringtonix.ru)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s308127.vk.me/v308127397/9986/dQNAybewbu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4338065" cy="5786478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Гостилиц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286124"/>
            <a:ext cx="4191029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929190" y="642918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Современное состояние дворцовой усадьбы. 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File:The granted Letter for Lomonosov on possession in Ust Rudic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00108"/>
            <a:ext cx="5715037" cy="414340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14282" y="5429264"/>
            <a:ext cx="5357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Жалованная грамота М. В. Ломоносову на владение землями в </a:t>
            </a:r>
            <a:r>
              <a:rPr lang="ru-RU" dirty="0" err="1" smtClean="0"/>
              <a:t>Ораниенбаумском</a:t>
            </a:r>
            <a:r>
              <a:rPr lang="ru-RU" dirty="0" smtClean="0"/>
              <a:t> уезде. 1756 г.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142853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 smtClean="0">
                <a:solidFill>
                  <a:srgbClr val="EADF8A"/>
                </a:solidFill>
              </a:rPr>
              <a:t>Усть-Рудица</a:t>
            </a:r>
            <a:r>
              <a:rPr lang="ru-RU" sz="3600" dirty="0" smtClean="0">
                <a:solidFill>
                  <a:srgbClr val="EADF8A"/>
                </a:solidFill>
              </a:rPr>
              <a:t> – имение М.В. Ломоносова.</a:t>
            </a:r>
            <a:endParaRPr lang="ru-RU" sz="3600" dirty="0">
              <a:solidFill>
                <a:srgbClr val="EADF8A"/>
              </a:solidFill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5929322" y="1285860"/>
            <a:ext cx="3071834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EADF8A"/>
                </a:solidFill>
                <a:effectLst/>
              </a:rPr>
              <a:t>«Фабрика моя делания разноцветных </a:t>
            </a:r>
            <a:b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EADF8A"/>
                </a:solidFill>
                <a:effectLst/>
              </a:rPr>
            </a:b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EADF8A"/>
                </a:solidFill>
                <a:effectLst/>
              </a:rPr>
              <a:t>стекол и из них разных вещей </a:t>
            </a:r>
            <a:b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EADF8A"/>
                </a:solidFill>
                <a:effectLst/>
              </a:rPr>
            </a:b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EADF8A"/>
                </a:solidFill>
                <a:effectLst/>
              </a:rPr>
              <a:t>состоит в </a:t>
            </a:r>
            <a:r>
              <a:rPr kumimoji="0" lang="ru-RU" sz="2400" b="0" u="none" strike="noStrike" cap="none" normalizeH="0" baseline="0" dirty="0" err="1" smtClean="0">
                <a:ln>
                  <a:noFill/>
                </a:ln>
                <a:solidFill>
                  <a:srgbClr val="EADF8A"/>
                </a:solidFill>
                <a:effectLst/>
              </a:rPr>
              <a:t>Коважской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EADF8A"/>
                </a:solidFill>
                <a:effectLst/>
              </a:rPr>
              <a:t> мызе в деревне</a:t>
            </a:r>
            <a:b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EADF8A"/>
                </a:solidFill>
                <a:effectLst/>
              </a:rPr>
            </a:br>
            <a:r>
              <a:rPr kumimoji="0" lang="ru-RU" sz="2400" b="0" u="none" strike="noStrike" cap="none" normalizeH="0" baseline="0" dirty="0" err="1" smtClean="0">
                <a:ln>
                  <a:noFill/>
                </a:ln>
                <a:solidFill>
                  <a:srgbClr val="EADF8A"/>
                </a:solidFill>
                <a:effectLst/>
              </a:rPr>
              <a:t>Уcтьрудицах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EADF8A"/>
                </a:solidFill>
                <a:effectLst/>
              </a:rPr>
              <a:t>.»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rgbClr val="EADF8A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EADF8A"/>
                </a:solidFill>
                <a:effectLst/>
              </a:rPr>
              <a:t>М.В.ЛОМОНОСОВ (1760г.).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4813994"/>
            <a:ext cx="36433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Портрет М.В. Ломоносова.</a:t>
            </a:r>
          </a:p>
          <a:p>
            <a:r>
              <a:rPr lang="ru-RU" b="1" dirty="0"/>
              <a:t>Г.И.</a:t>
            </a:r>
            <a:r>
              <a:rPr lang="ru-RU" dirty="0"/>
              <a:t>  </a:t>
            </a:r>
            <a:r>
              <a:rPr lang="ru-RU" b="1" dirty="0"/>
              <a:t>Скородумов. </a:t>
            </a:r>
            <a:endParaRPr lang="ru-RU" dirty="0"/>
          </a:p>
          <a:p>
            <a:r>
              <a:rPr lang="ru-RU" dirty="0"/>
              <a:t>Начало XIX в. Холст, масло.   </a:t>
            </a:r>
          </a:p>
        </p:txBody>
      </p:sp>
      <p:pic>
        <p:nvPicPr>
          <p:cNvPr id="7" name="Picture 2" descr="http://www.ras.ru/FStorage/download.aspx?id=a5486ff0-e9d8-438e-9372-27a6b4ae7b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3600450" cy="442912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071934" y="142852"/>
            <a:ext cx="48577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dirty="0" smtClean="0"/>
              <a:t>15 марта 1753 года Императрицей Елизаветой Петровной М.В.Ломоносову была пожалована земля и деревни (</a:t>
            </a:r>
            <a:r>
              <a:rPr lang="ru-RU" dirty="0" err="1" smtClean="0"/>
              <a:t>Шишкина,Калищи,Усть-Рудица,Липова</a:t>
            </a:r>
            <a:r>
              <a:rPr lang="ru-RU" dirty="0" smtClean="0"/>
              <a:t>) в </a:t>
            </a:r>
            <a:r>
              <a:rPr lang="ru-RU" dirty="0" err="1" smtClean="0"/>
              <a:t>Копорском</a:t>
            </a:r>
            <a:r>
              <a:rPr lang="ru-RU" dirty="0" smtClean="0"/>
              <a:t> уезде. В </a:t>
            </a:r>
            <a:r>
              <a:rPr lang="ru-RU" dirty="0" err="1" smtClean="0"/>
              <a:t>Усть-Рудице</a:t>
            </a:r>
            <a:r>
              <a:rPr lang="ru-RU" dirty="0" smtClean="0"/>
              <a:t>  М.В.Ломоносов построил стекольно-мозаичную фабрику, усадебный дом и разбил роскошный сад. На фабрике делали цветное стекло, бисер, смальту для мозаичных панно.</a:t>
            </a:r>
            <a:endParaRPr lang="ru-RU" dirty="0"/>
          </a:p>
        </p:txBody>
      </p:sp>
      <p:pic>
        <p:nvPicPr>
          <p:cNvPr id="9" name="Picture 4" descr="http://upload.wikimedia.org/wikipedia/commons/thumb/4/49/Lomonosov_PeterI_mosaic_1754.jpg/200px-Lomonosov_PeterI_mosaic_17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071810"/>
            <a:ext cx="2643206" cy="35154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715140" y="5072074"/>
            <a:ext cx="22145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Пётр I. мозаика набрана М.В.Ломоносовым. 1754. </a:t>
            </a:r>
            <a:r>
              <a:rPr lang="ru-RU" dirty="0" err="1" smtClean="0"/>
              <a:t>Усть-Рудицкая</a:t>
            </a:r>
            <a:r>
              <a:rPr lang="ru-RU" dirty="0" smtClean="0"/>
              <a:t> фабрика. Эрмитаж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primetour.ua/files/Raevsky_N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736"/>
            <a:ext cx="3643338" cy="416594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85720" y="5572140"/>
            <a:ext cx="3143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Портрет Н. Н. Раевского работы Дж. </a:t>
            </a:r>
            <a:r>
              <a:rPr lang="ru-RU" dirty="0" err="1" smtClean="0"/>
              <a:t>Доу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Военная галерея Зимнего Дворца</a:t>
            </a:r>
            <a:endParaRPr lang="ru-RU" dirty="0"/>
          </a:p>
        </p:txBody>
      </p:sp>
      <p:pic>
        <p:nvPicPr>
          <p:cNvPr id="35844" name="Picture 4" descr="http://uploads0.wikipaintings.org/images/vasily-tropinin/portrait-of-n-n-rayevsky-jr-18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357298"/>
            <a:ext cx="3403794" cy="414340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143504" y="5786454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Портрет  Н. Н. Раевского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214290"/>
            <a:ext cx="80724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EADF8A"/>
                </a:solidFill>
              </a:rPr>
              <a:t>Потомки Ломоносова – Раевские , герои  1812 года</a:t>
            </a:r>
            <a:endParaRPr lang="ru-RU" sz="3200" dirty="0">
              <a:solidFill>
                <a:srgbClr val="EADF8A"/>
              </a:solidFill>
            </a:endParaRPr>
          </a:p>
        </p:txBody>
      </p:sp>
      <p:pic>
        <p:nvPicPr>
          <p:cNvPr id="7" name="i_shvarts_trek_iz_tryoh_romansov_(www.ringtonix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501090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80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img.tourbina.ru/photos/9796/big.photo/Aleksandr-Nikolaevitch-Rae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3214710" cy="434336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14282" y="5000636"/>
            <a:ext cx="3429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Портрет Александра Николаевича Раевского</a:t>
            </a:r>
            <a:endParaRPr lang="ru-RU" dirty="0"/>
          </a:p>
        </p:txBody>
      </p:sp>
      <p:pic>
        <p:nvPicPr>
          <p:cNvPr id="34820" name="Picture 4" descr=" (415x550, 29Kb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14290"/>
            <a:ext cx="3288096" cy="43577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072066" y="4786322"/>
            <a:ext cx="364333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Мария Раевская, Волконская Начало 1820-х. Неизвестный художник . Жена С.Волконского ,декабриста поехала  за ним в Сибирь. А.С.Пушкин передал с ней стихи « Во глубине сибирских руд…»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00628" y="6143644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Копорье, церковь</a:t>
            </a:r>
            <a:endParaRPr lang="ru-RU" dirty="0"/>
          </a:p>
        </p:txBody>
      </p:sp>
      <p:pic>
        <p:nvPicPr>
          <p:cNvPr id="38918" name="Picture 6" descr="http://www.fototerra.ru/image.html?id=226503&amp;size=med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8700" y="3000372"/>
            <a:ext cx="4075300" cy="307183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23554" name="Picture 2" descr="http://ic.pics.livejournal.com/atrey/788265/424133/424133_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00240"/>
            <a:ext cx="5048284" cy="3786214"/>
          </a:xfrm>
          <a:prstGeom prst="rect">
            <a:avLst/>
          </a:prstGeom>
          <a:noFill/>
        </p:spPr>
      </p:pic>
      <p:pic>
        <p:nvPicPr>
          <p:cNvPr id="23556" name="Picture 4" descr="http://nikoli06.narod.ru/060928KAP/kapore0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0"/>
            <a:ext cx="4095747" cy="307181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85720" y="357166"/>
            <a:ext cx="46434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EADF8A"/>
                </a:solidFill>
              </a:rPr>
              <a:t>Крепость Копорье</a:t>
            </a:r>
            <a:endParaRPr lang="ru-RU" sz="4400" dirty="0">
              <a:solidFill>
                <a:srgbClr val="EADF8A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44" y="6000768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Копорье - имение Зиновьевых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asurenkov.ru/dat/localized/rus/images/kiprenskiiy_orest_adamovich__avtoportret.jpg"/>
          <p:cNvPicPr>
            <a:picLocks noChangeAspect="1" noChangeArrowheads="1"/>
          </p:cNvPicPr>
          <p:nvPr/>
        </p:nvPicPr>
        <p:blipFill>
          <a:blip r:embed="rId2"/>
          <a:srcRect b="5000"/>
          <a:stretch>
            <a:fillRect/>
          </a:stretch>
        </p:blipFill>
        <p:spPr bwMode="auto">
          <a:xfrm>
            <a:off x="214282" y="1214422"/>
            <a:ext cx="3469112" cy="407196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3" name="Picture 2" descr="http://img15.nnm.ru/8/d/0/1/b/a9b22c84aea646a8505ebdca3a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571612"/>
            <a:ext cx="4439951" cy="328614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5715016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О.Кипренский. Автопортрет 1828 г. ,х.м.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071942"/>
            <a:ext cx="371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Вид построек бывшей усадьбы "Воронино". На переднем плане каменный господский дом, справа остатки бывшей оранжереи ( усадьба Енгалычевых,1830-е годы )</a:t>
            </a:r>
            <a:endParaRPr lang="ru-RU" dirty="0"/>
          </a:p>
        </p:txBody>
      </p:sp>
      <p:pic>
        <p:nvPicPr>
          <p:cNvPr id="5" name="Picture 6" descr="http://photoarchive.spb.ru/getImage.do?object=2518119496&amp;compatible=1&amp;original=1"/>
          <p:cNvPicPr>
            <a:picLocks noChangeAspect="1" noChangeArrowheads="1"/>
          </p:cNvPicPr>
          <p:nvPr/>
        </p:nvPicPr>
        <p:blipFill>
          <a:blip r:embed="rId2"/>
          <a:srcRect l="1852" t="2564"/>
          <a:stretch>
            <a:fillRect/>
          </a:stretch>
        </p:blipFill>
        <p:spPr bwMode="auto">
          <a:xfrm>
            <a:off x="357158" y="1285860"/>
            <a:ext cx="3786213" cy="2714644"/>
          </a:xfrm>
          <a:prstGeom prst="rect">
            <a:avLst/>
          </a:prstGeom>
          <a:noFill/>
        </p:spPr>
      </p:pic>
      <p:pic>
        <p:nvPicPr>
          <p:cNvPr id="6" name="Picture 2" descr="http://photoarchive.spb.ru/getImage.do?object=2518119455&amp;compatible=1&amp;original=1"/>
          <p:cNvPicPr>
            <a:picLocks noChangeAspect="1" noChangeArrowheads="1"/>
          </p:cNvPicPr>
          <p:nvPr/>
        </p:nvPicPr>
        <p:blipFill>
          <a:blip r:embed="rId3"/>
          <a:srcRect l="1507" t="2131"/>
          <a:stretch>
            <a:fillRect/>
          </a:stretch>
        </p:blipFill>
        <p:spPr bwMode="auto">
          <a:xfrm>
            <a:off x="4572000" y="3786190"/>
            <a:ext cx="3794847" cy="28575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42910" y="214290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EADF8A"/>
                </a:solidFill>
              </a:rPr>
              <a:t>Воронино</a:t>
            </a:r>
            <a:endParaRPr lang="ru-RU" sz="4000" dirty="0">
              <a:solidFill>
                <a:srgbClr val="EADF8A"/>
              </a:solidFill>
            </a:endParaRPr>
          </a:p>
        </p:txBody>
      </p:sp>
      <p:pic>
        <p:nvPicPr>
          <p:cNvPr id="8" name="Picture 4" descr="http://www.enclo.lenobl.ru/image/1803735304/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57166"/>
            <a:ext cx="3654085" cy="242889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643438" y="3071810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Оранжерея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1119</TotalTime>
  <Words>204</Words>
  <Application>Microsoft Office PowerPoint</Application>
  <PresentationFormat>Экран (4:3)</PresentationFormat>
  <Paragraphs>23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Поэзия дворянской усадьбы</dc:title>
  <dc:creator>Admin</dc:creator>
  <cp:lastModifiedBy>Svetlana</cp:lastModifiedBy>
  <cp:revision>107</cp:revision>
  <dcterms:created xsi:type="dcterms:W3CDTF">2014-01-01T22:36:17Z</dcterms:created>
  <dcterms:modified xsi:type="dcterms:W3CDTF">2014-12-05T18:26:01Z</dcterms:modified>
</cp:coreProperties>
</file>