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B9A4-5AF8-41EF-9A39-298BF28064E7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CE9C-9C37-4546-BFF7-BF7D87B0C7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8E90-105D-48F9-A696-777359024771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D998-0537-401B-86C9-F69BE03E09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DAFB-8A16-4906-80EA-A544A196D15A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23378-EE8E-46E8-B06C-7723994E81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4698-0252-4318-BDF0-4377D7965B81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5488-F061-4F8A-87AB-2753940F6B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7FA0-0BCC-4362-8C21-9526BB053634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D20FC-4E69-4FA0-89BC-6919FAAF5C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9EA6-6A55-4E4F-A733-20AA48A507C5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2D1AF-CFC6-4934-8358-89B33E56DF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4E95-F8A5-49BB-8F53-770438927030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78F5A-B9D8-4B95-A4D9-40F4931363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1E4C-9628-47C6-9A9D-79F60D3362EC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628-AC6A-43A7-BA82-037A6FD2E9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B8F9-036A-496F-BAB1-A76204EBD9CC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FA5B-ED15-4CB8-B010-A3BCFFDBAC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007FB-A1E5-4858-91C2-187C832BEA9D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6399-EC99-48D1-897E-9CE2C880A7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2EEAB-1059-463E-9120-397D4E4F7273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9E74-2DAC-448C-9A11-03F79FC29C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108E4F-2B44-4230-9E78-884A3020D8B7}" type="datetimeFigureOut">
              <a:rPr lang="ru-RU"/>
              <a:pPr>
                <a:defRPr/>
              </a:pPr>
              <a:t>10.02.2013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7B427A-4F26-43AD-A7C4-EAC17B3D3B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facto.examen.ru/about.nsf/0/3df0a6fccf4c1ceac3256a02003ecb7e/Content/0.19CA?OpenElement&amp;FieldElemFormat=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214546" y="1857364"/>
            <a:ext cx="3929090" cy="1470025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l" eaLnBrk="1" hangingPunct="1"/>
            <a:r>
              <a:rPr lang="ru-RU" sz="8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Аммиак</a:t>
            </a: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00504"/>
            <a:ext cx="6400800" cy="1752600"/>
          </a:xfrm>
        </p:spPr>
        <p:txBody>
          <a:bodyPr rtlCol="0">
            <a:normAutofit fontScale="77500" lnSpcReduction="20000"/>
          </a:bodyPr>
          <a:lstStyle/>
          <a:p>
            <a:pPr algn="l"/>
            <a:r>
              <a:rPr lang="ru-RU" sz="40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99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химии в 9 классе</a:t>
            </a:r>
          </a:p>
          <a:p>
            <a:pPr algn="l"/>
            <a:r>
              <a:rPr lang="ru-RU" b="1" spc="100" dirty="0" smtClean="0">
                <a:ln w="18000">
                  <a:solidFill>
                    <a:sysClr val="windowText" lastClr="000000"/>
                  </a:solidFill>
                  <a:prstDash val="solid"/>
                </a:ln>
                <a:solidFill>
                  <a:srgbClr val="9966FF"/>
                </a:solidFill>
              </a:rPr>
              <a:t>Автор : Бударина Наталия Алексеевна, учитель химии филиала МБОУ «Стрелецкая СОШ» в с. Авдеевка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9" descr="молекула аммиа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81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508264" y="2214554"/>
            <a:ext cx="2635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5643578"/>
            <a:ext cx="6929486" cy="9286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143380"/>
            <a:ext cx="6929486" cy="13573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285860"/>
            <a:ext cx="7143800" cy="27146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00013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9966FF"/>
                </a:solidFill>
              </a:rPr>
              <a:t>Проверка знаний.  </a:t>
            </a:r>
            <a:br>
              <a:rPr lang="ru-RU" dirty="0" smtClean="0">
                <a:solidFill>
                  <a:srgbClr val="9966FF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Решите задачи: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6929486" cy="5357850"/>
          </a:xfrm>
        </p:spPr>
        <p:txBody>
          <a:bodyPr/>
          <a:lstStyle/>
          <a:p>
            <a:pPr lvl="0"/>
            <a:r>
              <a:rPr lang="ru-RU" sz="3000" dirty="0" smtClean="0"/>
              <a:t>При синтезе аммиака промышленным способом, азот объёмом 50 л. (н.у.) прореагировал с водородом, взятом в избытке. Выход продукта составил 50%. Рассчитайте объём и массу полученного аммиака.</a:t>
            </a:r>
          </a:p>
          <a:p>
            <a:pPr lvl="0"/>
            <a:r>
              <a:rPr lang="ru-RU" sz="3000" dirty="0" smtClean="0"/>
              <a:t>Какая масса хлорида аммония получится при взаимодействии 3 моль аммиака с соляной кислотой?</a:t>
            </a:r>
          </a:p>
          <a:p>
            <a:pPr lvl="0"/>
            <a:r>
              <a:rPr lang="ru-RU" sz="3000" dirty="0" smtClean="0"/>
              <a:t>Какой объём кислорода потребуется для сжигания 34 г. аммиака?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57158" y="2786058"/>
            <a:ext cx="8072494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285720" y="1071546"/>
            <a:ext cx="7929618" cy="1643074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54098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9966FF"/>
                </a:solidFill>
              </a:rPr>
              <a:t>Проверка </a:t>
            </a:r>
            <a:r>
              <a:rPr lang="ru-RU" dirty="0" smtClean="0">
                <a:solidFill>
                  <a:srgbClr val="9966FF"/>
                </a:solidFill>
              </a:rPr>
              <a:t>знаний. </a:t>
            </a:r>
            <a:br>
              <a:rPr lang="ru-RU" dirty="0" smtClean="0">
                <a:solidFill>
                  <a:srgbClr val="9966FF"/>
                </a:solidFill>
              </a:rPr>
            </a:br>
            <a:endParaRPr lang="ru-RU" sz="43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758138" cy="5126055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Осуществите цепочку превращений </a:t>
            </a: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Азот        </a:t>
            </a:r>
            <a:r>
              <a:rPr lang="ru-RU" dirty="0" smtClean="0"/>
              <a:t>аммиак         оксид азота (</a:t>
            </a:r>
            <a:r>
              <a:rPr lang="en-US" dirty="0" smtClean="0"/>
              <a:t>II</a:t>
            </a:r>
            <a:r>
              <a:rPr lang="ru-RU" dirty="0" smtClean="0"/>
              <a:t> )          нитрат аммония         аммиак         </a:t>
            </a:r>
            <a:r>
              <a:rPr lang="ru-RU" dirty="0" smtClean="0"/>
              <a:t>азот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Составьте уравнения следующих реакций и назовите продукты:</a:t>
            </a:r>
          </a:p>
          <a:p>
            <a:pPr lvl="0">
              <a:buNone/>
            </a:pPr>
            <a:r>
              <a:rPr lang="ru-RU" dirty="0" smtClean="0"/>
              <a:t>2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→</a:t>
            </a:r>
          </a:p>
          <a:p>
            <a:pPr lvl="0">
              <a:buNone/>
            </a:pP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 →</a:t>
            </a:r>
          </a:p>
          <a:p>
            <a:pPr lvl="0">
              <a:buNone/>
            </a:pP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3</a:t>
            </a:r>
            <a:r>
              <a:rPr lang="en-US" dirty="0" smtClean="0"/>
              <a:t>PO</a:t>
            </a:r>
            <a:r>
              <a:rPr lang="ru-RU" baseline="-25000" dirty="0" smtClean="0"/>
              <a:t>4</a:t>
            </a:r>
            <a:r>
              <a:rPr lang="ru-RU" dirty="0" smtClean="0"/>
              <a:t> →</a:t>
            </a:r>
          </a:p>
          <a:p>
            <a:pPr lvl="0">
              <a:buNone/>
            </a:pPr>
            <a:r>
              <a:rPr lang="ru-RU" dirty="0" smtClean="0"/>
              <a:t>2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3</a:t>
            </a:r>
            <a:r>
              <a:rPr lang="en-US" dirty="0" smtClean="0"/>
              <a:t>PO</a:t>
            </a:r>
            <a:r>
              <a:rPr lang="ru-RU" baseline="-25000" dirty="0" smtClean="0"/>
              <a:t>4</a:t>
            </a:r>
            <a:r>
              <a:rPr lang="ru-RU" dirty="0" smtClean="0"/>
              <a:t> →</a:t>
            </a:r>
          </a:p>
          <a:p>
            <a:pPr lvl="0">
              <a:buNone/>
            </a:pPr>
            <a:r>
              <a:rPr lang="ru-RU" dirty="0" smtClean="0"/>
              <a:t>3</a:t>
            </a:r>
            <a:r>
              <a:rPr lang="en-US" dirty="0" smtClean="0"/>
              <a:t>NH</a:t>
            </a:r>
            <a:r>
              <a:rPr lang="ru-RU" baseline="-25000" dirty="0" smtClean="0"/>
              <a:t>3</a:t>
            </a:r>
            <a:r>
              <a:rPr lang="ru-RU" dirty="0" smtClean="0"/>
              <a:t> + </a:t>
            </a:r>
            <a:r>
              <a:rPr lang="en-US" dirty="0" smtClean="0"/>
              <a:t>H</a:t>
            </a:r>
            <a:r>
              <a:rPr lang="ru-RU" baseline="-25000" dirty="0" smtClean="0"/>
              <a:t>3</a:t>
            </a:r>
            <a:r>
              <a:rPr lang="en-US" dirty="0" smtClean="0"/>
              <a:t>PO</a:t>
            </a:r>
            <a:r>
              <a:rPr lang="ru-RU" baseline="-25000" dirty="0" smtClean="0"/>
              <a:t>4</a:t>
            </a:r>
            <a:r>
              <a:rPr lang="ru-RU" dirty="0" smtClean="0"/>
              <a:t> →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428728" y="192880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71868" y="19288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000892" y="192880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857620" y="242886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72198" y="24288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9966FF"/>
                </a:solidFill>
              </a:rPr>
              <a:t>Домашнее задание:</a:t>
            </a:r>
            <a:endParaRPr lang="ru-RU" dirty="0">
              <a:solidFill>
                <a:srgbClr val="99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§25,упр. 1-5. 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Получение аммиака выучить самостоятельно.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/>
          <a:lstStyle/>
          <a:p>
            <a:pPr algn="l"/>
            <a:r>
              <a:rPr lang="ru-RU" sz="4000" dirty="0" smtClean="0">
                <a:solidFill>
                  <a:srgbClr val="9966FF"/>
                </a:solidFill>
              </a:rPr>
              <a:t>Ответьте на следующие вопросы:</a:t>
            </a:r>
            <a:endParaRPr lang="ru-RU" sz="4000" dirty="0">
              <a:solidFill>
                <a:srgbClr val="99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6572264" cy="51435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Характеристика азота по положению в Периодической системе элементов Д. И. Менделеева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Модель атома азота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Простое вещество азот   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Почему молекулярный азот химически инертен, а атомарный – химически активен?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Азот в природе.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 Какова схема круговорота азота в природе?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Расскажите о двойственном названии элемента №7.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Кто и в каком году открыл азот?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65422" y="2285992"/>
            <a:ext cx="2278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2071678"/>
            <a:ext cx="1955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Проверка знаний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Hom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72264" cy="796908"/>
          </a:xfrm>
        </p:spPr>
        <p:txBody>
          <a:bodyPr/>
          <a:lstStyle/>
          <a:p>
            <a:r>
              <a:rPr lang="ru-RU" dirty="0" smtClean="0">
                <a:solidFill>
                  <a:srgbClr val="9966FF"/>
                </a:solidFill>
              </a:rPr>
              <a:t>На уроке мы сможем:</a:t>
            </a:r>
            <a:endParaRPr lang="ru-RU" dirty="0">
              <a:solidFill>
                <a:srgbClr val="99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5900750" cy="5857916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Узнать:</a:t>
            </a:r>
          </a:p>
          <a:p>
            <a:r>
              <a:rPr lang="ru-RU" sz="2200" dirty="0" smtClean="0"/>
              <a:t>строение молекулы аммиака и иона аммония;</a:t>
            </a:r>
          </a:p>
          <a:p>
            <a:pPr lvl="0"/>
            <a:r>
              <a:rPr lang="ru-RU" sz="2200" dirty="0" smtClean="0"/>
              <a:t>механизм образования связи по донорно-акцепторному механизму; </a:t>
            </a:r>
          </a:p>
          <a:p>
            <a:pPr lvl="0"/>
            <a:r>
              <a:rPr lang="ru-RU" sz="2200" dirty="0" smtClean="0"/>
              <a:t>физические свойства аммиака;</a:t>
            </a:r>
          </a:p>
          <a:p>
            <a:pPr lvl="0"/>
            <a:r>
              <a:rPr lang="ru-RU" sz="2200" dirty="0" smtClean="0"/>
              <a:t>особенности химических реакций, протекающие с аммиаком;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Научиться:</a:t>
            </a:r>
          </a:p>
          <a:p>
            <a:pPr lvl="0"/>
            <a:r>
              <a:rPr lang="ru-RU" sz="2200" dirty="0" smtClean="0"/>
              <a:t>составлять электронную, структурную формулы аммиака и иона аммония;</a:t>
            </a:r>
          </a:p>
          <a:p>
            <a:pPr lvl="0"/>
            <a:r>
              <a:rPr lang="ru-RU" sz="2200" dirty="0" smtClean="0"/>
              <a:t>составлять уравнения химических реакций, характеризующие химические свойства и способы получения;</a:t>
            </a:r>
          </a:p>
          <a:p>
            <a:pPr lvl="0"/>
            <a:r>
              <a:rPr lang="ru-RU" sz="2200" dirty="0" smtClean="0"/>
              <a:t>объяснять физиологическое воздействие аммиака на организм человека.</a:t>
            </a:r>
          </a:p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65422" y="2428868"/>
            <a:ext cx="2278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16" y="2000240"/>
            <a:ext cx="189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hlinkClick r:id="rId2" action="ppaction://hlinksldjump"/>
              </a:rPr>
              <a:t>Проверка знаний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08264" y="2285992"/>
            <a:ext cx="2635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85860"/>
            <a:ext cx="8373285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6572264" cy="8683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9966FF"/>
                </a:solidFill>
              </a:rPr>
              <a:t>Эта история произошла во время I мировой войны.</a:t>
            </a:r>
            <a:endParaRPr lang="ru-RU" sz="3200" dirty="0">
              <a:solidFill>
                <a:srgbClr val="9966FF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285860"/>
            <a:ext cx="8385535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Овал 64"/>
          <p:cNvSpPr/>
          <p:nvPr/>
        </p:nvSpPr>
        <p:spPr>
          <a:xfrm>
            <a:off x="2214546" y="4929198"/>
            <a:ext cx="1143008" cy="71438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Овал 65"/>
          <p:cNvSpPr/>
          <p:nvPr/>
        </p:nvSpPr>
        <p:spPr>
          <a:xfrm>
            <a:off x="3714744" y="4857760"/>
            <a:ext cx="1143008" cy="71438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Овал 66"/>
          <p:cNvSpPr/>
          <p:nvPr/>
        </p:nvSpPr>
        <p:spPr>
          <a:xfrm rot="5400000">
            <a:off x="2857488" y="5715016"/>
            <a:ext cx="1143008" cy="714380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Овал 67"/>
          <p:cNvSpPr/>
          <p:nvPr/>
        </p:nvSpPr>
        <p:spPr>
          <a:xfrm>
            <a:off x="2928926" y="4572008"/>
            <a:ext cx="1214446" cy="1214446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Заголовок 56"/>
          <p:cNvSpPr>
            <a:spLocks noGrp="1"/>
          </p:cNvSpPr>
          <p:nvPr>
            <p:ph type="title"/>
          </p:nvPr>
        </p:nvSpPr>
        <p:spPr>
          <a:xfrm>
            <a:off x="0" y="285728"/>
            <a:ext cx="6500826" cy="511156"/>
          </a:xfrm>
        </p:spPr>
        <p:txBody>
          <a:bodyPr/>
          <a:lstStyle/>
          <a:p>
            <a:r>
              <a:rPr lang="ru-RU" b="1" dirty="0" smtClean="0">
                <a:solidFill>
                  <a:srgbClr val="9966FF"/>
                </a:solidFill>
              </a:rPr>
              <a:t>Состав вещества</a:t>
            </a:r>
            <a:endParaRPr lang="ru-RU" b="1" dirty="0">
              <a:solidFill>
                <a:srgbClr val="9966FF"/>
              </a:solidFill>
            </a:endParaRPr>
          </a:p>
        </p:txBody>
      </p:sp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3F2D0D-9B73-4381-BC62-ACE1BE3697D4}" type="slidenum">
              <a:rPr lang="ru-RU"/>
              <a:pPr/>
              <a:t>4</a:t>
            </a:fld>
            <a:endParaRPr lang="ru-RU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714348" y="1714488"/>
            <a:ext cx="3048000" cy="1828800"/>
            <a:chOff x="1152" y="1056"/>
            <a:chExt cx="1920" cy="1152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131" name="Rectangle 7"/>
            <p:cNvSpPr>
              <a:spLocks noChangeArrowheads="1"/>
            </p:cNvSpPr>
            <p:nvPr/>
          </p:nvSpPr>
          <p:spPr bwMode="auto">
            <a:xfrm>
              <a:off x="1536" y="1440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32" name="Rectangle 8"/>
            <p:cNvSpPr>
              <a:spLocks noChangeArrowheads="1"/>
            </p:cNvSpPr>
            <p:nvPr/>
          </p:nvSpPr>
          <p:spPr bwMode="auto">
            <a:xfrm>
              <a:off x="1920" y="105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33" name="Rectangle 9"/>
            <p:cNvSpPr>
              <a:spLocks noChangeArrowheads="1"/>
            </p:cNvSpPr>
            <p:nvPr/>
          </p:nvSpPr>
          <p:spPr bwMode="auto">
            <a:xfrm>
              <a:off x="2304" y="105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34" name="Rectangle 10"/>
            <p:cNvSpPr>
              <a:spLocks noChangeArrowheads="1"/>
            </p:cNvSpPr>
            <p:nvPr/>
          </p:nvSpPr>
          <p:spPr bwMode="auto">
            <a:xfrm>
              <a:off x="2688" y="1056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135" name="Rectangle 29"/>
            <p:cNvSpPr>
              <a:spLocks noChangeArrowheads="1"/>
            </p:cNvSpPr>
            <p:nvPr/>
          </p:nvSpPr>
          <p:spPr bwMode="auto">
            <a:xfrm>
              <a:off x="1152" y="1824"/>
              <a:ext cx="384" cy="38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14282" y="928670"/>
            <a:ext cx="17059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baseline="-25000" dirty="0">
                <a:solidFill>
                  <a:srgbClr val="0033CC"/>
                </a:solidFill>
              </a:rPr>
              <a:t>+</a:t>
            </a:r>
            <a:r>
              <a:rPr lang="en-US" sz="3600" b="1" baseline="-25000" dirty="0" smtClean="0">
                <a:solidFill>
                  <a:srgbClr val="0033CC"/>
                </a:solidFill>
              </a:rPr>
              <a:t>7</a:t>
            </a:r>
            <a:r>
              <a:rPr lang="en-US" sz="3600" b="1" dirty="0" smtClean="0">
                <a:solidFill>
                  <a:srgbClr val="0033CC"/>
                </a:solidFill>
              </a:rPr>
              <a:t> </a:t>
            </a:r>
            <a:r>
              <a:rPr lang="en-US" sz="6000" b="1" dirty="0" smtClean="0">
                <a:solidFill>
                  <a:srgbClr val="0033CC"/>
                </a:solidFill>
              </a:rPr>
              <a:t>N</a:t>
            </a:r>
            <a:r>
              <a:rPr lang="en-US" sz="3600" b="1" dirty="0" smtClean="0">
                <a:solidFill>
                  <a:srgbClr val="0033CC"/>
                </a:solidFill>
              </a:rPr>
              <a:t> )  </a:t>
            </a:r>
            <a:r>
              <a:rPr lang="en-US" sz="3600" b="1" dirty="0">
                <a:solidFill>
                  <a:srgbClr val="0033CC"/>
                </a:solidFill>
              </a:rPr>
              <a:t>)</a:t>
            </a:r>
          </a:p>
          <a:p>
            <a:r>
              <a:rPr lang="en-US" sz="3600" b="1" dirty="0">
                <a:solidFill>
                  <a:srgbClr val="0033CC"/>
                </a:solidFill>
              </a:rPr>
              <a:t>      </a:t>
            </a:r>
            <a:r>
              <a:rPr lang="en-US" sz="2400" b="1" dirty="0">
                <a:solidFill>
                  <a:srgbClr val="0033CC"/>
                </a:solidFill>
              </a:rPr>
              <a:t>2   5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714480" y="2428868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143108" y="1785926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2714612" y="1785926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3357554" y="1785926"/>
            <a:ext cx="0" cy="4572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1571604" y="2428868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357290" y="1928802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2s</a:t>
            </a:r>
            <a:r>
              <a:rPr lang="en-US" sz="2000" b="1" baseline="30000" dirty="0">
                <a:solidFill>
                  <a:srgbClr val="0033CC"/>
                </a:solidFill>
              </a:rPr>
              <a:t>2</a:t>
            </a:r>
            <a:endParaRPr lang="ru-RU" sz="2000" b="1" baseline="30000" dirty="0">
              <a:solidFill>
                <a:srgbClr val="0033CC"/>
              </a:solidFill>
            </a:endParaRP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V="1">
            <a:off x="928662" y="307181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1071538" y="3071810"/>
            <a:ext cx="0" cy="38100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714348" y="2500306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0033CC"/>
                </a:solidFill>
              </a:rPr>
              <a:t>1</a:t>
            </a:r>
            <a:r>
              <a:rPr lang="en-US" sz="2000" b="1" dirty="0">
                <a:solidFill>
                  <a:srgbClr val="0033CC"/>
                </a:solidFill>
              </a:rPr>
              <a:t>s</a:t>
            </a:r>
            <a:r>
              <a:rPr lang="en-US" sz="2000" b="1" baseline="30000" dirty="0">
                <a:solidFill>
                  <a:srgbClr val="0033CC"/>
                </a:solidFill>
              </a:rPr>
              <a:t>2</a:t>
            </a:r>
            <a:endParaRPr lang="ru-RU" sz="2000" b="1" baseline="30000" dirty="0">
              <a:solidFill>
                <a:srgbClr val="0033CC"/>
              </a:solidFill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2714612" y="1285860"/>
            <a:ext cx="573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0033CC"/>
                </a:solidFill>
              </a:rPr>
              <a:t>2p</a:t>
            </a:r>
            <a:r>
              <a:rPr lang="en-US" sz="2000" b="1" baseline="30000" dirty="0">
                <a:solidFill>
                  <a:srgbClr val="0033CC"/>
                </a:solidFill>
              </a:rPr>
              <a:t>3</a:t>
            </a:r>
            <a:endParaRPr lang="ru-RU" sz="2000" b="1" baseline="30000" dirty="0">
              <a:solidFill>
                <a:srgbClr val="0033CC"/>
              </a:solidFill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4572000" y="1000108"/>
            <a:ext cx="12426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baseline="-25000" dirty="0">
                <a:solidFill>
                  <a:schemeClr val="accent2">
                    <a:lumMod val="75000"/>
                  </a:schemeClr>
                </a:solidFill>
              </a:rPr>
              <a:t>+</a:t>
            </a:r>
            <a:r>
              <a:rPr lang="en-US" sz="3600" b="1" baseline="-25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r>
              <a:rPr lang="en-US" sz="3600" b="1" dirty="0" smtClean="0">
                <a:solidFill>
                  <a:srgbClr val="0033CC"/>
                </a:solidFill>
              </a:rPr>
              <a:t>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sz="3600" b="1" dirty="0">
                <a:solidFill>
                  <a:srgbClr val="0033CC"/>
                </a:solidFill>
              </a:rPr>
              <a:t>  </a:t>
            </a:r>
          </a:p>
          <a:p>
            <a:r>
              <a:rPr lang="en-US" sz="3600" b="1" dirty="0">
                <a:solidFill>
                  <a:srgbClr val="0033CC"/>
                </a:solidFill>
              </a:rPr>
              <a:t>      </a:t>
            </a:r>
            <a:r>
              <a:rPr lang="en-US" sz="2400" b="1" dirty="0" smtClean="0">
                <a:solidFill>
                  <a:srgbClr val="0033CC"/>
                </a:solidFill>
              </a:rPr>
              <a:t>   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5000628" y="2786058"/>
            <a:ext cx="609600" cy="609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 flipV="1">
            <a:off x="5286380" y="2857496"/>
            <a:ext cx="0" cy="457200"/>
          </a:xfrm>
          <a:prstGeom prst="line">
            <a:avLst/>
          </a:prstGeom>
          <a:noFill/>
          <a:ln w="28575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5000628" y="235743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baseline="30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2000" b="1" baseline="30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214678" y="4714884"/>
            <a:ext cx="8098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33CC"/>
                </a:solidFill>
              </a:rPr>
              <a:t> </a:t>
            </a:r>
            <a:endParaRPr lang="en-US" sz="6000" b="1" dirty="0">
              <a:solidFill>
                <a:srgbClr val="0033CC"/>
              </a:solidFill>
            </a:endParaRPr>
          </a:p>
          <a:p>
            <a:r>
              <a:rPr lang="en-US" sz="3600" b="1" dirty="0">
                <a:solidFill>
                  <a:srgbClr val="0033CC"/>
                </a:solidFill>
              </a:rPr>
              <a:t>      </a:t>
            </a:r>
            <a:endParaRPr lang="ru-RU" sz="2400" b="1" dirty="0">
              <a:solidFill>
                <a:srgbClr val="0033CC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571868" y="4643446"/>
            <a:ext cx="71438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Овал 44"/>
          <p:cNvSpPr/>
          <p:nvPr/>
        </p:nvSpPr>
        <p:spPr>
          <a:xfrm>
            <a:off x="3428992" y="4643446"/>
            <a:ext cx="71438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143240" y="5072074"/>
            <a:ext cx="71438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3857620" y="5072074"/>
            <a:ext cx="71438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3500430" y="5572140"/>
            <a:ext cx="71438" cy="142876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143240" y="5643578"/>
            <a:ext cx="723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 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357422" y="478632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 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000496" y="4714884"/>
            <a:ext cx="23756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 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3143240" y="5286388"/>
            <a:ext cx="71438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Овал 52"/>
          <p:cNvSpPr/>
          <p:nvPr/>
        </p:nvSpPr>
        <p:spPr>
          <a:xfrm>
            <a:off x="3357554" y="5572140"/>
            <a:ext cx="71438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Овал 53"/>
          <p:cNvSpPr/>
          <p:nvPr/>
        </p:nvSpPr>
        <p:spPr>
          <a:xfrm>
            <a:off x="3857620" y="5286388"/>
            <a:ext cx="71438" cy="1428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6508264" y="2214554"/>
            <a:ext cx="2635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57752" y="1000108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endParaRPr lang="ru-RU" sz="6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929190" y="1000108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endParaRPr lang="ru-RU" sz="6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5214942" y="171448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ru-RU" sz="2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642910" y="928670"/>
            <a:ext cx="69121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33CC"/>
                </a:solidFill>
              </a:rPr>
              <a:t>N</a:t>
            </a:r>
            <a:endParaRPr lang="ru-RU" sz="6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857752" y="1000108"/>
            <a:ext cx="6703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</a:rPr>
              <a:t>H</a:t>
            </a:r>
            <a:endParaRPr lang="ru-RU" sz="6000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3174" y="2928934"/>
            <a:ext cx="1214446" cy="7858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КПС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28177 0.54259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27256 0.54259 " pathEditMode="relative" rAng="0" ptsTypes="AA">
                                      <p:cBhvr>
                                        <p:cTn id="18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17812 0.6581 " pathEditMode="relative" rAng="0" ptsTypes="AA">
                                      <p:cBhvr>
                                        <p:cTn id="20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9288 0.53287 " pathEditMode="relative" rAng="0" ptsTypes="AA">
                                      <p:cBhvr>
                                        <p:cTn id="222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74" grpId="0" animBg="1"/>
      <p:bldP spid="6175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4" grpId="0" animBg="1"/>
      <p:bldP spid="70" grpId="0"/>
      <p:bldP spid="55" grpId="0"/>
      <p:bldP spid="56" grpId="0"/>
      <p:bldP spid="58" grpId="0"/>
      <p:bldP spid="59" grpId="0"/>
      <p:bldP spid="59" grpId="1"/>
      <p:bldP spid="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трелка вниз 47"/>
          <p:cNvSpPr/>
          <p:nvPr/>
        </p:nvSpPr>
        <p:spPr>
          <a:xfrm>
            <a:off x="6000760" y="2143116"/>
            <a:ext cx="428628" cy="35719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643174" y="4286256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Заголовок 45"/>
          <p:cNvSpPr>
            <a:spLocks noGrp="1"/>
          </p:cNvSpPr>
          <p:nvPr>
            <p:ph type="title"/>
          </p:nvPr>
        </p:nvSpPr>
        <p:spPr>
          <a:xfrm>
            <a:off x="0" y="285728"/>
            <a:ext cx="7143768" cy="511156"/>
          </a:xfrm>
        </p:spPr>
        <p:txBody>
          <a:bodyPr/>
          <a:lstStyle/>
          <a:p>
            <a:pPr algn="l"/>
            <a:r>
              <a:rPr lang="ru-RU" sz="4200" b="1" dirty="0" smtClean="0">
                <a:solidFill>
                  <a:srgbClr val="9966FF"/>
                </a:solidFill>
              </a:rPr>
              <a:t>Образование иона аммония</a:t>
            </a:r>
            <a:endParaRPr lang="ru-RU" sz="4200" b="1" dirty="0">
              <a:solidFill>
                <a:srgbClr val="9966FF"/>
              </a:solidFill>
            </a:endParaRPr>
          </a:p>
        </p:txBody>
      </p:sp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E06331-F866-4457-8BC9-E53B2ADC9C65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95400" y="28956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6000" b="1" dirty="0">
                <a:solidFill>
                  <a:srgbClr val="0033CC"/>
                </a:solidFill>
              </a:rPr>
              <a:t>H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295400" y="1371600"/>
            <a:ext cx="7350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33CC"/>
                </a:solidFill>
              </a:rPr>
              <a:t>N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4724400" y="2438400"/>
            <a:ext cx="3048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>
            <a:off x="3810000" y="2438400"/>
            <a:ext cx="3048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4419600" y="2819400"/>
            <a:ext cx="1588" cy="30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1295400"/>
            <a:ext cx="7350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33CC"/>
                </a:solidFill>
              </a:rPr>
              <a:t>H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819400" y="1371600"/>
            <a:ext cx="735013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33CC"/>
                </a:solidFill>
              </a:rPr>
              <a:t>H</a:t>
            </a:r>
            <a:endParaRPr lang="ru-RU" sz="6000" b="1" dirty="0">
              <a:solidFill>
                <a:srgbClr val="0033CC"/>
              </a:solidFill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295400" y="914400"/>
            <a:ext cx="717550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 b="1" dirty="0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057400" y="1828800"/>
            <a:ext cx="6858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685800" y="1828800"/>
            <a:ext cx="685800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676400" y="2362200"/>
            <a:ext cx="0" cy="68580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733800" y="2514600"/>
            <a:ext cx="5105400" cy="838200"/>
          </a:xfrm>
          <a:prstGeom prst="roundRect">
            <a:avLst>
              <a:gd name="adj" fmla="val 16667"/>
            </a:avLst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Есть возможность образовать </a:t>
            </a:r>
          </a:p>
          <a:p>
            <a:pPr algn="ctr"/>
            <a:r>
              <a:rPr lang="ru-RU" sz="2400" b="1" u="sng" dirty="0"/>
              <a:t>донорно – акцепторную связь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3657600" y="1371600"/>
            <a:ext cx="5257800" cy="838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У атома азота есть неподеленная </a:t>
            </a:r>
          </a:p>
          <a:p>
            <a:pPr algn="ctr"/>
            <a:r>
              <a:rPr lang="ru-RU" sz="2400" b="1" dirty="0" smtClean="0"/>
              <a:t>электронная пара </a:t>
            </a:r>
            <a:endParaRPr lang="ru-RU" sz="2400" b="1" dirty="0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000100" y="4357694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33CC"/>
                </a:solidFill>
              </a:rPr>
              <a:t>N</a:t>
            </a: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85720" y="4286256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1785918" y="4286256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1000100" y="5000636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14348" y="4643446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1500166" y="4643446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V="1">
            <a:off x="1214414" y="4857760"/>
            <a:ext cx="0" cy="304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928662" y="4071942"/>
            <a:ext cx="5048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2214546" y="4429132"/>
            <a:ext cx="1189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 dirty="0"/>
              <a:t>+</a:t>
            </a:r>
            <a:r>
              <a:rPr lang="ru-RU" sz="4000" b="1" dirty="0">
                <a:solidFill>
                  <a:srgbClr val="0033CC"/>
                </a:solidFill>
              </a:rPr>
              <a:t> </a:t>
            </a:r>
            <a:r>
              <a:rPr lang="en-US" sz="4000" b="1" dirty="0">
                <a:solidFill>
                  <a:schemeClr val="folHlink"/>
                </a:solidFill>
              </a:rPr>
              <a:t>H</a:t>
            </a:r>
            <a:r>
              <a:rPr lang="ru-RU" sz="4000" b="1" baseline="30000" dirty="0">
                <a:solidFill>
                  <a:schemeClr val="folHlink"/>
                </a:solidFill>
              </a:rPr>
              <a:t>+</a:t>
            </a:r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auto">
          <a:xfrm rot="11045769" flipH="1" flipV="1">
            <a:off x="1050526" y="3828286"/>
            <a:ext cx="1866099" cy="650249"/>
          </a:xfrm>
          <a:custGeom>
            <a:avLst/>
            <a:gdLst>
              <a:gd name="T0" fmla="*/ 588123 w 21600"/>
              <a:gd name="T1" fmla="*/ 42697 h 21600"/>
              <a:gd name="T2" fmla="*/ 325614 w 21600"/>
              <a:gd name="T3" fmla="*/ 806605 h 21600"/>
              <a:gd name="T4" fmla="*/ 652879 w 21600"/>
              <a:gd name="T5" fmla="*/ 115478 h 21600"/>
              <a:gd name="T6" fmla="*/ 2224447 w 21600"/>
              <a:gd name="T7" fmla="*/ 443202 h 21600"/>
              <a:gd name="T8" fmla="*/ 1925892 w 21600"/>
              <a:gd name="T9" fmla="*/ 620042 h 21600"/>
              <a:gd name="T10" fmla="*/ 1572119 w 21600"/>
              <a:gd name="T11" fmla="*/ 47076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830" y="10038"/>
                </a:moveTo>
                <a:cubicBezTo>
                  <a:pt x="19434" y="5344"/>
                  <a:pt x="15509" y="1737"/>
                  <a:pt x="10800" y="1737"/>
                </a:cubicBezTo>
                <a:cubicBezTo>
                  <a:pt x="5794" y="1737"/>
                  <a:pt x="1737" y="5794"/>
                  <a:pt x="1737" y="10800"/>
                </a:cubicBezTo>
                <a:cubicBezTo>
                  <a:pt x="1736" y="13100"/>
                  <a:pt x="2611" y="15315"/>
                  <a:pt x="4184" y="16994"/>
                </a:cubicBezTo>
                <a:lnTo>
                  <a:pt x="2916" y="18181"/>
                </a:lnTo>
                <a:cubicBezTo>
                  <a:pt x="1042" y="16180"/>
                  <a:pt x="0" y="13541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412" y="-1"/>
                  <a:pt x="21089" y="4299"/>
                  <a:pt x="21561" y="9891"/>
                </a:cubicBezTo>
                <a:lnTo>
                  <a:pt x="24252" y="9664"/>
                </a:lnTo>
                <a:lnTo>
                  <a:pt x="20997" y="13520"/>
                </a:lnTo>
                <a:lnTo>
                  <a:pt x="17140" y="10265"/>
                </a:lnTo>
                <a:lnTo>
                  <a:pt x="19830" y="1003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3071802" y="4786322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572000" y="450057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33CC"/>
                </a:solidFill>
              </a:rPr>
              <a:t>N</a:t>
            </a:r>
            <a:endParaRPr lang="ru-RU" sz="3600" b="1" dirty="0">
              <a:solidFill>
                <a:srgbClr val="0033CC"/>
              </a:solidFill>
            </a:endParaRP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3857620" y="4429132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5429256" y="4429132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572000" y="5143512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33CC"/>
                </a:solidFill>
              </a:rPr>
              <a:t>H</a:t>
            </a:r>
            <a:endParaRPr lang="ru-RU" sz="4000" b="1" dirty="0">
              <a:solidFill>
                <a:srgbClr val="0033CC"/>
              </a:solidFill>
            </a:endParaRPr>
          </a:p>
        </p:txBody>
      </p:sp>
      <p:sp>
        <p:nvSpPr>
          <p:cNvPr id="9252" name="Line 36"/>
          <p:cNvSpPr>
            <a:spLocks noChangeShapeType="1"/>
          </p:cNvSpPr>
          <p:nvPr/>
        </p:nvSpPr>
        <p:spPr bwMode="auto">
          <a:xfrm>
            <a:off x="4286248" y="4786322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53" name="Line 37"/>
          <p:cNvSpPr>
            <a:spLocks noChangeShapeType="1"/>
          </p:cNvSpPr>
          <p:nvPr/>
        </p:nvSpPr>
        <p:spPr bwMode="auto">
          <a:xfrm>
            <a:off x="5072066" y="4786322"/>
            <a:ext cx="3048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54" name="Line 38"/>
          <p:cNvSpPr>
            <a:spLocks noChangeShapeType="1"/>
          </p:cNvSpPr>
          <p:nvPr/>
        </p:nvSpPr>
        <p:spPr bwMode="auto">
          <a:xfrm flipV="1">
            <a:off x="4786314" y="5000636"/>
            <a:ext cx="0" cy="3048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4500562" y="4143380"/>
            <a:ext cx="5048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33CC"/>
                </a:solidFill>
              </a:rPr>
              <a:t>••</a:t>
            </a:r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4500562" y="3643314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 dirty="0">
                <a:solidFill>
                  <a:srgbClr val="0033CC"/>
                </a:solidFill>
              </a:rPr>
              <a:t> </a:t>
            </a:r>
            <a:r>
              <a:rPr lang="en-US" sz="4000" b="1" dirty="0">
                <a:solidFill>
                  <a:schemeClr val="folHlink"/>
                </a:solidFill>
              </a:rPr>
              <a:t>H</a:t>
            </a:r>
            <a:endParaRPr lang="ru-RU" sz="4000" b="1" baseline="30000" dirty="0">
              <a:solidFill>
                <a:schemeClr val="folHlink"/>
              </a:solidFill>
            </a:endParaRPr>
          </a:p>
        </p:txBody>
      </p:sp>
      <p:sp>
        <p:nvSpPr>
          <p:cNvPr id="9258" name="AutoShape 42"/>
          <p:cNvSpPr>
            <a:spLocks/>
          </p:cNvSpPr>
          <p:nvPr/>
        </p:nvSpPr>
        <p:spPr bwMode="auto">
          <a:xfrm>
            <a:off x="3786182" y="3857628"/>
            <a:ext cx="381000" cy="2057400"/>
          </a:xfrm>
          <a:prstGeom prst="leftBracket">
            <a:avLst>
              <a:gd name="adj" fmla="val 4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59" name="AutoShape 43"/>
          <p:cNvSpPr>
            <a:spLocks/>
          </p:cNvSpPr>
          <p:nvPr/>
        </p:nvSpPr>
        <p:spPr bwMode="auto">
          <a:xfrm flipH="1">
            <a:off x="5500694" y="3857628"/>
            <a:ext cx="381000" cy="2057400"/>
          </a:xfrm>
          <a:prstGeom prst="leftBracket">
            <a:avLst>
              <a:gd name="adj" fmla="val 4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5857884" y="3500438"/>
            <a:ext cx="622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b="1" dirty="0"/>
              <a:t>+</a:t>
            </a:r>
            <a:r>
              <a:rPr lang="ru-RU" sz="4000" b="1" dirty="0">
                <a:solidFill>
                  <a:srgbClr val="0033CC"/>
                </a:solidFill>
              </a:rPr>
              <a:t> </a:t>
            </a:r>
            <a:endParaRPr lang="ru-RU" sz="4000" b="1" baseline="30000" dirty="0">
              <a:solidFill>
                <a:schemeClr val="folHlink"/>
              </a:solidFill>
            </a:endParaRPr>
          </a:p>
        </p:txBody>
      </p:sp>
      <p:sp>
        <p:nvSpPr>
          <p:cNvPr id="9261" name="AutoShape 45"/>
          <p:cNvSpPr>
            <a:spLocks noChangeArrowheads="1"/>
          </p:cNvSpPr>
          <p:nvPr/>
        </p:nvSpPr>
        <p:spPr bwMode="auto">
          <a:xfrm>
            <a:off x="2357422" y="5072074"/>
            <a:ext cx="1371600" cy="3048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АКЦЕПТОР</a:t>
            </a:r>
          </a:p>
        </p:txBody>
      </p:sp>
      <p:sp>
        <p:nvSpPr>
          <p:cNvPr id="9263" name="AutoShape 47"/>
          <p:cNvSpPr>
            <a:spLocks noChangeArrowheads="1"/>
          </p:cNvSpPr>
          <p:nvPr/>
        </p:nvSpPr>
        <p:spPr bwMode="auto">
          <a:xfrm>
            <a:off x="928662" y="5857892"/>
            <a:ext cx="1066800" cy="304800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ДОНОР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6858015" y="0"/>
            <a:ext cx="1635502" cy="1143000"/>
            <a:chOff x="4752" y="96"/>
            <a:chExt cx="864" cy="720"/>
          </a:xfrm>
        </p:grpSpPr>
        <p:sp>
          <p:nvSpPr>
            <p:cNvPr id="5166" name="Oval 51"/>
            <p:cNvSpPr>
              <a:spLocks noChangeArrowheads="1"/>
            </p:cNvSpPr>
            <p:nvPr/>
          </p:nvSpPr>
          <p:spPr bwMode="auto">
            <a:xfrm>
              <a:off x="4752" y="96"/>
              <a:ext cx="864" cy="72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5167" name="Rectangle 50"/>
            <p:cNvSpPr>
              <a:spLocks noChangeArrowheads="1"/>
            </p:cNvSpPr>
            <p:nvPr/>
          </p:nvSpPr>
          <p:spPr bwMode="auto">
            <a:xfrm>
              <a:off x="4848" y="240"/>
              <a:ext cx="659" cy="44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000" b="1" dirty="0" smtClean="0">
                  <a:solidFill>
                    <a:srgbClr val="990033"/>
                  </a:solidFill>
                </a:rPr>
                <a:t>NH</a:t>
              </a:r>
              <a:r>
                <a:rPr lang="ru-RU" sz="4000" b="1" baseline="-25000" dirty="0" smtClean="0">
                  <a:solidFill>
                    <a:srgbClr val="990033"/>
                  </a:solidFill>
                </a:rPr>
                <a:t>4</a:t>
              </a:r>
              <a:r>
                <a:rPr lang="ru-RU" sz="4800" b="1" baseline="30000" dirty="0" smtClean="0">
                  <a:solidFill>
                    <a:srgbClr val="990033"/>
                  </a:solidFill>
                </a:rPr>
                <a:t>+</a:t>
              </a:r>
              <a:endParaRPr lang="ru-RU" sz="4000" b="1" baseline="30000" dirty="0">
                <a:solidFill>
                  <a:srgbClr val="990033"/>
                </a:solidFill>
              </a:endParaRPr>
            </a:p>
          </p:txBody>
        </p:sp>
      </p:grpSp>
      <p:sp>
        <p:nvSpPr>
          <p:cNvPr id="45" name="Прямоугольник 44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6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9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9220" grpId="0"/>
      <p:bldP spid="9222" grpId="0"/>
      <p:bldP spid="9226" grpId="0"/>
      <p:bldP spid="9227" grpId="0"/>
      <p:bldP spid="9228" grpId="0"/>
      <p:bldP spid="9228" grpId="1"/>
      <p:bldP spid="9229" grpId="0" animBg="1"/>
      <p:bldP spid="9230" grpId="0" animBg="1"/>
      <p:bldP spid="9231" grpId="0" animBg="1"/>
      <p:bldP spid="9233" grpId="0" animBg="1"/>
      <p:bldP spid="9232" grpId="0" animBg="1"/>
      <p:bldP spid="9236" grpId="0"/>
      <p:bldP spid="9237" grpId="0"/>
      <p:bldP spid="9238" grpId="0"/>
      <p:bldP spid="9239" grpId="0"/>
      <p:bldP spid="9240" grpId="0" animBg="1"/>
      <p:bldP spid="9241" grpId="0" animBg="1"/>
      <p:bldP spid="9242" grpId="0" animBg="1"/>
      <p:bldP spid="9243" grpId="0"/>
      <p:bldP spid="9244" grpId="0"/>
      <p:bldP spid="9246" grpId="0" animBg="1"/>
      <p:bldP spid="9247" grpId="0" animBg="1"/>
      <p:bldP spid="9248" grpId="0"/>
      <p:bldP spid="9249" grpId="0"/>
      <p:bldP spid="9250" grpId="0"/>
      <p:bldP spid="9251" grpId="0"/>
      <p:bldP spid="9252" grpId="0" animBg="1"/>
      <p:bldP spid="9253" grpId="0" animBg="1"/>
      <p:bldP spid="9254" grpId="0" animBg="1"/>
      <p:bldP spid="9255" grpId="0"/>
      <p:bldP spid="9256" grpId="0"/>
      <p:bldP spid="9258" grpId="0" animBg="1"/>
      <p:bldP spid="9259" grpId="0" animBg="1"/>
      <p:bldP spid="9260" grpId="0"/>
      <p:bldP spid="9261" grpId="0" animBg="1"/>
      <p:bldP spid="92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трелка вниз 15"/>
          <p:cNvSpPr/>
          <p:nvPr/>
        </p:nvSpPr>
        <p:spPr>
          <a:xfrm>
            <a:off x="2857488" y="1357298"/>
            <a:ext cx="500066" cy="78581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2928926" y="4214818"/>
            <a:ext cx="500066" cy="78581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Picture 11" descr="300px-Ammonia-2D-dimension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86500" y="785794"/>
            <a:ext cx="2857500" cy="2195514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</p:pic>
      <p:pic>
        <p:nvPicPr>
          <p:cNvPr id="10" name="Picture 13" descr="Картинка 4 из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072074"/>
            <a:ext cx="4508500" cy="141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428596" y="357166"/>
            <a:ext cx="5357850" cy="100013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Между молекулами аммиака образуются водородные связи:</a:t>
            </a:r>
            <a:endParaRPr lang="ru-RU" sz="2800" dirty="0">
              <a:solidFill>
                <a:srgbClr val="9966FF"/>
              </a:solidFill>
            </a:endParaRPr>
          </a:p>
        </p:txBody>
      </p:sp>
      <p:sp>
        <p:nvSpPr>
          <p:cNvPr id="15" name="Прямоугольник с одним вырезанным скругленным углом 14"/>
          <p:cNvSpPr/>
          <p:nvPr/>
        </p:nvSpPr>
        <p:spPr>
          <a:xfrm>
            <a:off x="285720" y="2143116"/>
            <a:ext cx="5929354" cy="2214578"/>
          </a:xfrm>
          <a:prstGeom prst="snip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Водородная связь – это связь между атомами очень электроотрицательного элемента  (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F, O, N)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одной молекулы и  атомами водорода другой молекулы.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01024" y="571480"/>
            <a:ext cx="6429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δ</a:t>
            </a:r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4" grpId="0" animBg="1"/>
      <p:bldP spid="15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Прямоугольник 450"/>
          <p:cNvSpPr/>
          <p:nvPr/>
        </p:nvSpPr>
        <p:spPr>
          <a:xfrm>
            <a:off x="2928926" y="1500174"/>
            <a:ext cx="665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Ц 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464" name="Рисунок 9" descr="амм"/>
          <p:cNvPicPr>
            <a:picLocks noChangeAspect="1" noChangeArrowheads="1"/>
          </p:cNvPicPr>
          <p:nvPr/>
        </p:nvPicPr>
        <p:blipFill>
          <a:blip r:embed="rId2" cstate="print"/>
          <a:srcRect l="17391" t="3162" r="21739" b="5138"/>
          <a:stretch>
            <a:fillRect/>
          </a:stretch>
        </p:blipFill>
        <p:spPr bwMode="auto">
          <a:xfrm>
            <a:off x="5857884" y="3683498"/>
            <a:ext cx="1357322" cy="2460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6186502" cy="796908"/>
          </a:xfrm>
        </p:spPr>
        <p:txBody>
          <a:bodyPr/>
          <a:lstStyle/>
          <a:p>
            <a:r>
              <a:rPr lang="ru-RU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 свойства</a:t>
            </a:r>
            <a:endParaRPr lang="ru-RU" dirty="0">
              <a:solidFill>
                <a:srgbClr val="99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29" name="Rectangle 48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38" name="Rectangle 490"/>
          <p:cNvSpPr>
            <a:spLocks noChangeArrowheads="1"/>
          </p:cNvSpPr>
          <p:nvPr/>
        </p:nvSpPr>
        <p:spPr bwMode="auto">
          <a:xfrm>
            <a:off x="2428860" y="2214554"/>
            <a:ext cx="242889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all" normalizeH="0" baseline="-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кип</a:t>
            </a: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-33,5</a:t>
            </a:r>
            <a:r>
              <a:rPr kumimoji="0" lang="ru-RU" sz="2000" b="1" i="0" u="none" strike="noStrike" cap="all" normalizeH="0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                                         </a:t>
            </a:r>
            <a:endParaRPr kumimoji="0" lang="ru-RU" sz="2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40" name="Rectangle 492"/>
          <p:cNvSpPr>
            <a:spLocks noChangeArrowheads="1"/>
          </p:cNvSpPr>
          <p:nvPr/>
        </p:nvSpPr>
        <p:spPr bwMode="auto">
          <a:xfrm>
            <a:off x="2428860" y="3071810"/>
            <a:ext cx="20002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</a:rPr>
              <a:t>   </a:t>
            </a: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sz="2000" b="1" i="0" u="none" strike="noStrike" cap="all" normalizeH="0" baseline="-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пл</a:t>
            </a: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=  -78</a:t>
            </a:r>
            <a:r>
              <a:rPr kumimoji="0" lang="ru-RU" sz="2000" b="1" i="0" u="none" strike="noStrike" cap="all" normalizeH="0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kumimoji="0" lang="ru-RU" sz="2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11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sp>
        <p:nvSpPr>
          <p:cNvPr id="448" name="Прямоугольник 447"/>
          <p:cNvSpPr/>
          <p:nvPr/>
        </p:nvSpPr>
        <p:spPr>
          <a:xfrm>
            <a:off x="285720" y="3857628"/>
            <a:ext cx="4786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3-10% р-р - нашатырный спирт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eaLnBrk="0" hangingPunct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18-25% р-р - аммиачная вода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41" name="AutoShape 493"/>
          <p:cNvSpPr>
            <a:spLocks noChangeArrowheads="1"/>
          </p:cNvSpPr>
          <p:nvPr/>
        </p:nvSpPr>
        <p:spPr bwMode="auto">
          <a:xfrm>
            <a:off x="2428860" y="5214950"/>
            <a:ext cx="2786082" cy="1214446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542" name="Rectangle 494"/>
          <p:cNvSpPr>
            <a:spLocks noChangeArrowheads="1"/>
          </p:cNvSpPr>
          <p:nvPr/>
        </p:nvSpPr>
        <p:spPr bwMode="auto">
          <a:xfrm>
            <a:off x="2786050" y="5500702"/>
            <a:ext cx="2000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 Н</a:t>
            </a:r>
            <a:r>
              <a:rPr kumimoji="0" lang="ru-RU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700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л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NH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2" name="Прямоугольник 451"/>
          <p:cNvSpPr/>
          <p:nvPr/>
        </p:nvSpPr>
        <p:spPr>
          <a:xfrm>
            <a:off x="1428728" y="157161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легче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  <a:cs typeface="Times New Roman" pitchFamily="18" charset="0"/>
              </a:rPr>
              <a:t> воздуха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sp>
        <p:nvSpPr>
          <p:cNvPr id="515" name="Выноска-облако 514"/>
          <p:cNvSpPr/>
          <p:nvPr/>
        </p:nvSpPr>
        <p:spPr>
          <a:xfrm rot="1268487">
            <a:off x="278387" y="5005521"/>
            <a:ext cx="1000132" cy="173035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NH</a:t>
            </a:r>
            <a:r>
              <a:rPr lang="en-US" sz="1200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6" name="Прямоугольник 515"/>
          <p:cNvSpPr/>
          <p:nvPr/>
        </p:nvSpPr>
        <p:spPr>
          <a:xfrm>
            <a:off x="3571868" y="1500174"/>
            <a:ext cx="642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 В   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17" name="Прямоугольник 516"/>
          <p:cNvSpPr/>
          <p:nvPr/>
        </p:nvSpPr>
        <p:spPr>
          <a:xfrm>
            <a:off x="4357686" y="1428736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 З -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резкий</a:t>
            </a:r>
            <a:endParaRPr lang="en-US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519" name="Прямая соединительная линия 518"/>
          <p:cNvCxnSpPr/>
          <p:nvPr/>
        </p:nvCxnSpPr>
        <p:spPr>
          <a:xfrm rot="10800000" flipV="1">
            <a:off x="2857488" y="1500174"/>
            <a:ext cx="642942" cy="571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0" name="Прямая соединительная линия 519"/>
          <p:cNvCxnSpPr/>
          <p:nvPr/>
        </p:nvCxnSpPr>
        <p:spPr>
          <a:xfrm rot="10800000" flipV="1">
            <a:off x="3643306" y="1500174"/>
            <a:ext cx="642942" cy="5715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1" name="Равнобедренный треугольник 520"/>
          <p:cNvSpPr/>
          <p:nvPr/>
        </p:nvSpPr>
        <p:spPr>
          <a:xfrm>
            <a:off x="4643438" y="2071678"/>
            <a:ext cx="1214446" cy="1357322"/>
          </a:xfrm>
          <a:prstGeom prst="triangle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ЯД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522" name="Group 7"/>
          <p:cNvGrpSpPr>
            <a:grpSpLocks/>
          </p:cNvGrpSpPr>
          <p:nvPr/>
        </p:nvGrpSpPr>
        <p:grpSpPr bwMode="auto">
          <a:xfrm>
            <a:off x="6500826" y="142852"/>
            <a:ext cx="2643174" cy="2928958"/>
            <a:chOff x="13999" y="758"/>
            <a:chExt cx="1821" cy="1733"/>
          </a:xfrm>
        </p:grpSpPr>
        <p:sp>
          <p:nvSpPr>
            <p:cNvPr id="523" name="AutoShape 58"/>
            <p:cNvSpPr>
              <a:spLocks noChangeArrowheads="1"/>
            </p:cNvSpPr>
            <p:nvPr/>
          </p:nvSpPr>
          <p:spPr bwMode="auto">
            <a:xfrm>
              <a:off x="14182" y="958"/>
              <a:ext cx="1439" cy="1375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МКР</a:t>
              </a:r>
            </a:p>
          </p:txBody>
        </p:sp>
        <p:grpSp>
          <p:nvGrpSpPr>
            <p:cNvPr id="524" name="Group 16"/>
            <p:cNvGrpSpPr>
              <a:grpSpLocks/>
            </p:cNvGrpSpPr>
            <p:nvPr/>
          </p:nvGrpSpPr>
          <p:grpSpPr bwMode="auto">
            <a:xfrm>
              <a:off x="13997" y="758"/>
              <a:ext cx="1823" cy="1735"/>
              <a:chOff x="13997" y="856"/>
              <a:chExt cx="1823" cy="1735"/>
            </a:xfrm>
          </p:grpSpPr>
          <p:grpSp>
            <p:nvGrpSpPr>
              <p:cNvPr id="525" name="Group 52"/>
              <p:cNvGrpSpPr>
                <a:grpSpLocks/>
              </p:cNvGrpSpPr>
              <p:nvPr/>
            </p:nvGrpSpPr>
            <p:grpSpPr bwMode="auto">
              <a:xfrm>
                <a:off x="13999" y="1251"/>
                <a:ext cx="480" cy="416"/>
                <a:chOff x="1200" y="3195"/>
                <a:chExt cx="1134" cy="945"/>
              </a:xfrm>
            </p:grpSpPr>
            <p:sp>
              <p:nvSpPr>
                <p:cNvPr id="561" name="AutoShape 56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62" name="AutoShape 55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63" name="AutoShape 54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64" name="AutoShape 53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26" name="Group 47"/>
              <p:cNvGrpSpPr>
                <a:grpSpLocks/>
              </p:cNvGrpSpPr>
              <p:nvPr/>
            </p:nvGrpSpPr>
            <p:grpSpPr bwMode="auto">
              <a:xfrm>
                <a:off x="14906" y="1251"/>
                <a:ext cx="480" cy="416"/>
                <a:chOff x="1200" y="3195"/>
                <a:chExt cx="1134" cy="945"/>
              </a:xfrm>
            </p:grpSpPr>
            <p:sp>
              <p:nvSpPr>
                <p:cNvPr id="557" name="AutoShape 51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8" name="AutoShape 50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9" name="AutoShape 49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60" name="AutoShape 48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27" name="Group 42"/>
              <p:cNvGrpSpPr>
                <a:grpSpLocks/>
              </p:cNvGrpSpPr>
              <p:nvPr/>
            </p:nvGrpSpPr>
            <p:grpSpPr bwMode="auto">
              <a:xfrm rot="1106097">
                <a:off x="13997" y="2146"/>
                <a:ext cx="480" cy="416"/>
                <a:chOff x="1200" y="3195"/>
                <a:chExt cx="1134" cy="945"/>
              </a:xfrm>
            </p:grpSpPr>
            <p:sp>
              <p:nvSpPr>
                <p:cNvPr id="553" name="AutoShape 46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4" name="AutoShape 45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5" name="AutoShape 44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6" name="AutoShape 43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28" name="Group 37"/>
              <p:cNvGrpSpPr>
                <a:grpSpLocks/>
              </p:cNvGrpSpPr>
              <p:nvPr/>
            </p:nvGrpSpPr>
            <p:grpSpPr bwMode="auto">
              <a:xfrm rot="-3026420">
                <a:off x="14995" y="2143"/>
                <a:ext cx="480" cy="416"/>
                <a:chOff x="1200" y="3195"/>
                <a:chExt cx="1134" cy="945"/>
              </a:xfrm>
            </p:grpSpPr>
            <p:sp>
              <p:nvSpPr>
                <p:cNvPr id="549" name="AutoShape 41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0" name="AutoShape 40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1" name="AutoShape 39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52" name="AutoShape 38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29" name="Group 32"/>
              <p:cNvGrpSpPr>
                <a:grpSpLocks/>
              </p:cNvGrpSpPr>
              <p:nvPr/>
            </p:nvGrpSpPr>
            <p:grpSpPr bwMode="auto">
              <a:xfrm rot="-3026420">
                <a:off x="15372" y="1799"/>
                <a:ext cx="480" cy="416"/>
                <a:chOff x="1200" y="3195"/>
                <a:chExt cx="1134" cy="945"/>
              </a:xfrm>
            </p:grpSpPr>
            <p:sp>
              <p:nvSpPr>
                <p:cNvPr id="545" name="AutoShape 36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6" name="AutoShape 35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7" name="AutoShape 34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8" name="AutoShape 33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30" name="Group 27"/>
              <p:cNvGrpSpPr>
                <a:grpSpLocks/>
              </p:cNvGrpSpPr>
              <p:nvPr/>
            </p:nvGrpSpPr>
            <p:grpSpPr bwMode="auto">
              <a:xfrm>
                <a:off x="14597" y="1819"/>
                <a:ext cx="480" cy="416"/>
                <a:chOff x="1200" y="3195"/>
                <a:chExt cx="1134" cy="945"/>
              </a:xfrm>
            </p:grpSpPr>
            <p:sp>
              <p:nvSpPr>
                <p:cNvPr id="541" name="AutoShape 31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2" name="AutoShape 30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3" name="AutoShape 29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4" name="AutoShape 28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31" name="Group 22"/>
              <p:cNvGrpSpPr>
                <a:grpSpLocks/>
              </p:cNvGrpSpPr>
              <p:nvPr/>
            </p:nvGrpSpPr>
            <p:grpSpPr bwMode="auto">
              <a:xfrm>
                <a:off x="14390" y="856"/>
                <a:ext cx="480" cy="416"/>
                <a:chOff x="1200" y="3195"/>
                <a:chExt cx="1134" cy="945"/>
              </a:xfrm>
            </p:grpSpPr>
            <p:sp>
              <p:nvSpPr>
                <p:cNvPr id="537" name="AutoShape 26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38" name="AutoShape 25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39" name="AutoShape 24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40" name="AutoShape 23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  <p:grpSp>
            <p:nvGrpSpPr>
              <p:cNvPr id="532" name="Group 17"/>
              <p:cNvGrpSpPr>
                <a:grpSpLocks/>
              </p:cNvGrpSpPr>
              <p:nvPr/>
            </p:nvGrpSpPr>
            <p:grpSpPr bwMode="auto">
              <a:xfrm>
                <a:off x="15321" y="923"/>
                <a:ext cx="480" cy="416"/>
                <a:chOff x="1200" y="3195"/>
                <a:chExt cx="1134" cy="945"/>
              </a:xfrm>
            </p:grpSpPr>
            <p:sp>
              <p:nvSpPr>
                <p:cNvPr id="533" name="AutoShape 21"/>
                <p:cNvSpPr>
                  <a:spLocks noChangeArrowheads="1"/>
                </p:cNvSpPr>
                <p:nvPr/>
              </p:nvSpPr>
              <p:spPr bwMode="auto">
                <a:xfrm>
                  <a:off x="1767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34" name="AutoShape 20"/>
                <p:cNvSpPr>
                  <a:spLocks noChangeArrowheads="1"/>
                </p:cNvSpPr>
                <p:nvPr/>
              </p:nvSpPr>
              <p:spPr bwMode="auto">
                <a:xfrm>
                  <a:off x="1200" y="3348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35" name="AutoShape 19"/>
                <p:cNvSpPr>
                  <a:spLocks noChangeArrowheads="1"/>
                </p:cNvSpPr>
                <p:nvPr/>
              </p:nvSpPr>
              <p:spPr bwMode="auto">
                <a:xfrm>
                  <a:off x="1410" y="3195"/>
                  <a:ext cx="720" cy="720"/>
                </a:xfrm>
                <a:prstGeom prst="flowChartConnector">
                  <a:avLst/>
                </a:prstGeom>
                <a:solidFill>
                  <a:srgbClr val="C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  <p:sp>
              <p:nvSpPr>
                <p:cNvPr id="536" name="AutoShape 18"/>
                <p:cNvSpPr>
                  <a:spLocks noChangeArrowheads="1"/>
                </p:cNvSpPr>
                <p:nvPr/>
              </p:nvSpPr>
              <p:spPr bwMode="auto">
                <a:xfrm>
                  <a:off x="1410" y="3573"/>
                  <a:ext cx="567" cy="567"/>
                </a:xfrm>
                <a:prstGeom prst="flowChartConnector">
                  <a:avLst/>
                </a:prstGeom>
                <a:solidFill>
                  <a:srgbClr val="8DB3E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dirty="0"/>
                </a:p>
              </p:txBody>
            </p:sp>
          </p:grpSp>
        </p:grpSp>
      </p:grpSp>
      <p:sp>
        <p:nvSpPr>
          <p:cNvPr id="61" name="Прямоугольник 60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458 -0.00046 C 0.08368 -0.03958 0.1026 -0.07755 0.10833 -0.12037 C 0.11233 -0.16204 0.10799 -0.22083 0.09271 -0.25417 C 0.07899 -0.28843 0.04097 -0.27685 0.02135 -0.32176 C 0.00208 -0.36667 -0.02569 -0.47014 -0.02379 -0.52315 C -0.02153 -0.57708 0.02361 -0.62315 0.03299 -0.64259 " pathEditMode="relative" rAng="-671382" ptsTypes="aaaaaA">
                                      <p:cBhvr>
                                        <p:cTn id="16" dur="3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9" dur="500"/>
                                        <p:tgtEl>
                                          <p:spTgt spid="2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38" grpId="0"/>
      <p:bldP spid="2540" grpId="0"/>
      <p:bldP spid="448" grpId="0"/>
      <p:bldP spid="2541" grpId="0" animBg="1"/>
      <p:bldP spid="2542" grpId="0"/>
      <p:bldP spid="452" grpId="0"/>
      <p:bldP spid="515" grpId="0" animBg="1"/>
      <p:bldP spid="515" grpId="1" animBg="1"/>
      <p:bldP spid="5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785786" y="3929066"/>
            <a:ext cx="4929222" cy="5000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2786058"/>
            <a:ext cx="4572032" cy="4286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1071546"/>
            <a:ext cx="5286412" cy="35719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9966FF"/>
                </a:solidFill>
              </a:rPr>
              <a:t>Химические свойства</a:t>
            </a:r>
            <a:br>
              <a:rPr lang="ru-RU" dirty="0" smtClean="0">
                <a:solidFill>
                  <a:srgbClr val="9966FF"/>
                </a:solidFill>
              </a:rPr>
            </a:br>
            <a:endParaRPr lang="ru-RU" dirty="0">
              <a:solidFill>
                <a:srgbClr val="9966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dirty="0" smtClean="0"/>
              <a:t>Взаимодействие с кислотами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+НС</a:t>
            </a:r>
            <a:r>
              <a:rPr lang="en-US" dirty="0" smtClean="0"/>
              <a:t>I</a:t>
            </a:r>
            <a:r>
              <a:rPr lang="ru-RU" dirty="0" smtClean="0"/>
              <a:t>         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4</a:t>
            </a:r>
            <a:r>
              <a:rPr lang="ru-RU" dirty="0" smtClean="0"/>
              <a:t> С</a:t>
            </a:r>
            <a:r>
              <a:rPr lang="en-US" dirty="0" smtClean="0"/>
              <a:t>I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 +Н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       </a:t>
            </a:r>
            <a:r>
              <a:rPr lang="en-US" dirty="0" smtClean="0"/>
              <a:t>N</a:t>
            </a:r>
            <a:r>
              <a:rPr lang="ru-RU" dirty="0" smtClean="0"/>
              <a:t> Н</a:t>
            </a:r>
            <a:r>
              <a:rPr lang="ru-RU" baseline="-25000" dirty="0" smtClean="0"/>
              <a:t>4</a:t>
            </a:r>
            <a:r>
              <a:rPr lang="ru-RU" dirty="0" smtClean="0"/>
              <a:t> Н</a:t>
            </a:r>
            <a:r>
              <a:rPr lang="en-US" dirty="0" smtClean="0"/>
              <a:t>S</a:t>
            </a:r>
            <a:r>
              <a:rPr lang="ru-RU" dirty="0" smtClean="0"/>
              <a:t>О</a:t>
            </a:r>
            <a:r>
              <a:rPr lang="ru-RU" baseline="-25000" dirty="0" smtClean="0"/>
              <a:t>4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Взаимодействие с водой</a:t>
            </a:r>
          </a:p>
          <a:p>
            <a:pPr>
              <a:buNone/>
            </a:pP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+НОН         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4</a:t>
            </a:r>
            <a:r>
              <a:rPr lang="ru-RU" dirty="0" smtClean="0"/>
              <a:t> ОН</a:t>
            </a:r>
          </a:p>
          <a:p>
            <a:r>
              <a:rPr lang="ru-RU" dirty="0" smtClean="0"/>
              <a:t>Аммиак горит в кислороде</a:t>
            </a:r>
          </a:p>
          <a:p>
            <a:pPr>
              <a:buNone/>
            </a:pPr>
            <a:r>
              <a:rPr lang="ru-RU" dirty="0" smtClean="0"/>
              <a:t>4  </a:t>
            </a:r>
            <a:r>
              <a:rPr lang="en-US" dirty="0" smtClean="0"/>
              <a:t>N</a:t>
            </a:r>
            <a:r>
              <a:rPr lang="ru-RU" dirty="0" smtClean="0"/>
              <a:t>Н</a:t>
            </a:r>
            <a:r>
              <a:rPr lang="ru-RU" baseline="-25000" dirty="0" smtClean="0"/>
              <a:t>3</a:t>
            </a:r>
            <a:r>
              <a:rPr lang="ru-RU" dirty="0" smtClean="0"/>
              <a:t>+3О</a:t>
            </a:r>
            <a:r>
              <a:rPr lang="ru-RU" baseline="-25000" dirty="0" smtClean="0"/>
              <a:t>2</a:t>
            </a:r>
            <a:r>
              <a:rPr lang="ru-RU" dirty="0" smtClean="0"/>
              <a:t>        2</a:t>
            </a:r>
            <a:r>
              <a:rPr lang="en-US" dirty="0" smtClean="0"/>
              <a:t>N</a:t>
            </a:r>
            <a:r>
              <a:rPr lang="ru-RU" baseline="-25000" dirty="0" smtClean="0"/>
              <a:t>2</a:t>
            </a:r>
            <a:r>
              <a:rPr lang="ru-RU" dirty="0" smtClean="0"/>
              <a:t> + 6Н</a:t>
            </a:r>
            <a:r>
              <a:rPr lang="ru-RU" baseline="-25000" dirty="0" smtClean="0"/>
              <a:t>2</a:t>
            </a:r>
            <a:r>
              <a:rPr lang="ru-RU" dirty="0" smtClean="0"/>
              <a:t>О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08264" y="2214554"/>
            <a:ext cx="26357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6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96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96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143108" y="178592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285984" y="357187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71736" y="235743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500298" y="471488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1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низ 23"/>
          <p:cNvSpPr/>
          <p:nvPr/>
        </p:nvSpPr>
        <p:spPr>
          <a:xfrm rot="5400000" flipH="1">
            <a:off x="2500298" y="857232"/>
            <a:ext cx="357190" cy="1643074"/>
          </a:xfrm>
          <a:prstGeom prst="downArrow">
            <a:avLst>
              <a:gd name="adj1" fmla="val 50000"/>
              <a:gd name="adj2" fmla="val 1039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6200000" flipH="1">
            <a:off x="5679289" y="821513"/>
            <a:ext cx="357190" cy="1571636"/>
          </a:xfrm>
          <a:prstGeom prst="downArrow">
            <a:avLst>
              <a:gd name="adj1" fmla="val 50000"/>
              <a:gd name="adj2" fmla="val 1039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9560330">
            <a:off x="5077550" y="1879688"/>
            <a:ext cx="415970" cy="1935554"/>
          </a:xfrm>
          <a:prstGeom prst="downArrow">
            <a:avLst>
              <a:gd name="adj1" fmla="val 50000"/>
              <a:gd name="adj2" fmla="val 1039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8434086">
            <a:off x="5893866" y="1232690"/>
            <a:ext cx="403642" cy="2752164"/>
          </a:xfrm>
          <a:prstGeom prst="downArrow">
            <a:avLst>
              <a:gd name="adj1" fmla="val 50000"/>
              <a:gd name="adj2" fmla="val 1039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474524">
            <a:off x="3781032" y="1579495"/>
            <a:ext cx="367526" cy="2027307"/>
          </a:xfrm>
          <a:prstGeom prst="downArrow">
            <a:avLst>
              <a:gd name="adj1" fmla="val 50000"/>
              <a:gd name="adj2" fmla="val 12635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2504935">
            <a:off x="2726604" y="1598825"/>
            <a:ext cx="315982" cy="2302227"/>
          </a:xfrm>
          <a:prstGeom prst="downArrow">
            <a:avLst>
              <a:gd name="adj1" fmla="val 50000"/>
              <a:gd name="adj2" fmla="val 146904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715404" cy="785794"/>
          </a:xfrm>
        </p:spPr>
        <p:txBody>
          <a:bodyPr/>
          <a:lstStyle/>
          <a:p>
            <a:r>
              <a:rPr lang="ru-RU" dirty="0" smtClean="0">
                <a:solidFill>
                  <a:srgbClr val="9966FF"/>
                </a:solidFill>
              </a:rPr>
              <a:t>Применение</a:t>
            </a:r>
            <a:endParaRPr lang="ru-RU" dirty="0">
              <a:solidFill>
                <a:srgbClr val="9966FF"/>
              </a:solidFill>
            </a:endParaRPr>
          </a:p>
        </p:txBody>
      </p:sp>
      <p:pic>
        <p:nvPicPr>
          <p:cNvPr id="4" name="Рисунок 3" descr="C:\Users\Наталья\Desktop\AXG3V4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1500198" cy="1643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3357554" y="1071546"/>
            <a:ext cx="2000264" cy="132343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NH</a:t>
            </a:r>
            <a:r>
              <a:rPr lang="en-US" sz="8000" baseline="-25000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ru-RU" sz="8000" dirty="0">
              <a:solidFill>
                <a:srgbClr val="9966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357430"/>
            <a:ext cx="1571636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Производство азотной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C:\Users\Наталья\Desktop\i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643314"/>
            <a:ext cx="1581159" cy="17378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857224" y="5429264"/>
            <a:ext cx="1620315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Производство </a:t>
            </a:r>
          </a:p>
          <a:p>
            <a:pPr algn="ctr"/>
            <a:r>
              <a:rPr lang="ru-RU" dirty="0" smtClean="0"/>
              <a:t>азотных </a:t>
            </a:r>
          </a:p>
          <a:p>
            <a:pPr algn="ctr"/>
            <a:r>
              <a:rPr lang="ru-RU" dirty="0" smtClean="0"/>
              <a:t>удобрений</a:t>
            </a:r>
            <a:endParaRPr lang="ru-RU" dirty="0"/>
          </a:p>
        </p:txBody>
      </p:sp>
      <p:pic>
        <p:nvPicPr>
          <p:cNvPr id="10" name="Рисунок 9" descr="C:\Users\Наталья\Pictures\iвз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3714752"/>
            <a:ext cx="1857388" cy="1714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928926" y="5500702"/>
            <a:ext cx="1857388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Производство </a:t>
            </a:r>
          </a:p>
          <a:p>
            <a:pPr algn="ctr"/>
            <a:r>
              <a:rPr lang="ru-RU" dirty="0" smtClean="0"/>
              <a:t>взрывчатых </a:t>
            </a:r>
          </a:p>
          <a:p>
            <a:pPr algn="ctr"/>
            <a:r>
              <a:rPr lang="ru-RU" dirty="0" smtClean="0"/>
              <a:t>веществ</a:t>
            </a:r>
          </a:p>
        </p:txBody>
      </p:sp>
      <p:pic>
        <p:nvPicPr>
          <p:cNvPr id="12" name="Рисунок 11" descr="C:\Users\Наталья\Desktop\AY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28604"/>
            <a:ext cx="1633548" cy="1661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715140" y="2143116"/>
            <a:ext cx="1714512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холодильных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установках.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Рисунок 13" descr="C:\Users\Наталья\Desktop\амм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206" y="3071810"/>
            <a:ext cx="1419234" cy="1590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7215206" y="4714884"/>
            <a:ext cx="1483163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 медицине, </a:t>
            </a:r>
          </a:p>
          <a:p>
            <a:pPr algn="ctr"/>
            <a:r>
              <a:rPr lang="ru-RU" dirty="0" smtClean="0"/>
              <a:t>в быту.</a:t>
            </a:r>
            <a:endParaRPr lang="ru-RU" dirty="0"/>
          </a:p>
        </p:txBody>
      </p:sp>
      <p:pic>
        <p:nvPicPr>
          <p:cNvPr id="16" name="Рисунок 15" descr="C:\Users\Наталья\Pictures\A446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3714752"/>
            <a:ext cx="1592907" cy="1857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5214942" y="5643578"/>
            <a:ext cx="16430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паяния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643702" y="6357958"/>
            <a:ext cx="2500298" cy="5000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2" grpId="0" animBg="1"/>
      <p:bldP spid="21" grpId="0" animBg="1"/>
      <p:bldP spid="20" grpId="0" animBg="1"/>
      <p:bldP spid="19" grpId="0" animBg="1"/>
      <p:bldP spid="5" grpId="0" animBg="1"/>
      <p:bldP spid="1025" grpId="0" animBg="1"/>
      <p:bldP spid="9" grpId="0" animBg="1"/>
      <p:bldP spid="11" grpId="0" animBg="1"/>
      <p:bldP spid="1026" grpId="0" animBg="1"/>
      <p:bldP spid="15" grpId="0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541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Аммиак </vt:lpstr>
      <vt:lpstr>На уроке мы сможем:</vt:lpstr>
      <vt:lpstr>Эта история произошла во время I мировой войны.</vt:lpstr>
      <vt:lpstr>Состав вещества</vt:lpstr>
      <vt:lpstr>Образование иона аммония</vt:lpstr>
      <vt:lpstr>Слайд 6</vt:lpstr>
      <vt:lpstr>Физические свойства</vt:lpstr>
      <vt:lpstr>Химические свойства </vt:lpstr>
      <vt:lpstr>Применение</vt:lpstr>
      <vt:lpstr>Проверка знаний.   Решите задачи:</vt:lpstr>
      <vt:lpstr>Проверка знаний.  </vt:lpstr>
      <vt:lpstr>Домашнее задание:</vt:lpstr>
      <vt:lpstr>Ответьте на следующие 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Admin</cp:lastModifiedBy>
  <cp:revision>55</cp:revision>
  <dcterms:created xsi:type="dcterms:W3CDTF">2012-08-20T16:10:27Z</dcterms:created>
  <dcterms:modified xsi:type="dcterms:W3CDTF">2013-02-10T14:34:23Z</dcterms:modified>
</cp:coreProperties>
</file>