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5" r:id="rId4"/>
    <p:sldId id="263" r:id="rId5"/>
    <p:sldId id="262" r:id="rId6"/>
    <p:sldId id="261" r:id="rId7"/>
    <p:sldId id="260" r:id="rId8"/>
    <p:sldId id="257" r:id="rId9"/>
    <p:sldId id="259" r:id="rId10"/>
    <p:sldId id="258" r:id="rId11"/>
    <p:sldId id="266" r:id="rId12"/>
    <p:sldId id="267" r:id="rId13"/>
    <p:sldId id="275" r:id="rId14"/>
    <p:sldId id="274" r:id="rId15"/>
    <p:sldId id="272" r:id="rId16"/>
    <p:sldId id="271" r:id="rId17"/>
    <p:sldId id="270" r:id="rId18"/>
    <p:sldId id="269" r:id="rId19"/>
    <p:sldId id="268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943031970806668E-2"/>
          <c:y val="1.8018280155820427E-3"/>
          <c:w val="0.7556376940485745"/>
          <c:h val="0.97391897820894069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Лист1!$A$1:$B$1</c:f>
              <c:strCache>
                <c:ptCount val="2"/>
                <c:pt idx="0">
                  <c:v>проголосовали "За"</c:v>
                </c:pt>
                <c:pt idx="1">
                  <c:v>не пришли голосовать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54.8</c:v>
                </c:pt>
                <c:pt idx="1">
                  <c:v>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7.18897395238913E-2"/>
          <c:y val="0.72014380005136036"/>
          <c:w val="0.72883191253985824"/>
          <c:h val="0.24413404029773564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00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6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3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5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1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7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0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5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8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DE76-5215-4402-A55C-AE513ED1AEA7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9A3D-8B0D-48AF-8853-DB3AB5A55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8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-history.ru/showthread.php?s=01ab885033bce3432d16f8cc78f08a43&amp;p=114544" TargetMode="External"/><Relationship Id="rId3" Type="http://schemas.openxmlformats.org/officeDocument/2006/relationships/hyperlink" Target="http://my-dictionary.ru/word/12348/konstituciya/" TargetMode="External"/><Relationship Id="rId7" Type="http://schemas.openxmlformats.org/officeDocument/2006/relationships/hyperlink" Target="http://www.wired.com/geekdad/2008/04/how-do-geekdad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zone.ru/5-%D0%BB%D0%BE%D0%B6%D0%BD%D1%8B%D1%85-%D1%84%D0%B0%D0%BA%D1%82%D0%BE%D0%B2-%D0%B8%D0%B7-%D0%B8%D1%81%D1%82%D0%BE%D1%80%D0%B8%D1%87%D0%B5%D1%81%D0%BA%D0%B8%D1%85-%D0%BA%D0%BD%D0%B8%D0%B3/" TargetMode="External"/><Relationship Id="rId5" Type="http://schemas.openxmlformats.org/officeDocument/2006/relationships/hyperlink" Target="http://www.stopusa.info/skandaly-i-sobytiya/90-senat-ssha-otmenil-subsidii-fermeram-na-24-milliarda-dollarov-22-iyunya-2012.html" TargetMode="External"/><Relationship Id="rId10" Type="http://schemas.openxmlformats.org/officeDocument/2006/relationships/hyperlink" Target="http://www.zrd.spb.ru/news/2010/news-0173.htm" TargetMode="External"/><Relationship Id="rId4" Type="http://schemas.openxmlformats.org/officeDocument/2006/relationships/hyperlink" Target="http://adaptis.ru/kirgiziya-sdelaet-neozhidannyj-vybor-v-strane-startovala-predvybornaya-kampaniya" TargetMode="External"/><Relationship Id="rId9" Type="http://schemas.openxmlformats.org/officeDocument/2006/relationships/hyperlink" Target="http://www.stihi.ru/2012/05/31/16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oludin.moy.su/news/242" TargetMode="External"/><Relationship Id="rId3" Type="http://schemas.openxmlformats.org/officeDocument/2006/relationships/hyperlink" Target="http://900igr.net/kartinki/prazdniki/Konstitutsija/009-V-Konstitutsii-RF-zapisany-nashi-prava-svobody-i-objazannosti.html" TargetMode="External"/><Relationship Id="rId7" Type="http://schemas.openxmlformats.org/officeDocument/2006/relationships/hyperlink" Target="http://www.playcast.ru/view/2069612/baac16cdd799cd790b70a4b4feab7df89b0046ecp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900igr.net/kartinki/ekonomika/Formy-biznesa/031-Konstitutsija-RF.html" TargetMode="External"/><Relationship Id="rId11" Type="http://schemas.openxmlformats.org/officeDocument/2006/relationships/hyperlink" Target="http://www.smolensk.ws/forum/viewtopic.php?f=43&amp;t=43289&amp;sid=c07e1a8334a9abcce34c777b6ac80617&amp;start=160" TargetMode="External"/><Relationship Id="rId5" Type="http://schemas.openxmlformats.org/officeDocument/2006/relationships/hyperlink" Target="http://informpskov.ru/news/57724.html" TargetMode="External"/><Relationship Id="rId10" Type="http://schemas.openxmlformats.org/officeDocument/2006/relationships/hyperlink" Target="http://&#1075;&#1088;&#1080;&#1094;&#1086;&#1074;&#1089;&#1082;&#1072;&#1103;&#1089;&#1086;&#1096;.&#1086;&#1073;&#1088;&#1074;&#1077;&#1085;&#1077;&#1074;.&#1088;&#1092;/school/24833/news/29152?page=22" TargetMode="External"/><Relationship Id="rId4" Type="http://schemas.openxmlformats.org/officeDocument/2006/relationships/hyperlink" Target="http://ria.ru/politics/20111204/506408298.html" TargetMode="External"/><Relationship Id="rId9" Type="http://schemas.openxmlformats.org/officeDocument/2006/relationships/hyperlink" Target="http://shop.avanta.ru/seria.asp?s=%C7%E0%EA%EE%ED%FB+%E8+%EA%EE%E4%E5%EA%F1%FB+(%EE%E1%EB%EE%E6%EA%E0)&amp;page=2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4804599/post227573078/" TargetMode="External"/><Relationship Id="rId7" Type="http://schemas.openxmlformats.org/officeDocument/2006/relationships/hyperlink" Target="http://ariona.blog.ru/?year=2011&amp;month=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pb.itar-tass.com/c20/543911.html" TargetMode="External"/><Relationship Id="rId5" Type="http://schemas.openxmlformats.org/officeDocument/2006/relationships/hyperlink" Target="http://foto.tut.by/image/big/19384.html" TargetMode="External"/><Relationship Id="rId4" Type="http://schemas.openxmlformats.org/officeDocument/2006/relationships/hyperlink" Target="http://www.bibliotekar.ru/konstitucionnoe-pravo-4/17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239" y="692696"/>
            <a:ext cx="432048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Impact" pitchFamily="34" charset="0"/>
              </a:rPr>
              <a:t>ИСТОРИЯ</a:t>
            </a:r>
            <a:br>
              <a:rPr lang="ru-RU" sz="40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Impact" pitchFamily="34" charset="0"/>
              </a:rPr>
              <a:t>КОНСТИТУЦИИ РФ</a:t>
            </a:r>
            <a:endParaRPr lang="ru-RU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060" y="692696"/>
            <a:ext cx="367240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  <a:t>У государства есть устав.</a:t>
            </a:r>
            <a:b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  <a:t>Просты и строги его фразы:</a:t>
            </a:r>
            <a:b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  <a:t>Ведь каждый обладатель прав</a:t>
            </a:r>
            <a:b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  <a:t>Одновременно с тем обязан</a:t>
            </a:r>
            <a:b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  <a:t>Знать всё, что можно, что нельзя,</a:t>
            </a:r>
            <a:b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  <a:t>Блюсти законы неуклонно…</a:t>
            </a:r>
            <a:b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  <a:t>За Конституцию, </a:t>
            </a:r>
            <a: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  <a:t>друзья!</a:t>
            </a:r>
            <a:b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Courier New" pitchFamily="49" charset="0"/>
                <a:ea typeface="Calibri"/>
                <a:cs typeface="Courier New" pitchFamily="49" charset="0"/>
              </a:rPr>
              <a:t>Пусть будет всё у вас законно!                </a:t>
            </a:r>
            <a:endParaRPr lang="ru-RU" sz="2400" b="1" dirty="0">
              <a:solidFill>
                <a:srgbClr val="002060"/>
              </a:solidFill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239" y="4941168"/>
            <a:ext cx="8508241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96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КОНСТИТУЦИЯ. Основной закон государства, определяющий основы общественного и государственного строя, систему государственных органов, права и обязанности граждан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8544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3508851"/>
            <a:ext cx="24600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Автор: Воронина С. А.</a:t>
            </a:r>
          </a:p>
          <a:p>
            <a:r>
              <a:rPr lang="ru-RU" b="1" i="1" dirty="0" smtClean="0"/>
              <a:t>Учитель биологии </a:t>
            </a:r>
          </a:p>
          <a:p>
            <a:r>
              <a:rPr lang="ru-RU" b="1" i="1" dirty="0" smtClean="0"/>
              <a:t>Первой категории</a:t>
            </a:r>
          </a:p>
          <a:p>
            <a:r>
              <a:rPr lang="ru-RU" b="1" i="1" dirty="0" smtClean="0"/>
              <a:t>МБОУ-СОШ№85</a:t>
            </a:r>
          </a:p>
          <a:p>
            <a:r>
              <a:rPr lang="ru-RU" b="1" i="1" dirty="0" smtClean="0"/>
              <a:t>Г. Екатеринбурга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3341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249" y="548680"/>
            <a:ext cx="7737631" cy="1179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История рождения новой Конституции продолжалась </a:t>
            </a:r>
          </a:p>
          <a:p>
            <a:pPr algn="ctr"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3,5 года, 42 месяца или 168 недель.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http://s019.radikal.ru/i609/1205/20/58ed774afb3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44" y="4587279"/>
            <a:ext cx="2088232" cy="16858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7788" y="1718002"/>
            <a:ext cx="84006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960"/>
              </a:spcAft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У Конституции РФ было более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1000 авторов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fontAlgn="base">
              <a:spcAft>
                <a:spcPts val="960"/>
              </a:spcAft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С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1990 по 1993 год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 было около 20 проектов.</a:t>
            </a: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fontAlgn="base">
              <a:spcAft>
                <a:spcPts val="960"/>
              </a:spcAft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Самые знаковые из них:</a:t>
            </a: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342900" lvl="0" indent="-342900" fontAlgn="base">
              <a:spcAft>
                <a:spcPts val="960"/>
              </a:spcAft>
              <a:buFont typeface="Symbol"/>
              <a:buChar char=""/>
            </a:pPr>
            <a:r>
              <a:rPr lang="ru-RU" sz="2400" b="1" dirty="0">
                <a:solidFill>
                  <a:srgbClr val="FFF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проект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Алексеева – Собчака </a:t>
            </a:r>
            <a:r>
              <a:rPr lang="ru-RU" sz="2400" b="1" dirty="0" smtClean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"вариант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ноль"</a:t>
            </a:r>
            <a:r>
              <a:rPr lang="ru-RU" sz="2400" b="1" dirty="0">
                <a:solidFill>
                  <a:srgbClr val="FFF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, подготовленный рабочей группой под руководством Сергея Шахрая.</a:t>
            </a: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342900" lvl="0" indent="-342900" fontAlgn="base">
              <a:spcAft>
                <a:spcPts val="960"/>
              </a:spcAft>
              <a:buFont typeface="Symbol"/>
              <a:buChar char=""/>
            </a:pP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проект академика Андрея Сахарова, </a:t>
            </a:r>
            <a:r>
              <a:rPr lang="ru-RU" sz="2400" b="1" dirty="0" smtClean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общий </a:t>
            </a:r>
            <a:r>
              <a:rPr lang="ru-RU" sz="2400" b="1" dirty="0">
                <a:solidFill>
                  <a:srgbClr val="FF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проект Шахрая – Собчака – Алексеева</a:t>
            </a:r>
            <a:r>
              <a:rPr lang="ru-RU" sz="2400" b="1" dirty="0">
                <a:solidFill>
                  <a:srgbClr val="FFF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.</a:t>
            </a: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342900" lvl="0" indent="-342900" fontAlgn="base">
              <a:spcAft>
                <a:spcPts val="960"/>
              </a:spcAft>
              <a:buFont typeface="Symbol"/>
              <a:buChar char=""/>
            </a:pPr>
            <a:r>
              <a:rPr lang="ru-RU" sz="2400" b="1" dirty="0">
                <a:solidFill>
                  <a:srgbClr val="FFFF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проект Конституционной комиссии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lvl="0" fontAlgn="base">
              <a:spcAft>
                <a:spcPts val="960"/>
              </a:spcAft>
            </a:pP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1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cdn5.img22.rian.ru/images/93704/89/93704897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619375" cy="229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cs316116.userapi.com/v316116615/5e61/CynC75Q5H2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61" y="579363"/>
            <a:ext cx="2225857" cy="221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itar-tass.com/data/Newses/MainPhoto/543911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7" y="604724"/>
            <a:ext cx="3073510" cy="21783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0153" y="4077072"/>
            <a:ext cx="8496944" cy="20744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Интересно, что в проекте Конституции, подготовленной группой Шахрая, был 6-летний срок президентских полномочий. В проекте Алексеева – Шахрая – уже 5 лет, а в окончательной редакции Конституции РФ осталось 4 года.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2304" y="2269135"/>
            <a:ext cx="1596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Алексеев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4349" y="2333443"/>
            <a:ext cx="1422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Сахаров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1015" y="2259860"/>
            <a:ext cx="1376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Шахрай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06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08899"/>
            <a:ext cx="5832648" cy="12116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Президент Борис Ельцин</a:t>
            </a:r>
          </a:p>
          <a:p>
            <a:pPr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 внес 15 поправок в готовый проект 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http://img-fotki.yandex.ru/get/4701/vovpos.6/0_52427_41d66bb6_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608899"/>
            <a:ext cx="3259435" cy="22199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2751" y="1718892"/>
            <a:ext cx="837200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960"/>
              </a:spcAft>
              <a:buFont typeface="Symbol"/>
              <a:buChar char=""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президент имеет право председательствовать на заседаниях правительства, </a:t>
            </a: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960"/>
              </a:spcAft>
              <a:buFont typeface="Symbol"/>
              <a:buChar char=""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издавать нормативные указы, то есть имеющие силу закона,</a:t>
            </a: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960"/>
              </a:spcAft>
              <a:buFont typeface="Symbol"/>
              <a:buChar char=""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в Совет Федерации входят от каждого региона по одному представителю от "представительного и исполнительного органа власти"</a:t>
            </a: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960"/>
              </a:spcAft>
              <a:buFont typeface="Symbol"/>
              <a:buChar char=""/>
            </a:pPr>
            <a:r>
              <a:rPr lang="ru-RU" sz="2400" b="1" dirty="0" smtClean="0">
                <a:solidFill>
                  <a:srgbClr val="FFFF00"/>
                </a:solidFill>
                <a:effectLst/>
                <a:latin typeface="Courier New" pitchFamily="49" charset="0"/>
                <a:ea typeface="Times New Roman"/>
                <a:cs typeface="Courier New" pitchFamily="49" charset="0"/>
              </a:rPr>
              <a:t>убрал из Конституции право баллотироваться куда-либо, начиная с 18 лет.</a:t>
            </a:r>
            <a:endParaRPr lang="ru-RU" sz="2400" b="1" dirty="0">
              <a:solidFill>
                <a:srgbClr val="FFFF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1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557" y="617921"/>
            <a:ext cx="6151659" cy="15788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В Конституции РФ нет иноязычных выражений типа "спикер", "парламент", "сенаторы", "импичмент".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C:\Users\user\Pictures\картинки к урокам\люди\big_1265399321_088-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13970"/>
            <a:ext cx="2667860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20480" y="4658940"/>
            <a:ext cx="4572000" cy="15788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Всего было рассмотрено более 3000 предложений и замечаний.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 descr="http://www.rospres.com/upload/iblock/126/sobchak_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2376264" cy="40382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516216" y="63837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Собчак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776" y="2196815"/>
            <a:ext cx="6086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effectLst/>
                <a:latin typeface="Franklin Gothic Demi Cond"/>
                <a:ea typeface="Times New Roman"/>
                <a:cs typeface="Calibri"/>
              </a:rPr>
              <a:t>Для завершения подготовки проекта Конституции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Franklin Gothic Demi Cond"/>
                <a:ea typeface="Times New Roman"/>
                <a:cs typeface="Calibri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Franklin Gothic Demi Cond"/>
                <a:ea typeface="Times New Roman"/>
                <a:cs typeface="Calibri"/>
              </a:rPr>
              <a:t>5 июня 1993 года </a:t>
            </a:r>
            <a:r>
              <a:rPr lang="ru-RU" sz="2400" dirty="0" smtClean="0">
                <a:effectLst/>
                <a:latin typeface="Franklin Gothic Demi Cond"/>
                <a:ea typeface="Times New Roman"/>
                <a:cs typeface="Calibri"/>
              </a:rPr>
              <a:t>в Москве было созвано Конституционное совещание, которое продлилось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Franklin Gothic Demi Cond"/>
                <a:ea typeface="Times New Roman"/>
                <a:cs typeface="Calibri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Franklin Gothic Demi Cond"/>
                <a:ea typeface="Times New Roman"/>
                <a:cs typeface="Calibri"/>
              </a:rPr>
              <a:t>до октября 1993 года</a:t>
            </a:r>
            <a:r>
              <a:rPr lang="ru-RU" sz="2400" dirty="0" smtClean="0">
                <a:effectLst/>
                <a:latin typeface="Franklin Gothic Demi Cond"/>
                <a:ea typeface="Times New Roman"/>
                <a:cs typeface="Calibri"/>
              </a:rPr>
              <a:t>. В совещании приняли участие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Franklin Gothic Demi Cond"/>
                <a:ea typeface="Times New Roman"/>
                <a:cs typeface="Calibri"/>
              </a:rPr>
              <a:t>931 </a:t>
            </a:r>
            <a:r>
              <a:rPr lang="ru-RU" sz="2400" dirty="0" smtClean="0">
                <a:effectLst/>
                <a:latin typeface="Franklin Gothic Demi Cond"/>
                <a:ea typeface="Times New Roman"/>
                <a:cs typeface="Calibri"/>
              </a:rPr>
              <a:t>участник плюс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Franklin Gothic Demi Cond"/>
                <a:ea typeface="Times New Roman"/>
                <a:cs typeface="Calibri"/>
              </a:rPr>
              <a:t> </a:t>
            </a:r>
            <a:r>
              <a:rPr lang="ru-RU" sz="2400" dirty="0" smtClean="0">
                <a:effectLst/>
                <a:latin typeface="Franklin Gothic Demi Cond"/>
                <a:ea typeface="Times New Roman"/>
                <a:cs typeface="Calibri"/>
              </a:rPr>
              <a:t>эксперты</a:t>
            </a:r>
            <a:r>
              <a:rPr lang="ru-RU" sz="2400" dirty="0">
                <a:latin typeface="Franklin Gothic Demi Cond"/>
                <a:ea typeface="Times New Roman"/>
                <a:cs typeface="Calibri"/>
              </a:rPr>
              <a:t>:</a:t>
            </a:r>
            <a:r>
              <a:rPr lang="ru-RU" sz="2400" dirty="0" smtClean="0">
                <a:solidFill>
                  <a:srgbClr val="FFFF00"/>
                </a:solidFill>
                <a:effectLst/>
                <a:latin typeface="Franklin Gothic Demi Cond"/>
                <a:ea typeface="Times New Roman"/>
                <a:cs typeface="Calibri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Franklin Gothic Demi Cond"/>
                <a:ea typeface="Times New Roman"/>
                <a:cs typeface="Calibri"/>
              </a:rPr>
              <a:t>Анатолий Собчак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8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133080"/>
            <a:ext cx="8496944" cy="21709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При вступлении в должность президент Российской Федерации приносит присягу народу на экземпляре Конституции Российской Федерации. </a:t>
            </a:r>
          </a:p>
          <a:p>
            <a:pPr algn="ctr"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Текст присяги закреплен ст. 82 Конституции.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, картинки с надписями, фото скачать бесплатн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39" y="594614"/>
            <a:ext cx="5472608" cy="3512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75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media.informpskov.ru/pictures/200912111157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614295"/>
            <a:ext cx="3619500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10878" y="4869160"/>
            <a:ext cx="8572709" cy="1366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96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Специальный экземпляр Конституции РФ постоянно хранится в библиотеке Администрации Президента в Кремле и используется только во время инаугурации Президента России.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975" y="614295"/>
            <a:ext cx="4320479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effectLst/>
                <a:latin typeface="Franklin Gothic Demi Cond"/>
                <a:ea typeface="Times New Roman"/>
                <a:cs typeface="Calibri"/>
              </a:rPr>
              <a:t>Переплет специального экземпляра Конституции сделан из тончайшей кожи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Franklin Gothic Demi Cond"/>
                <a:ea typeface="Times New Roman"/>
                <a:cs typeface="Calibri"/>
              </a:rPr>
              <a:t>(варана) красного цвета, </a:t>
            </a:r>
            <a:r>
              <a:rPr lang="ru-RU" sz="2800" dirty="0" smtClean="0">
                <a:effectLst/>
                <a:latin typeface="Franklin Gothic Demi Cond"/>
                <a:ea typeface="Times New Roman"/>
                <a:cs typeface="Calibri"/>
              </a:rPr>
              <a:t>на обложке – накладной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серебряный герб России </a:t>
            </a:r>
            <a:r>
              <a:rPr lang="ru-RU" sz="2800" dirty="0" smtClean="0">
                <a:effectLst/>
                <a:latin typeface="Franklin Gothic Demi Cond"/>
                <a:ea typeface="Times New Roman"/>
                <a:cs typeface="Calibri"/>
              </a:rPr>
              <a:t>и тисненая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Franklin Gothic Demi Cond"/>
                <a:ea typeface="Times New Roman"/>
                <a:cs typeface="Calibri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Franklin Gothic Demi Cond"/>
                <a:ea typeface="Times New Roman"/>
                <a:cs typeface="Calibri"/>
              </a:rPr>
              <a:t>золотом надпись «Конституция России». </a:t>
            </a:r>
            <a:endParaRPr lang="ru-RU" sz="28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99592" y="40466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00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287" y="620688"/>
            <a:ext cx="5790193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Franklin Gothic Demi Cond"/>
                <a:ea typeface="Times New Roman"/>
                <a:cs typeface="Calibri"/>
              </a:rPr>
              <a:t>Это стало традицией, но формально не является обязательным и ничем не предписано: начиная с 2000 года, президент России вправе произносить клятву, возложив руку на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Franklin Gothic Demi Cond"/>
                <a:ea typeface="Times New Roman"/>
                <a:cs typeface="Calibri"/>
              </a:rPr>
              <a:t>любое издание Основного закона.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http://www.smoiseenko.ru/libs/get_img.php?base=verse&amp;id=27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3" y="2060848"/>
            <a:ext cx="2736304" cy="3906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88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5" y="4437112"/>
            <a:ext cx="8517299" cy="17912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115000"/>
              </a:lnSpc>
              <a:spcAft>
                <a:spcPts val="960"/>
              </a:spcAft>
              <a:buFont typeface="Symbol"/>
              <a:buChar char=""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В 1999 году брошюра побывала на орбитальном комплексе "Мир". 4 апреля того года грузовой корабль "Прогресс М-41" доставил ее космонавту Сергею Авдееву: он планировал получить юридическое образование.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 descr="http://img1.liveinternet.ru/images/attach/c/2/68/825/68825133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548747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692696"/>
            <a:ext cx="6192688" cy="10833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Два экземпляра Конституции России побывали в космосе суммарно 329 дней:</a:t>
            </a:r>
            <a:endParaRPr lang="ru-RU" sz="28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015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266" y="620688"/>
            <a:ext cx="8568952" cy="1366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96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С 1994 года указами Президента России "О Дне Конституции РФ" и "О нерабочем дне 12 декабря" день 12 декабря был объявлен государственным праздником.</a:t>
            </a:r>
            <a:endParaRPr lang="ru-RU" sz="2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http://www.ruslania.com/pictures/big/97856994581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04" y="2008176"/>
            <a:ext cx="1966714" cy="296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kohma.ivanovoweb.ru/images/stories/News/den_kontitu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6" y="2008176"/>
            <a:ext cx="2219325" cy="296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67744" y="1786105"/>
            <a:ext cx="5112567" cy="455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960"/>
              </a:spcAft>
            </a:pPr>
            <a:r>
              <a:rPr lang="ru-RU" sz="2800" dirty="0" smtClean="0">
                <a:effectLst/>
                <a:latin typeface="Franklin Gothic Demi Cond"/>
                <a:ea typeface="Times New Roman"/>
                <a:cs typeface="Calibri"/>
              </a:rPr>
              <a:t>24 декабря 2004 года Госдума приняла поправки в Трудовой кодекс РФ, изменяющие праздничный календарь России. 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Franklin Gothic Demi Cond"/>
                <a:ea typeface="Times New Roman"/>
                <a:cs typeface="Calibri"/>
              </a:rPr>
              <a:t>С 2005 года 12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Franklin Gothic Demi Cond"/>
                <a:ea typeface="Times New Roman"/>
                <a:cs typeface="Calibri"/>
              </a:rPr>
              <a:t>декабря более не является в России выходным днем, 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Franklin Gothic Demi Cond"/>
                <a:ea typeface="Times New Roman"/>
                <a:cs typeface="Calibri"/>
              </a:rPr>
              <a:t>а День Конституции 12 декабря причислен к памятным датам России.</a:t>
            </a:r>
            <a:endParaRPr lang="ru-RU" sz="28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620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854" y="980728"/>
            <a:ext cx="8496944" cy="697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dirty="0"/>
              <a:t>определение конституции</a:t>
            </a:r>
          </a:p>
          <a:p>
            <a:pPr fontAlgn="base"/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://my-dictionary.ru/word/12348/konstituciya/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Картинка «Все на выборы!»</a:t>
            </a:r>
          </a:p>
          <a:p>
            <a:pPr fontAlgn="base"/>
            <a:r>
              <a:rPr lang="ru-RU" u="sng" dirty="0" smtClean="0">
                <a:ea typeface="Calibri"/>
                <a:cs typeface="Times New Roman"/>
                <a:hlinkClick r:id="rId4"/>
              </a:rPr>
              <a:t>http</a:t>
            </a:r>
            <a:r>
              <a:rPr lang="ru-RU" u="sng" dirty="0">
                <a:ea typeface="Calibri"/>
                <a:cs typeface="Times New Roman"/>
                <a:hlinkClick r:id="rId4"/>
              </a:rPr>
              <a:t>://</a:t>
            </a:r>
            <a:r>
              <a:rPr lang="ru-RU" u="sng" dirty="0" smtClean="0">
                <a:ea typeface="Calibri"/>
                <a:cs typeface="Times New Roman"/>
                <a:hlinkClick r:id="rId4"/>
              </a:rPr>
              <a:t>adaptis.ru/kirgiziya-sdelaet-neozhidannyj-vybor-v-strane-startovala-predvybornaya-kampaniya</a:t>
            </a:r>
            <a:endParaRPr lang="ru-RU" u="sng" dirty="0" smtClean="0">
              <a:ea typeface="Calibri"/>
              <a:cs typeface="Times New Roman"/>
            </a:endParaRPr>
          </a:p>
          <a:p>
            <a:pPr fontAlgn="base"/>
            <a:endParaRPr lang="ru-RU" dirty="0">
              <a:ea typeface="Calibri"/>
              <a:cs typeface="Times New Roman"/>
            </a:endParaRPr>
          </a:p>
          <a:p>
            <a:pPr lvl="0"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ea typeface="Calibri"/>
                <a:cs typeface="Times New Roman"/>
              </a:rPr>
              <a:t>картинка Конституции США 1787года</a:t>
            </a: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u="sng" dirty="0" smtClean="0">
                <a:ea typeface="Calibri"/>
                <a:cs typeface="Times New Roman"/>
                <a:hlinkClick r:id="rId5"/>
              </a:rPr>
              <a:t>http</a:t>
            </a:r>
            <a:r>
              <a:rPr lang="ru-RU" u="sng" dirty="0">
                <a:ea typeface="Calibri"/>
                <a:cs typeface="Times New Roman"/>
                <a:hlinkClick r:id="rId5"/>
              </a:rPr>
              <a:t>://</a:t>
            </a:r>
            <a:r>
              <a:rPr lang="ru-RU" u="sng" dirty="0" smtClean="0">
                <a:ea typeface="Calibri"/>
                <a:cs typeface="Times New Roman"/>
                <a:hlinkClick r:id="rId5"/>
              </a:rPr>
              <a:t>www.stopusa.info/skandaly-i-sobytiya/90-senat-ssha-otmenil-subsidii-fermeram-na-24-milliarda-dollarov-22-iyunya-2012.html</a:t>
            </a:r>
            <a:endParaRPr lang="ru-RU" u="sng" dirty="0" smtClean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 smtClean="0">
                <a:ea typeface="Calibri"/>
                <a:cs typeface="Times New Roman"/>
              </a:rPr>
              <a:t>портрет Дж. Вашингтона</a:t>
            </a: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://ukzone.ru/5-%D0%BB%D0%BE%D0%B6%D0%BD%D1%8B%D1%85-%D1%84%D0%B0%D0%BA%D1%82%D0%BE%D0%B2-%D0%B8%D0%B7-%D0%B8%D1%81%D1%82%D0%BE%D1%80%D0%B8%D1%87%D0%B5%D1%81%D0%BA%D0%B8%D1%85-%D0%BA%D0%BD%D0%B8%D0%B3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/</a:t>
            </a: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ea typeface="Calibri"/>
                <a:cs typeface="Times New Roman"/>
              </a:rPr>
              <a:t>Картинка календаря с книгами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http://www.wired.com/geekdad/2008/04/how-do-geekdads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/</a:t>
            </a: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ea typeface="Calibri"/>
                <a:cs typeface="Times New Roman"/>
              </a:rPr>
              <a:t>Фото Алексеева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http://forum-history.ru/showthread.php?s=01ab885033bce3432d16f8cc78f08a43&amp;p=114544</a:t>
            </a:r>
            <a:endParaRPr lang="ru-RU" dirty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ea typeface="Calibri"/>
                <a:cs typeface="Times New Roman"/>
              </a:rPr>
              <a:t>Фото Сахарова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http://www.stihi.ru/2012/05/31/1686</a:t>
            </a:r>
            <a:endParaRPr lang="ru-RU" dirty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 smtClean="0">
                <a:ea typeface="Calibri"/>
                <a:cs typeface="Times New Roman"/>
              </a:rPr>
              <a:t>Фото </a:t>
            </a:r>
            <a:r>
              <a:rPr lang="ru-RU" dirty="0">
                <a:ea typeface="Calibri"/>
                <a:cs typeface="Times New Roman"/>
              </a:rPr>
              <a:t>Собчака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http://www.zrd.spb.ru/news/2010/news-0173.htm</a:t>
            </a:r>
            <a:endParaRPr lang="ru-RU" dirty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endParaRPr lang="ru-RU" dirty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endParaRPr lang="ru-RU" dirty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endParaRPr lang="ru-RU" u="sng" dirty="0" smtClean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endParaRPr lang="ru-RU" u="sng" dirty="0" smtClean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62829" y="54868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itchFamily="34" charset="0"/>
              </a:rPr>
              <a:t>Ссылки на используемый материал:</a:t>
            </a:r>
            <a:endParaRPr lang="ru-RU" sz="2800" b="1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2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img1.liveinternet.ru/images/attach/c/1/54/750/54750166_WashingtonGeor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4485"/>
            <a:ext cx="3312368" cy="41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stopusa.info/uploads/image07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806877" cy="36701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06834" y="665727"/>
            <a:ext cx="7704856" cy="13665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  <a:spcAft>
                <a:spcPts val="96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17 сентября 1787 года в США была принята первая в мире Конституция</a:t>
            </a:r>
            <a:endParaRPr lang="ru-RU" sz="36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17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4" y="548680"/>
            <a:ext cx="8568953" cy="842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ea typeface="Calibri"/>
                <a:cs typeface="Times New Roman"/>
              </a:rPr>
              <a:t>Фото издания Конституции РФ 1993 год </a:t>
            </a:r>
            <a:r>
              <a:rPr lang="ru-RU" dirty="0" smtClean="0">
                <a:ea typeface="Calibri"/>
                <a:cs typeface="Times New Roman"/>
              </a:rPr>
              <a:t>триколор) 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://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900igr.net/kartinki/prazdniki/Konstitutsija/009-V-Konstitutsii-RF-zapisany-nashi-prava-svobody-i-objazannosti.html</a:t>
            </a: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Фото избирательного участка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ria.ru/politics/20111204/506408298.html</a:t>
            </a: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ea typeface="Calibri"/>
                <a:cs typeface="Times New Roman"/>
              </a:rPr>
              <a:t>Фото специального переплёта экземпляра Конституции РФ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informpskov.ru/news/57724.html</a:t>
            </a: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ea typeface="Calibri"/>
                <a:cs typeface="Times New Roman"/>
              </a:rPr>
              <a:t>Фото издания конституция РФ 1993 год (красное)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http://900igr.net/kartinki/ekonomika/Formy-biznesa/031-Konstitutsija-RF.html</a:t>
            </a:r>
            <a:endParaRPr lang="ru-RU" dirty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ea typeface="Calibri"/>
                <a:cs typeface="Times New Roman"/>
              </a:rPr>
              <a:t>Картинка </a:t>
            </a: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ea typeface="Calibri"/>
                <a:cs typeface="Times New Roman"/>
              </a:rPr>
              <a:t>«С Днём Конституции!»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www.playcast.ru/view/2069612/baac16cdd799cd790b70a4b4feab7df89b0046ecpl</a:t>
            </a:r>
            <a:endParaRPr lang="ru-RU" u="sng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 smtClean="0">
                <a:ea typeface="Calibri"/>
                <a:cs typeface="Times New Roman"/>
              </a:rPr>
              <a:t>Фото </a:t>
            </a:r>
            <a:r>
              <a:rPr lang="ru-RU" dirty="0">
                <a:ea typeface="Calibri"/>
                <a:cs typeface="Times New Roman"/>
              </a:rPr>
              <a:t>орбитального комплекса «МИР»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8"/>
              </a:rPr>
              <a:t>poludin.moy.su/news/242</a:t>
            </a: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ea typeface="Calibri"/>
                <a:cs typeface="Times New Roman"/>
              </a:rPr>
              <a:t>Фото издания Трудового кодекса РФ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http://shop.avanta.ru/seria.asp?s=%C7%E0%EA%EE%ED%FB+%E8+%EA%EE%E4%E5%EA%F1%FB+(%EE%E1%EB%EE%E6%EA%E0)&amp;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9"/>
              </a:rPr>
              <a:t>page=20</a:t>
            </a: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Картинка «12 декабря День Конституции </a:t>
            </a:r>
            <a:r>
              <a:rPr lang="ru-RU" dirty="0" err="1">
                <a:solidFill>
                  <a:prstClr val="black"/>
                </a:solidFill>
                <a:ea typeface="Calibri"/>
                <a:cs typeface="Times New Roman"/>
              </a:rPr>
              <a:t>РФ»</a:t>
            </a:r>
            <a:r>
              <a:rPr lang="ru-RU" u="sng" dirty="0" err="1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://xn--80adculwdkmc3c5a2g.xn--90acala1cdr.xn--p1ai/school/24833/news/29152?page=22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Картинка «12 декабря День Конституции </a:t>
            </a:r>
            <a:r>
              <a:rPr lang="ru-RU" dirty="0" err="1">
                <a:solidFill>
                  <a:prstClr val="black"/>
                </a:solidFill>
                <a:ea typeface="Calibri"/>
                <a:cs typeface="Times New Roman"/>
              </a:rPr>
              <a:t>РФ»</a:t>
            </a:r>
            <a:r>
              <a:rPr lang="ru-RU" u="sng" dirty="0" err="1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http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0"/>
              </a:rPr>
              <a:t>://xn--80adculwdkmc3c5a2g.xn--90acala1cdr.xn--p1ai/school/24833/news/29152?page=22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Фото иллюстрации Конституции РСФСР 1918год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http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://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www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.</a:t>
            </a:r>
            <a:r>
              <a:rPr lang="en-US" u="sng" dirty="0" err="1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smolensk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.</a:t>
            </a:r>
            <a:r>
              <a:rPr lang="en-US" u="sng" dirty="0" err="1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ws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/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forum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/</a:t>
            </a:r>
            <a:r>
              <a:rPr lang="en-US" u="sng" dirty="0" err="1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viewtopic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.</a:t>
            </a:r>
            <a:r>
              <a:rPr lang="en-US" u="sng" dirty="0" err="1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php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?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f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=43&amp;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t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=43289&amp;</a:t>
            </a:r>
            <a:r>
              <a:rPr lang="en-US" u="sng" dirty="0" err="1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sid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=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c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07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e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1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a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8334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a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9</a:t>
            </a:r>
            <a:r>
              <a:rPr lang="en-US" u="sng" dirty="0" err="1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abcce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34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c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777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b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6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ac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80617&amp;</a:t>
            </a:r>
            <a:r>
              <a:rPr lang="en-US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start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11"/>
              </a:rPr>
              <a:t>=160</a:t>
            </a:r>
            <a:endParaRPr lang="ru-RU" dirty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endParaRPr lang="ru-RU" dirty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endParaRPr lang="ru-RU" dirty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endParaRPr lang="ru-RU" dirty="0"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endParaRPr lang="ru-RU" dirty="0">
              <a:ea typeface="Calibri"/>
              <a:cs typeface="Times New Roman"/>
            </a:endParaRPr>
          </a:p>
          <a:p>
            <a:pPr lvl="0" fontAlgn="base">
              <a:lnSpc>
                <a:spcPts val="1470"/>
              </a:lnSpc>
              <a:spcAft>
                <a:spcPts val="960"/>
              </a:spcAft>
            </a:pP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fontAlgn="base">
              <a:lnSpc>
                <a:spcPts val="1470"/>
              </a:lnSpc>
              <a:spcAft>
                <a:spcPts val="960"/>
              </a:spcAft>
            </a:pPr>
            <a:endParaRPr lang="ru-RU" u="sng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fontAlgn="base">
              <a:lnSpc>
                <a:spcPts val="1470"/>
              </a:lnSpc>
              <a:spcAft>
                <a:spcPts val="960"/>
              </a:spcAft>
            </a:pP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fontAlgn="base">
              <a:lnSpc>
                <a:spcPts val="1470"/>
              </a:lnSpc>
              <a:spcAft>
                <a:spcPts val="960"/>
              </a:spcAft>
            </a:pP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585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08647"/>
            <a:ext cx="8424936" cy="2963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Портрет Брежнева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http://www.liveinternet.ru/users/4804599/post227573078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/</a:t>
            </a:r>
            <a:endParaRPr lang="ru-RU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текст по истории Конституции РФ и СССР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://www.bibliotekar.ru/konstitucionnoe-pravo-4/17.htm</a:t>
            </a:r>
            <a:r>
              <a:rPr lang="ru-RU" dirty="0">
                <a:ea typeface="Calibri"/>
                <a:cs typeface="Times New Roman"/>
              </a:rPr>
              <a:t> текст по истории Конституции РФ и </a:t>
            </a:r>
            <a:r>
              <a:rPr lang="ru-RU" dirty="0" smtClean="0">
                <a:ea typeface="Calibri"/>
                <a:cs typeface="Times New Roman"/>
              </a:rPr>
              <a:t>СССР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фото Красной площади и Кремля для фона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</a:t>
            </a:r>
            <a:r>
              <a:rPr lang="ru-RU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foto.tut.by/image/big/19384.html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708920"/>
            <a:ext cx="5752665" cy="618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Фото Шахрая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6"/>
              </a:rPr>
              <a:t>http://spb.itar-tass.com/c20/543911.html</a:t>
            </a:r>
            <a:endParaRPr lang="ru-RU" u="sng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 lvl="0" fontAlgn="base">
              <a:lnSpc>
                <a:spcPts val="1470"/>
              </a:lnSpc>
              <a:spcAft>
                <a:spcPts val="960"/>
              </a:spcAft>
            </a:pPr>
            <a:r>
              <a:rPr lang="ru-RU" dirty="0">
                <a:solidFill>
                  <a:prstClr val="black"/>
                </a:solidFill>
                <a:ea typeface="Calibri"/>
                <a:cs typeface="Times New Roman"/>
              </a:rPr>
              <a:t>Фото Ельцина </a:t>
            </a:r>
            <a:r>
              <a:rPr lang="ru-RU" u="sng" dirty="0">
                <a:solidFill>
                  <a:srgbClr val="0000FF"/>
                </a:solidFill>
                <a:ea typeface="Calibri"/>
                <a:cs typeface="Times New Roman"/>
                <a:hlinkClick r:id="rId7"/>
              </a:rPr>
              <a:t>http://ariona.blog.ru/?year=2011&amp;month=2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137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6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797152"/>
            <a:ext cx="8568952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Franklin Gothic Demi Cond"/>
                <a:ea typeface="Calibri"/>
                <a:cs typeface="Times New Roman"/>
              </a:rPr>
              <a:t>В истории Российской Федерации насчитывается пять конституций –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Franklin Gothic Demi Cond"/>
                <a:ea typeface="Calibri"/>
                <a:cs typeface="Times New Roman"/>
              </a:rPr>
              <a:t>1918,1925,1937,1978</a:t>
            </a:r>
            <a:r>
              <a:rPr lang="ru-RU" sz="2400" dirty="0" smtClean="0">
                <a:solidFill>
                  <a:schemeClr val="bg1"/>
                </a:solidFill>
                <a:effectLst/>
                <a:latin typeface="Franklin Gothic Demi Cond"/>
                <a:ea typeface="Calibri"/>
                <a:cs typeface="Times New Roman"/>
              </a:rPr>
              <a:t> годов и ныне действующая </a:t>
            </a:r>
            <a:r>
              <a:rPr lang="ru-RU" sz="2800" dirty="0" smtClean="0">
                <a:solidFill>
                  <a:srgbClr val="FFFF00"/>
                </a:solidFill>
                <a:effectLst/>
                <a:latin typeface="Franklin Gothic Demi Cond"/>
                <a:ea typeface="Calibri"/>
                <a:cs typeface="Times New Roman"/>
              </a:rPr>
              <a:t>Конституция 1993 года.</a:t>
            </a:r>
            <a:endParaRPr lang="ru-RU" sz="28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620688"/>
            <a:ext cx="432048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1918г. Конституция РСФСР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1924 г. Конституция СССР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1936 г.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 Конституция СССР</a:t>
            </a:r>
            <a:endParaRPr lang="ru-RU" sz="28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1977 г. </a:t>
            </a:r>
            <a:r>
              <a:rPr lang="ru-RU" sz="2800" dirty="0" smtClean="0">
                <a:solidFill>
                  <a:schemeClr val="bg1"/>
                </a:solidFill>
                <a:latin typeface="Impact" pitchFamily="34" charset="0"/>
              </a:rPr>
              <a:t>Конституция СССР</a:t>
            </a:r>
            <a:endParaRPr lang="ru-RU" sz="2800" dirty="0" smtClean="0">
              <a:solidFill>
                <a:schemeClr val="bg1"/>
              </a:solidFill>
              <a:latin typeface="Impact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6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allrussias.com/images/const-19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94979"/>
            <a:ext cx="3672408" cy="3972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graycell.ru/picture/big/leni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4979"/>
            <a:ext cx="3744416" cy="39724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3528" y="548680"/>
            <a:ext cx="8568952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bg1"/>
                </a:solidFill>
                <a:effectLst/>
                <a:latin typeface="Franklin Gothic Demi Cond"/>
                <a:ea typeface="Calibri"/>
                <a:cs typeface="Times New Roman"/>
              </a:rPr>
              <a:t>Конституция РСФСР 1918 года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Calibri"/>
                <a:cs typeface="Times New Roman"/>
              </a:rPr>
              <a:t> – первая Конституция,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Calibri"/>
                <a:cs typeface="Times New Roman"/>
              </a:rPr>
              <a:t>принятая вскоре после октябрьского переворота и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Calibri"/>
                <a:cs typeface="Times New Roman"/>
              </a:rPr>
              <a:t>роспуска Учредительного Собрания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0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rpp.nashaucheba.ru/pars_docs/refs/49/48547/img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0" y="589589"/>
            <a:ext cx="856895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68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5klass.net/datas/istorija/SSSR-v-1930-e-gody/0015-015-5-dekabrja-1936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4096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5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klass39.ru/wp-content/uploads/2013/05/brezhne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88432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c.pics.livejournal.com/agranovsky/8705509/64588/64588_origina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58899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899427"/>
            <a:ext cx="60524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Impact" pitchFamily="34" charset="0"/>
              </a:rPr>
              <a:t>Конституция РСФСР 1978 года</a:t>
            </a:r>
          </a:p>
        </p:txBody>
      </p:sp>
    </p:spTree>
    <p:extLst>
      <p:ext uri="{BB962C8B-B14F-4D97-AF65-F5344CB8AC3E}">
        <p14:creationId xmlns:p14="http://schemas.microsoft.com/office/powerpoint/2010/main" val="318535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5884816" cy="1494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Franklin Gothic Demi Cond"/>
                <a:ea typeface="Calibri"/>
                <a:cs typeface="Times New Roman"/>
              </a:rPr>
              <a:t> Конституция независимого,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chemeClr val="bg1"/>
                </a:solidFill>
                <a:effectLst/>
                <a:latin typeface="Franklin Gothic Demi Cond"/>
                <a:ea typeface="Calibri"/>
                <a:cs typeface="Times New Roman"/>
              </a:rPr>
              <a:t> самостоятельного государства</a:t>
            </a:r>
            <a:endParaRPr lang="ru-RU" sz="36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066381"/>
              </p:ext>
            </p:extLst>
          </p:nvPr>
        </p:nvGraphicFramePr>
        <p:xfrm>
          <a:off x="5868144" y="2112458"/>
          <a:ext cx="3816424" cy="422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http://cdn2.img22.rian.ru/images/50640/54/50640547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456384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14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mkhk/Kreml-v-Moskve/0013-013-Kreml-v-Mosk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92695"/>
            <a:ext cx="600933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Franklin Gothic Demi Cond"/>
                <a:ea typeface="Times New Roman"/>
                <a:cs typeface="Calibri"/>
              </a:rPr>
              <a:t>В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сенародное голосование 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Franklin Gothic Demi Cond"/>
                <a:ea typeface="Times New Roman"/>
                <a:cs typeface="Calibri"/>
              </a:rPr>
              <a:t>(референдум)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12 декабря 1993 года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853293"/>
            <a:ext cx="864096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25 декабря 1993 года текст Конституции РФ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 официально опубликован,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/>
                <a:latin typeface="Franklin Gothic Demi Cond"/>
                <a:ea typeface="Times New Roman"/>
                <a:cs typeface="Calibri"/>
              </a:rPr>
              <a:t>и она вступила в силу.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www.liberty.ru/var/ezwebin_site/storage/images/events/den-konstitucii-razlichnye-organizacii-otmetyat-po-raznomu/49222-2-rus-RU/Den-Konstitucii-razlichnye-organizacii-otmetyat-po-raznomu_lar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5" y="2692319"/>
            <a:ext cx="2880320" cy="2148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284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837</Words>
  <Application>Microsoft Office PowerPoint</Application>
  <PresentationFormat>Экран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2013-09-01T17:36:56Z</dcterms:created>
  <dcterms:modified xsi:type="dcterms:W3CDTF">2013-09-01T20:20:45Z</dcterms:modified>
</cp:coreProperties>
</file>