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6" r:id="rId5"/>
    <p:sldId id="261" r:id="rId6"/>
    <p:sldId id="262" r:id="rId7"/>
    <p:sldId id="265" r:id="rId8"/>
    <p:sldId id="263" r:id="rId9"/>
    <p:sldId id="264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7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4F0-9C40-4861-B026-62D0317EAB96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9F3-0700-44F3-8537-D6F8C4153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4F0-9C40-4861-B026-62D0317EAB96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9F3-0700-44F3-8537-D6F8C4153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4F0-9C40-4861-B026-62D0317EAB96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9F3-0700-44F3-8537-D6F8C4153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4F0-9C40-4861-B026-62D0317EAB96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9F3-0700-44F3-8537-D6F8C4153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4F0-9C40-4861-B026-62D0317EAB96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9F3-0700-44F3-8537-D6F8C4153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4F0-9C40-4861-B026-62D0317EAB96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9F3-0700-44F3-8537-D6F8C4153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4F0-9C40-4861-B026-62D0317EAB96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9F3-0700-44F3-8537-D6F8C4153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4F0-9C40-4861-B026-62D0317EAB96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9F3-0700-44F3-8537-D6F8C4153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4F0-9C40-4861-B026-62D0317EAB96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9F3-0700-44F3-8537-D6F8C4153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4F0-9C40-4861-B026-62D0317EAB96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9F3-0700-44F3-8537-D6F8C4153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4F0-9C40-4861-B026-62D0317EAB96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9F3-0700-44F3-8537-D6F8C4153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224F0-9C40-4861-B026-62D0317EAB96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1B9F3-0700-44F3-8537-D6F8C4153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dirty="0" smtClean="0">
                <a:solidFill>
                  <a:srgbClr val="7030A0"/>
                </a:solidFill>
              </a:rPr>
              <a:t>Изобразительное искусство 5 класс</a:t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7300" b="1" i="1" dirty="0" smtClean="0">
                <a:solidFill>
                  <a:srgbClr val="7030A0"/>
                </a:solidFill>
              </a:rPr>
              <a:t>Одежда «говорит» о человеке</a:t>
            </a:r>
            <a:endParaRPr lang="ru-RU" sz="73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929198"/>
            <a:ext cx="7272366" cy="17526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Кишова Ольга Анатольевна  </a:t>
            </a:r>
            <a:b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изобразительного искусства  </a:t>
            </a:r>
            <a:b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ИРМО «Уриковская СОШ»</a:t>
            </a:r>
            <a:b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1288185134.jpg"/>
          <p:cNvPicPr>
            <a:picLocks noChangeAspect="1"/>
          </p:cNvPicPr>
          <p:nvPr/>
        </p:nvPicPr>
        <p:blipFill>
          <a:blip r:embed="rId2"/>
          <a:srcRect l="8073" t="4166" r="8073" b="7291"/>
          <a:stretch>
            <a:fillRect/>
          </a:stretch>
        </p:blipFill>
        <p:spPr>
          <a:xfrm>
            <a:off x="928662" y="0"/>
            <a:ext cx="3286148" cy="66505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3438" y="285728"/>
            <a:ext cx="407196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Костюм Людовика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XIV</a:t>
            </a:r>
            <a:endParaRPr lang="ru-RU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Роскошь и красота костюма говорили о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процветании Франции.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ржильер. Никола де - Портрет Людовика XIV и его наследников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14290"/>
            <a:ext cx="6871674" cy="5340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5572140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Ларжильер. 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Портрет Людовика XIV и его наследников.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903893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Король и члены его семьи носили одежду из парчи, отделанной золотом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треча Людовика XIV с Филиппом IV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14290"/>
            <a:ext cx="7215238" cy="4945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74" y="5143512"/>
            <a:ext cx="4002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Встреча Людовика XIV с Филиппом IV.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71501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7030A0"/>
                </a:solidFill>
              </a:rPr>
              <a:t>Французские аристократы подрожали своему правителю. </a:t>
            </a:r>
          </a:p>
          <a:p>
            <a:r>
              <a:rPr lang="ru-RU" sz="2600" b="1" dirty="0" smtClean="0">
                <a:solidFill>
                  <a:srgbClr val="7030A0"/>
                </a:solidFill>
              </a:rPr>
              <a:t>Модная одежда называлась </a:t>
            </a:r>
            <a:r>
              <a:rPr lang="ru-RU" sz="2600" b="1" u="sng" dirty="0" smtClean="0">
                <a:solidFill>
                  <a:srgbClr val="7030A0"/>
                </a:solidFill>
              </a:rPr>
              <a:t>жюстокором</a:t>
            </a:r>
            <a:r>
              <a:rPr lang="ru-RU" sz="2600" b="1" dirty="0" smtClean="0">
                <a:solidFill>
                  <a:srgbClr val="7030A0"/>
                </a:solidFill>
              </a:rPr>
              <a:t> (точно по телу).</a:t>
            </a:r>
            <a:endParaRPr lang="ru-RU" sz="2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60a5c836597d7dd5d5e7f450bd04d79_1875946184_800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89"/>
            <a:ext cx="3214710" cy="5082079"/>
          </a:xfrm>
          <a:prstGeom prst="rect">
            <a:avLst/>
          </a:prstGeom>
        </p:spPr>
      </p:pic>
      <p:pic>
        <p:nvPicPr>
          <p:cNvPr id="3" name="Рисунок 2" descr="mod50_1_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14290"/>
            <a:ext cx="2786082" cy="50335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5357826"/>
            <a:ext cx="80010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7030A0"/>
                </a:solidFill>
              </a:rPr>
              <a:t>Французские дамы одевались с особым вкусом. </a:t>
            </a:r>
          </a:p>
          <a:p>
            <a:r>
              <a:rPr lang="ru-RU" sz="2600" b="1" dirty="0" smtClean="0">
                <a:solidFill>
                  <a:srgbClr val="7030A0"/>
                </a:solidFill>
              </a:rPr>
              <a:t>Они демонстрировали своё положение в обществе при помощи костюма.</a:t>
            </a:r>
            <a:endParaRPr lang="ru-RU" sz="2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840855b8cab14487a65218b329d4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642918"/>
            <a:ext cx="7858180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neral,_Officer_d'Legere,_Soldat_d'Ligne.jpg"/>
          <p:cNvPicPr>
            <a:picLocks noChangeAspect="1"/>
          </p:cNvPicPr>
          <p:nvPr/>
        </p:nvPicPr>
        <p:blipFill>
          <a:blip r:embed="rId2"/>
          <a:srcRect b="5666"/>
          <a:stretch>
            <a:fillRect/>
          </a:stretch>
        </p:blipFill>
        <p:spPr>
          <a:xfrm>
            <a:off x="357158" y="500042"/>
            <a:ext cx="4758583" cy="56436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6380" y="214290"/>
            <a:ext cx="350046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7030A0"/>
                </a:solidFill>
              </a:rPr>
              <a:t>Чёткие разграничения в костюме имели военные.</a:t>
            </a:r>
          </a:p>
          <a:p>
            <a:r>
              <a:rPr lang="ru-RU" sz="2600" b="1" dirty="0" smtClean="0">
                <a:solidFill>
                  <a:srgbClr val="7030A0"/>
                </a:solidFill>
              </a:rPr>
              <a:t>Костюм командиров напоминал дворянский. </a:t>
            </a:r>
          </a:p>
          <a:p>
            <a:r>
              <a:rPr lang="ru-RU" sz="2600" b="1" dirty="0" smtClean="0">
                <a:solidFill>
                  <a:srgbClr val="7030A0"/>
                </a:solidFill>
              </a:rPr>
              <a:t>Генеральский костюм немного отличался от офицерского – огромными перьями на шляпе и обилием кружев.</a:t>
            </a:r>
          </a:p>
          <a:p>
            <a:r>
              <a:rPr lang="ru-RU" sz="2600" b="1" dirty="0" smtClean="0">
                <a:solidFill>
                  <a:srgbClr val="7030A0"/>
                </a:solidFill>
              </a:rPr>
              <a:t>Костюм низших военных чинов был довольно прост.</a:t>
            </a:r>
            <a:endParaRPr lang="ru-RU" sz="2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beb62a85412b4fcde4ad93dff4_pr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4437234" cy="5762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9322" y="357166"/>
            <a:ext cx="32146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7030A0"/>
                </a:solidFill>
              </a:rPr>
              <a:t>Одежда простых горожан была мрачной, тусклой, серых тонов.</a:t>
            </a:r>
          </a:p>
          <a:p>
            <a:r>
              <a:rPr lang="ru-RU" sz="2600" b="1" dirty="0" smtClean="0">
                <a:solidFill>
                  <a:srgbClr val="7030A0"/>
                </a:solidFill>
              </a:rPr>
              <a:t>Простолюдинам было запрещено носить одежду ярких цветов</a:t>
            </a:r>
            <a:endParaRPr lang="ru-RU" sz="2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и Ленен. Семейство молочницы. 40е гг. XVII 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85728"/>
            <a:ext cx="5836519" cy="5121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5643578"/>
            <a:ext cx="5011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Луи Ленен. Семейство молочницы. 40е гг. XVII в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6143644"/>
            <a:ext cx="2926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Одежда крестьян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0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для закрепления изученного материала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285860"/>
            <a:ext cx="90011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600" b="1" dirty="0" smtClean="0">
                <a:solidFill>
                  <a:srgbClr val="7030A0"/>
                </a:solidFill>
              </a:rPr>
              <a:t>Что нового узнали на уроке?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b="1" dirty="0" smtClean="0">
                <a:solidFill>
                  <a:srgbClr val="7030A0"/>
                </a:solidFill>
              </a:rPr>
              <a:t>Какую роль играл жёлтый цвет в культуре Китая?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b="1" dirty="0" smtClean="0">
                <a:solidFill>
                  <a:srgbClr val="7030A0"/>
                </a:solidFill>
              </a:rPr>
              <a:t>Что означали цвета в китайской символики и костюмах?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7030A0"/>
                </a:solidFill>
              </a:rPr>
              <a:t>Белый;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7030A0"/>
                </a:solidFill>
              </a:rPr>
              <a:t>Красный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7030A0"/>
                </a:solidFill>
              </a:rPr>
              <a:t>Голубой;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7030A0"/>
                </a:solidFill>
              </a:rPr>
              <a:t>Коричневый.</a:t>
            </a:r>
          </a:p>
          <a:p>
            <a:pPr marL="342900" indent="-342900"/>
            <a:r>
              <a:rPr lang="ru-RU" sz="2600" b="1" dirty="0" smtClean="0">
                <a:solidFill>
                  <a:srgbClr val="7030A0"/>
                </a:solidFill>
              </a:rPr>
              <a:t>4. О чём говорила роскошь и красота костюма Людовика </a:t>
            </a:r>
            <a:r>
              <a:rPr lang="en-US" sz="2600" b="1" dirty="0" smtClean="0">
                <a:solidFill>
                  <a:srgbClr val="7030A0"/>
                </a:solidFill>
              </a:rPr>
              <a:t>XIV</a:t>
            </a:r>
            <a:r>
              <a:rPr lang="ru-RU" sz="2600" b="1" dirty="0" smtClean="0">
                <a:solidFill>
                  <a:srgbClr val="7030A0"/>
                </a:solidFill>
              </a:rPr>
              <a:t>?</a:t>
            </a:r>
          </a:p>
          <a:p>
            <a:pPr marL="342900" indent="-342900"/>
            <a:r>
              <a:rPr lang="ru-RU" sz="2600" b="1" dirty="0" smtClean="0">
                <a:solidFill>
                  <a:srgbClr val="7030A0"/>
                </a:solidFill>
              </a:rPr>
              <a:t>5. Что такое жостокор?</a:t>
            </a:r>
          </a:p>
          <a:p>
            <a:pPr marL="342900" indent="-342900"/>
            <a:r>
              <a:rPr lang="ru-RU" sz="2600" b="1" dirty="0" smtClean="0">
                <a:solidFill>
                  <a:srgbClr val="7030A0"/>
                </a:solidFill>
              </a:rPr>
              <a:t>6.Можно ли было в </a:t>
            </a:r>
            <a:r>
              <a:rPr lang="en-US" sz="2600" b="1" dirty="0" smtClean="0">
                <a:solidFill>
                  <a:srgbClr val="7030A0"/>
                </a:solidFill>
              </a:rPr>
              <a:t>XVII</a:t>
            </a:r>
            <a:r>
              <a:rPr lang="ru-RU" sz="2600" b="1" dirty="0" smtClean="0">
                <a:solidFill>
                  <a:srgbClr val="7030A0"/>
                </a:solidFill>
              </a:rPr>
              <a:t> веке простым людям носить яркие одежды?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42918"/>
            <a:ext cx="8358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во все времена костюм был знаком и символом, указывающим на принадлежность человека к определённому сословию или группе людей в обществе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shlyap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3857628"/>
            <a:ext cx="1928826" cy="27885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0"/>
            <a:ext cx="4113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Древний Китай</a:t>
            </a:r>
            <a:endParaRPr lang="ru-RU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9256" y="1071546"/>
            <a:ext cx="350046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Огромную роль в культуре Китая играл </a:t>
            </a:r>
            <a:r>
              <a:rPr lang="ru-RU" sz="2400" b="1" i="1" u="sng" dirty="0" smtClean="0">
                <a:solidFill>
                  <a:srgbClr val="7030A0"/>
                </a:solidFill>
              </a:rPr>
              <a:t>жёлтый цвет</a:t>
            </a:r>
            <a:r>
              <a:rPr lang="ru-RU" sz="2400" b="1" i="1" dirty="0" smtClean="0">
                <a:solidFill>
                  <a:srgbClr val="7030A0"/>
                </a:solidFill>
              </a:rPr>
              <a:t>, он был цветом золота и являлся символом </a:t>
            </a:r>
            <a:r>
              <a:rPr lang="ru-RU" sz="2400" b="1" i="1" dirty="0" smtClean="0">
                <a:solidFill>
                  <a:srgbClr val="7030A0"/>
                </a:solidFill>
              </a:rPr>
              <a:t>императора.</a:t>
            </a: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Высшие </a:t>
            </a:r>
            <a:r>
              <a:rPr lang="ru-RU" sz="2400" b="1" i="1" dirty="0" smtClean="0">
                <a:solidFill>
                  <a:srgbClr val="7030A0"/>
                </a:solidFill>
              </a:rPr>
              <a:t>слои знати носили шёлковые халаты с широкими рукавами, свисающими до пола. Все остальные слои населения не имели права носить такие одеяния.</a:t>
            </a:r>
          </a:p>
          <a:p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npid_125909.jpg"/>
          <p:cNvPicPr>
            <a:picLocks noChangeAspect="1"/>
          </p:cNvPicPr>
          <p:nvPr/>
        </p:nvPicPr>
        <p:blipFill>
          <a:blip r:embed="rId2"/>
          <a:srcRect t="6181" b="9755"/>
          <a:stretch>
            <a:fillRect/>
          </a:stretch>
        </p:blipFill>
        <p:spPr>
          <a:xfrm>
            <a:off x="538906" y="714356"/>
            <a:ext cx="4148656" cy="60023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357166"/>
            <a:ext cx="6422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Используемая литература и сайты.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1428736"/>
            <a:ext cx="750099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Поурочные разработки по изобразительному искусству. По программе Б.М. Неменского «Изобразительное искусство. Декоративно-прикладное искусство а жизни человека»: 5 класс.- М.: ВАКО, 2011.- 144с. –(в помощь школьному учителю).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  <a:hlinkClick r:id="rId2"/>
              </a:rPr>
              <a:t>http://images.yandex.ru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4942" y="500042"/>
            <a:ext cx="32147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Придворные дамы носили сложные, изысканные причёски со шпильками из золота и серебра.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U135P112T3D290303F48DT201108251102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3791760" cy="3929066"/>
          </a:xfrm>
          <a:prstGeom prst="rect">
            <a:avLst/>
          </a:prstGeom>
        </p:spPr>
      </p:pic>
      <p:pic>
        <p:nvPicPr>
          <p:cNvPr id="4" name="Рисунок 3" descr="2881470.jpg"/>
          <p:cNvPicPr>
            <a:picLocks noChangeAspect="1"/>
          </p:cNvPicPr>
          <p:nvPr/>
        </p:nvPicPr>
        <p:blipFill>
          <a:blip r:embed="rId3"/>
          <a:srcRect l="15517" r="17241" b="17241"/>
          <a:stretch>
            <a:fillRect/>
          </a:stretch>
        </p:blipFill>
        <p:spPr>
          <a:xfrm>
            <a:off x="5000628" y="3143248"/>
            <a:ext cx="3786214" cy="34949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ou_Fang_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28604"/>
            <a:ext cx="7215238" cy="55460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286388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	Знаками отличия аристократии от чиновников служили различные пояса, цвет и материал одежды, украшения. </a:t>
            </a:r>
            <a:endParaRPr lang="ru-RU" dirty="0"/>
          </a:p>
        </p:txBody>
      </p:sp>
      <p:pic>
        <p:nvPicPr>
          <p:cNvPr id="3" name="Рисунок 2" descr="1320596154_chinese-fasion.jpg"/>
          <p:cNvPicPr>
            <a:picLocks noChangeAspect="1"/>
          </p:cNvPicPr>
          <p:nvPr/>
        </p:nvPicPr>
        <p:blipFill>
          <a:blip r:embed="rId2"/>
          <a:srcRect t="11458" b="7291"/>
          <a:stretch>
            <a:fillRect/>
          </a:stretch>
        </p:blipFill>
        <p:spPr>
          <a:xfrm>
            <a:off x="2071669" y="357166"/>
            <a:ext cx="4555643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934" y="1285860"/>
            <a:ext cx="471490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7030A0"/>
                </a:solidFill>
              </a:rPr>
              <a:t>Ж</a:t>
            </a:r>
            <a:r>
              <a:rPr lang="ru-RU" sz="2800" b="1" i="1" dirty="0" smtClean="0">
                <a:solidFill>
                  <a:srgbClr val="7030A0"/>
                </a:solidFill>
              </a:rPr>
              <a:t>ёлтый- императорский;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7030A0"/>
                </a:solidFill>
              </a:rPr>
              <a:t>белый и красный -  цвета воинов;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7030A0"/>
                </a:solidFill>
              </a:rPr>
              <a:t>голубой – для молодых воинов;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7030A0"/>
                </a:solidFill>
              </a:rPr>
              <a:t>коричневый – цвет сановников ()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14546" y="214290"/>
            <a:ext cx="45177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цветов</a:t>
            </a: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000240"/>
            <a:ext cx="2786082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643182"/>
            <a:ext cx="2786082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000372"/>
            <a:ext cx="2786082" cy="357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929066"/>
            <a:ext cx="2786082" cy="3571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5214950"/>
            <a:ext cx="2786082" cy="3571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0597207_japanese-fasion.jpg"/>
          <p:cNvPicPr>
            <a:picLocks noChangeAspect="1"/>
          </p:cNvPicPr>
          <p:nvPr/>
        </p:nvPicPr>
        <p:blipFill>
          <a:blip r:embed="rId2"/>
          <a:srcRect t="11458" b="7291"/>
          <a:stretch>
            <a:fillRect/>
          </a:stretch>
        </p:blipFill>
        <p:spPr>
          <a:xfrm>
            <a:off x="2071670" y="285728"/>
            <a:ext cx="5243828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614364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Китайские крестьяне.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old_man_village_dazhai_china.jpg"/>
          <p:cNvPicPr>
            <a:picLocks noChangeAspect="1"/>
          </p:cNvPicPr>
          <p:nvPr/>
        </p:nvPicPr>
        <p:blipFill>
          <a:blip r:embed="rId2"/>
          <a:srcRect l="38281" t="10156" r="17187"/>
          <a:stretch>
            <a:fillRect/>
          </a:stretch>
        </p:blipFill>
        <p:spPr>
          <a:xfrm>
            <a:off x="2357422" y="214290"/>
            <a:ext cx="4429156" cy="59573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786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Декоративно-прикладное искусство Западной Европы </a:t>
            </a:r>
            <a:r>
              <a:rPr lang="en-US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 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века.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Свадьба Людовика XIV и Марии-Терезии..jpg"/>
          <p:cNvPicPr>
            <a:picLocks noChangeAspect="1"/>
          </p:cNvPicPr>
          <p:nvPr/>
        </p:nvPicPr>
        <p:blipFill>
          <a:blip r:embed="rId2"/>
          <a:srcRect b="3636"/>
          <a:stretch>
            <a:fillRect/>
          </a:stretch>
        </p:blipFill>
        <p:spPr>
          <a:xfrm>
            <a:off x="1142976" y="1643050"/>
            <a:ext cx="6683706" cy="43577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7422" y="6143644"/>
            <a:ext cx="4455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Свадьба Людовика XIV и </a:t>
            </a:r>
            <a:r>
              <a:rPr lang="ru-RU" b="1" dirty="0" smtClean="0">
                <a:solidFill>
                  <a:srgbClr val="7030A0"/>
                </a:solidFill>
              </a:rPr>
              <a:t>Марии - Терезии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334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Изобразительное искусство 5 класс  Одежда «говорит» о человеке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Изобразительное искусство 5 класс  Одежда «говорит» о человеке</dc:title>
  <dc:creator>Оля</dc:creator>
  <cp:lastModifiedBy>Оля</cp:lastModifiedBy>
  <cp:revision>15</cp:revision>
  <dcterms:created xsi:type="dcterms:W3CDTF">2013-01-12T16:41:07Z</dcterms:created>
  <dcterms:modified xsi:type="dcterms:W3CDTF">2013-01-15T13:02:08Z</dcterms:modified>
</cp:coreProperties>
</file>