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79" r:id="rId3"/>
    <p:sldId id="276" r:id="rId4"/>
    <p:sldId id="275" r:id="rId5"/>
    <p:sldId id="277" r:id="rId6"/>
    <p:sldId id="278" r:id="rId7"/>
    <p:sldId id="281" r:id="rId8"/>
    <p:sldId id="285" r:id="rId9"/>
    <p:sldId id="286" r:id="rId10"/>
    <p:sldId id="282" r:id="rId11"/>
    <p:sldId id="283" r:id="rId12"/>
    <p:sldId id="284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  <a:srgbClr val="00FFFF"/>
    <a:srgbClr val="66FF33"/>
    <a:srgbClr val="66FFFF"/>
    <a:srgbClr val="333399"/>
    <a:srgbClr val="003399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1993" autoAdjust="0"/>
  </p:normalViewPr>
  <p:slideViewPr>
    <p:cSldViewPr>
      <p:cViewPr varScale="1">
        <p:scale>
          <a:sx n="76" d="100"/>
          <a:sy n="76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62AE-C13F-4E7D-8AFB-D413E1CB02B7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496B-92C7-447B-924E-6D9764086B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4toishem.ru/wp-content/uploads/2012/07/Brazilskii-blujdayushii-pau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4toishem.ru/wp-content/uploads/2012/07/samyi-yadovityi-pauk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ublex.ru/upload/c8/1e/72/2/f0ddd744_big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0728"/>
            <a:ext cx="9144000" cy="4968552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95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latin typeface="Mistral" pitchFamily="66" charset="0"/>
              </a:rPr>
              <a:t>КЛУБ </a:t>
            </a:r>
          </a:p>
          <a:p>
            <a:pPr algn="ctr"/>
            <a:r>
              <a:rPr lang="ru-RU" sz="95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latin typeface="Mistral" pitchFamily="66" charset="0"/>
              </a:rPr>
              <a:t>ПУТЕШЕСТВЕННИКОВ</a:t>
            </a:r>
            <a:endParaRPr lang="ru-RU" sz="9500" b="1" dirty="0">
              <a:ln w="12700">
                <a:solidFill>
                  <a:schemeClr val="accent2">
                    <a:lumMod val="50000"/>
                  </a:schemeClr>
                </a:solidFill>
              </a:ln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672408" cy="376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Этот паук любит путешествовать в поисках пищи. Именно эта особенность делает его очень опасным. Такие путешествия часто приводят его в жилые дома.</a:t>
            </a:r>
            <a:r>
              <a:rPr lang="ru-RU" b="1" dirty="0" smtClean="0"/>
              <a:t> </a:t>
            </a:r>
          </a:p>
          <a:p>
            <a:r>
              <a:rPr lang="ru-RU" b="1" i="1" dirty="0" smtClean="0">
                <a:latin typeface="Comic Sans MS" pitchFamily="66" charset="0"/>
              </a:rPr>
              <a:t>Паук  не из пугливых тварей и в случае опасности моментально становится в боевую позу на задние лапы, а передние поднимает вверх и начинает покачиваться. 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789040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2007 году он был внесен в книгу рекордов Гиннеса, как самый ядовитый паук в мире и виновник наибольшего количества смертей в результате укуса паука. </a:t>
            </a:r>
          </a:p>
          <a:p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" name="Рисунок 3" descr="Бразильский блуждающий пау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амый ядовитый паук в мире">
            <a:hlinkClick r:id="rId4"/>
          </p:cNvPr>
          <p:cNvPicPr/>
          <p:nvPr/>
        </p:nvPicPr>
        <p:blipFill>
          <a:blip r:embed="rId5" cstate="print"/>
          <a:srcRect l="5131" t="-21" r="2588" b="-6895"/>
          <a:stretch>
            <a:fillRect/>
          </a:stretch>
        </p:blipFill>
        <p:spPr bwMode="auto">
          <a:xfrm>
            <a:off x="179512" y="3861048"/>
            <a:ext cx="388843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7944" y="5157193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А называется он – 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 каракурт  </a:t>
            </a:r>
          </a:p>
          <a:p>
            <a:pPr marL="342900" indent="-342900"/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2.  бразильский блуждающий паук   </a:t>
            </a:r>
          </a:p>
          <a:p>
            <a:pPr marL="342900" indent="-342900"/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3.  тарантул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0" y="446204"/>
            <a:ext cx="43924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</a:rPr>
              <a:t>Голубо-кольчатый осьминог </a:t>
            </a:r>
            <a:r>
              <a:rPr lang="ru-RU" b="1" i="1" dirty="0" smtClean="0">
                <a:latin typeface="Comic Sans MS" pitchFamily="66" charset="0"/>
                <a:ea typeface="Times New Roman" pitchFamily="18" charset="0"/>
              </a:rPr>
              <a:t>- 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аленькое морское существо с мирным характером и опасным ядом. Несмотря на скромные размеры (4-5 см — длина тела и 10 см — длина щупалец, вес до 100 граммов), яд осьминога очень токсичен,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 что п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ротивоядия для его нейтрализации не существует. 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2494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  <a:ea typeface="Times New Roman" pitchFamily="18" charset="0"/>
              </a:rPr>
              <a:t>Распространен у берегов Австралии и Юго-Восточной Азии. Обитает он на небольших глубинах , но встретиться с ним довольно сложно по причине ночного образа жизни. </a:t>
            </a:r>
            <a:r>
              <a:rPr lang="ru-RU" b="1" i="1" dirty="0" smtClean="0">
                <a:latin typeface="Comic Sans MS" pitchFamily="66" charset="0"/>
              </a:rPr>
              <a:t>Осьминог не представляет опасности для людей в воде, однако, когда его вытаскивают, он может укусить своим острым клювом, расположенным на месте схождения его восьми ног.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098" name="Picture 2" descr="http://alins.ru/images/water_poison/octopu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4647728" cy="23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apus.ru/im.xp/050053057052051050049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9"/>
            <a:ext cx="4104456" cy="27363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581128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Одной порции яда этого осьминога достаточно, чтобы погубить всего за несколько минут… 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1. 25 человек   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2. 15 человек  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3. 10 человек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3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ровожадный хищ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336" y="3717032"/>
            <a:ext cx="3903430" cy="292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2636912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Ест акула, в основном, тюленей и китов, но имеет и печально известную славу беспощадного людоеда из-за имевших место многочисленных атак на пловцов, </a:t>
            </a:r>
            <a:r>
              <a:rPr lang="ru-RU" b="1" i="1" dirty="0" err="1" smtClean="0">
                <a:latin typeface="Comic Sans MS" pitchFamily="66" charset="0"/>
              </a:rPr>
              <a:t>дайверов</a:t>
            </a:r>
            <a:r>
              <a:rPr lang="ru-RU" b="1" i="1" dirty="0" smtClean="0">
                <a:latin typeface="Comic Sans MS" pitchFamily="66" charset="0"/>
              </a:rPr>
              <a:t> и </a:t>
            </a:r>
            <a:r>
              <a:rPr lang="ru-RU" b="1" i="1" dirty="0" err="1" smtClean="0">
                <a:latin typeface="Comic Sans MS" pitchFamily="66" charset="0"/>
              </a:rPr>
              <a:t>серферов</a:t>
            </a:r>
            <a:r>
              <a:rPr lang="ru-RU" b="1" i="1" dirty="0" smtClean="0">
                <a:latin typeface="Comic Sans MS" pitchFamily="66" charset="0"/>
              </a:rPr>
              <a:t>. Когда акула кусает и трясёт головой из стороны в сторону, зубы с зазубренными краями как пила режут и отрывают куски плоти.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88640"/>
            <a:ext cx="3888432" cy="348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Белая акула </a:t>
            </a:r>
            <a:r>
              <a:rPr lang="ru-RU" b="1" i="1" dirty="0" smtClean="0">
                <a:latin typeface="Comic Sans MS" pitchFamily="66" charset="0"/>
              </a:rPr>
              <a:t>живет в теплых водах абсолютно во всех океанах, а кроме того в Японском и Средиземном морях. </a:t>
            </a:r>
          </a:p>
          <a:p>
            <a:r>
              <a:rPr lang="ru-RU" b="1" i="1" dirty="0" smtClean="0">
                <a:latin typeface="Comic Sans MS" pitchFamily="66" charset="0"/>
              </a:rPr>
              <a:t>Часто особи вырастают до </a:t>
            </a:r>
          </a:p>
          <a:p>
            <a:r>
              <a:rPr lang="ru-RU" b="1" i="1" dirty="0" smtClean="0">
                <a:latin typeface="Comic Sans MS" pitchFamily="66" charset="0"/>
              </a:rPr>
              <a:t>7-8 метров, но встречаются и великаны – до 12 метров в длину. Именно белая акула считается самой свирепой, сильной и опасной из всех акул. 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3076" name="Picture 4" descr="http://alins.ru/images/water_predators/sharp_water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525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44522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Острейшие зубы расположены во рту белой акулы в пять рядов, их количество доходит до…  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1. 200          2. 300          3. 400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88840"/>
            <a:ext cx="6336704" cy="13681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40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ХИМИЯ ВОКРУГ НАС</a:t>
            </a:r>
            <a:r>
              <a:rPr lang="ru-RU" sz="40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</a:rPr>
              <a:t> </a:t>
            </a:r>
            <a:endParaRPr lang="ru-RU" sz="4000" b="1" i="1" dirty="0">
              <a:ln>
                <a:solidFill>
                  <a:srgbClr val="00B0F0"/>
                </a:solidFill>
              </a:ln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4608512" cy="79208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48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Вода</a:t>
            </a:r>
            <a:r>
              <a:rPr lang="en-US" sz="48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 </a:t>
            </a:r>
            <a:r>
              <a:rPr lang="en-US" sz="4800" b="1" i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>H</a:t>
            </a:r>
            <a:r>
              <a:rPr lang="en-US" sz="4800" b="1" i="1" baseline="-25000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>2</a:t>
            </a:r>
            <a:r>
              <a:rPr lang="en-US" sz="4800" b="1" i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>O</a:t>
            </a:r>
            <a:r>
              <a:rPr lang="ru-RU" sz="48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 </a:t>
            </a:r>
            <a:endParaRPr lang="ru-RU" sz="4800" b="1" i="1" dirty="0">
              <a:ln>
                <a:solidFill>
                  <a:srgbClr val="00B0F0"/>
                </a:solidFill>
              </a:ln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Человек примерно на 65% состоит из воды. Разные ткани человеческого организма содержат разное количество воды. Самая богатая водой ткань – стекловидное тело глаза (99%), а самая бедная – эмаль зуба (0,2%). В здоровом организме взрослого человека наблюдается состояние водного баланса, т.е. количество потребляемой воды равно количеству воды, выводимой из организма. </a:t>
            </a:r>
            <a:endParaRPr lang="ru-RU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tv.odessa.ua/img/17856.jpg"/>
          <p:cNvPicPr/>
          <p:nvPr/>
        </p:nvPicPr>
        <p:blipFill>
          <a:blip r:embed="rId4" cstate="print"/>
          <a:srcRect l="-180" t="6059" r="301" b="6059"/>
          <a:stretch>
            <a:fillRect/>
          </a:stretch>
        </p:blipFill>
        <p:spPr bwMode="auto">
          <a:xfrm>
            <a:off x="4644008" y="2996952"/>
            <a:ext cx="4248472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14096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Общий объём воды, потребляемой человеком при питье и с пищей, составляет 2-2,5 литра.                                             При потере организмом 6-8% влаги сверх обычной нормы повышается температура тела, учащается сердцебиение, появляется мышечная слабость.                                 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30120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смерти приводит потеря воды сверх нормы  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10-15%         2) 15-20%          3) 20-25%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3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ь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1124744"/>
            <a:ext cx="352839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548680"/>
            <a:ext cx="5184576" cy="64807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4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Хлорид натрия </a:t>
            </a:r>
            <a:r>
              <a:rPr lang="ru-RU" sz="3400" b="1" i="1" dirty="0" err="1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NaCl</a:t>
            </a:r>
            <a:r>
              <a:rPr lang="ru-RU" sz="34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 </a:t>
            </a:r>
            <a:endParaRPr lang="ru-RU" sz="3400" b="1" i="1" dirty="0">
              <a:ln>
                <a:solidFill>
                  <a:srgbClr val="00B0F0"/>
                </a:solidFill>
              </a:ln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Поваренная соль совершенно необходима для жизнедеятельности организма человека и животных. Недостаток этой соли приводит к функциональным и органическим расстройствам: могут возникать спазмы гладкой мускулатуры, иногда поражаются центры нервной системы. Длительное солевое голодание может привести к гибели организма.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ль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316835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63888" y="3645024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Суточная потребность в поваренной соли взрослого человека составляет 10-15 г. В условиях жаркого климата и при работе в горячих цехах соль выводится из организма с потом, и для восстановления утрат в организм нужно вводить больше соли. Врачи рекомендуют пить подсоленную воду, так как соль способствует удержанию воды в тканях.</a:t>
            </a:r>
            <a:r>
              <a:rPr lang="ru-RU" sz="1600" b="1" dirty="0" smtClean="0"/>
              <a:t>                                                               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373216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жаркого климата потребность человека в соли возрастает до                                                                                             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 20-25 г               2)  25-30 г               3)  30-35 г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2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242088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Georgia" pitchFamily="18" charset="0"/>
              </a:rPr>
              <a:t>Англичане даже называли его «свинским железом» – </a:t>
            </a:r>
            <a:r>
              <a:rPr lang="en-US" b="1" dirty="0" smtClean="0">
                <a:solidFill>
                  <a:srgbClr val="003399"/>
                </a:solidFill>
                <a:latin typeface="Georgia" pitchFamily="18" charset="0"/>
              </a:rPr>
              <a:t>pig </a:t>
            </a:r>
            <a:r>
              <a:rPr lang="ru-RU" b="1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003399"/>
                </a:solidFill>
                <a:latin typeface="Georgia" pitchFamily="18" charset="0"/>
              </a:rPr>
              <a:t>iron</a:t>
            </a:r>
            <a:r>
              <a:rPr lang="ru-RU" b="1" dirty="0" smtClean="0">
                <a:solidFill>
                  <a:srgbClr val="003399"/>
                </a:solidFill>
                <a:latin typeface="Georgia" pitchFamily="18" charset="0"/>
              </a:rPr>
              <a:t>. В Австрии его называли сорным или навозным камнем, 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Georgia" pitchFamily="18" charset="0"/>
              </a:rPr>
              <a:t>а в Германии – грязным камнем. Сейчас же его довольно широко применяют, хотя он хрупок и труден в обработке.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5112568" cy="7920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  <a:latin typeface="Georgia" pitchFamily="18" charset="0"/>
              </a:rPr>
              <a:t>«</a:t>
            </a:r>
            <a:r>
              <a:rPr lang="en-US" sz="3600" b="1" i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  <a:latin typeface="Georgia" pitchFamily="18" charset="0"/>
              </a:rPr>
              <a:t>C</a:t>
            </a:r>
            <a:r>
              <a:rPr lang="ru-RU" sz="3600" b="1" i="1" dirty="0" err="1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  <a:latin typeface="Georgia" pitchFamily="18" charset="0"/>
              </a:rPr>
              <a:t>винское</a:t>
            </a:r>
            <a:r>
              <a:rPr lang="ru-RU" sz="3600" b="1" i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  <a:latin typeface="Georgia" pitchFamily="18" charset="0"/>
              </a:rPr>
              <a:t> железо» </a:t>
            </a:r>
            <a:endParaRPr lang="ru-RU" sz="3600" b="1" i="1" dirty="0">
              <a:ln>
                <a:solidFill>
                  <a:srgbClr val="00B0F0"/>
                </a:solidFill>
              </a:ln>
              <a:latin typeface="Georgia" pitchFamily="18" charset="0"/>
            </a:endParaRPr>
          </a:p>
        </p:txBody>
      </p:sp>
      <p:pic>
        <p:nvPicPr>
          <p:cNvPr id="4" name="Рисунок 3" descr="http://img2.board.com.ua/a/2000706722/wm/1-chugun-pl-1-2-l-1-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4680520" cy="3502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Его в твёрдом виде нельзя ковать, он хрупкий и разлетается на куски от одного удара молотом. Раньше его, как и шлак, считали отходом производства. </a:t>
            </a:r>
            <a:endParaRPr lang="ru-RU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229200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Речь идёт о                                               1) свинце                2) чугуне                                     3) цинке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2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93305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персидского двора 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алмаз с безукоризненной прозрачностью, цвета воды с желтовато-бурым оттенком, массой 88,7 карата.  Некогда этот великолепный алмаз, обрамлённый множеством рубинов  и изумрудов </a:t>
            </a:r>
          </a:p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украшал трон Великих Моголов. Теперь он сияет в коллекции Алмазного фонда московского Кремля.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476672"/>
            <a:ext cx="4176464" cy="84144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44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</a:rPr>
              <a:t>Алмаз </a:t>
            </a:r>
            <a:endParaRPr lang="ru-RU" sz="4400" b="1" i="1" dirty="0">
              <a:ln>
                <a:solidFill>
                  <a:srgbClr val="00B0F0"/>
                </a:solidFill>
              </a:ln>
              <a:latin typeface="Georgia" pitchFamily="18" charset="0"/>
            </a:endParaRPr>
          </a:p>
        </p:txBody>
      </p:sp>
      <p:pic>
        <p:nvPicPr>
          <p:cNvPr id="4" name="Рисунок 3" descr="http://geo.web.ru/mindraw/AlmFond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384376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Грибоедов.jpg"/>
          <p:cNvPicPr>
            <a:picLocks noChangeAspect="1"/>
          </p:cNvPicPr>
          <p:nvPr/>
        </p:nvPicPr>
        <p:blipFill>
          <a:blip r:embed="rId4" cstate="print"/>
          <a:srcRect l="9072" t="5845" r="11549" b="14270"/>
          <a:stretch>
            <a:fillRect/>
          </a:stretch>
        </p:blipFill>
        <p:spPr>
          <a:xfrm>
            <a:off x="323528" y="3212976"/>
            <a:ext cx="2520280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148478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30 января 1829 г. в Тегеране был убит русский посол А.С.Грибоедов, автор комедии «Горе от ума». Убийство дипломата грозило серьёзными осложнениями. И поэтому для разрешения конфликта в Петербург был направлен принц  </a:t>
            </a:r>
            <a:r>
              <a:rPr lang="ru-RU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Хозрев-Мирза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                  Он передал русскому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40968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правительству одну из величайших драгоценностей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58924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название -      1) 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Дериа-нур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(море света)                                                                                2) 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Кохи-нур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(гора света)                  3) «Шах»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0ddd744_big.jpg">
            <a:hlinkClick r:id="rId3" tooltip="&quot;Ян де Бре, «Пир Антония и Клеопатры», 1669 г.&quot;"/>
          </p:cNvPr>
          <p:cNvPicPr/>
          <p:nvPr/>
        </p:nvPicPr>
        <p:blipFill>
          <a:blip r:embed="rId4" cstate="print"/>
          <a:srcRect l="9895" t="12096" r="5007" b="7769"/>
          <a:stretch>
            <a:fillRect/>
          </a:stretch>
        </p:blipFill>
        <p:spPr bwMode="auto">
          <a:xfrm>
            <a:off x="5724128" y="332656"/>
            <a:ext cx="3096344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27784" y="465313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«уникальное произведение природы», которое натурально может стоить те самые 10 миллионов сестерциев – предмет спора.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емчу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4797152"/>
            <a:ext cx="2420959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1412776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 легенде, царица Египта Клеопатра поспорила </a:t>
            </a:r>
          </a:p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 возлюбленным – римским полководцем Марком Антонием. Он утверждал, что она, несмотря на баснословные богатство и власть, не сможет потратить 10 миллионов сестерциев за один раз. </a:t>
            </a:r>
          </a:p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Не очень сложно, если не знать, что «один раз» - это один прием пищи.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Клеопатра приказала слугам принести ей сосуд с уксусом, вынула из уха серьгу </a:t>
            </a:r>
          </a:p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 жемчужиной. Поместила жемчужину в сосуд. После того, как уксус быстро растворил ее, </a:t>
            </a:r>
          </a:p>
          <a:p>
            <a:r>
              <a:rPr lang="ru-RU" dirty="0" smtClean="0">
                <a:solidFill>
                  <a:srgbClr val="333399"/>
                </a:solidFill>
              </a:rPr>
              <a:t/>
            </a:r>
            <a:br>
              <a:rPr lang="ru-RU" dirty="0" smtClean="0">
                <a:solidFill>
                  <a:srgbClr val="333399"/>
                </a:solidFill>
              </a:rPr>
            </a:b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620688"/>
            <a:ext cx="4248472" cy="6480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rgbClr val="00B0F0"/>
                  </a:solidFill>
                </a:ln>
                <a:solidFill>
                  <a:srgbClr val="333399"/>
                </a:solidFill>
                <a:latin typeface="Georgia" pitchFamily="18" charset="0"/>
                <a:cs typeface="Times New Roman" pitchFamily="18" charset="0"/>
              </a:rPr>
              <a:t>Жемчуг</a:t>
            </a:r>
            <a:endParaRPr lang="ru-RU" sz="4400" i="1" dirty="0">
              <a:ln>
                <a:solidFill>
                  <a:srgbClr val="00B0F0"/>
                </a:solidFill>
              </a:ln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1490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Клеопатра выпила содержимое сосуда…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Римский естествоиспытатель и философ Плиний Старший эту жемчужину описывает как «самую большую в истории»,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544522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Жемчуг мог раствориться в уксусной кислоте,  потому что на 86-90% состоит из                         2) карбоната кальция                                                1) карбоната натрия                    3) оксида кальция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71047"/>
            <a:ext cx="835292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Из букв этого слова составьте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отведённое время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как можно больше слов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имён существительных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единственном числе,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именительном падеже.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280920" cy="115212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ЕСТЕСТВОЗНАНИЕ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мистическое место с сухими черными скалами и сверкающими гейзер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158"/>
            <a:ext cx="4032449" cy="299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сверкающие гейзеры в пусты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7697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1960" y="188641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американском штате Невада расположено одно из самых удивительных мест на земле -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пустыня Чёрного камня</a:t>
            </a:r>
            <a:r>
              <a:rPr lang="ru-RU" b="1" i="1" dirty="0" smtClean="0">
                <a:latin typeface="Comic Sans MS" pitchFamily="66" charset="0"/>
              </a:rPr>
              <a:t>. Она является частью доисторического озера  </a:t>
            </a:r>
            <a:r>
              <a:rPr lang="ru-RU" b="1" i="1" dirty="0" err="1" smtClean="0">
                <a:latin typeface="Comic Sans MS" pitchFamily="66" charset="0"/>
              </a:rPr>
              <a:t>Лахонтан</a:t>
            </a:r>
            <a:r>
              <a:rPr lang="ru-RU" b="1" i="1" dirty="0" smtClean="0">
                <a:latin typeface="Comic Sans MS" pitchFamily="66" charset="0"/>
              </a:rPr>
              <a:t>, которое исчезло 7 тысяч лет назад. Сама пустыня представляет собой солончак протяженностью </a:t>
            </a:r>
          </a:p>
          <a:p>
            <a:r>
              <a:rPr lang="ru-RU" b="1" i="1" dirty="0" smtClean="0">
                <a:latin typeface="Comic Sans MS" pitchFamily="66" charset="0"/>
              </a:rPr>
              <a:t>110 км. Вулканические и геотермальные образования встречаются здесь очень часто. </a:t>
            </a:r>
            <a:br>
              <a:rPr lang="ru-RU" b="1" i="1" dirty="0" smtClean="0">
                <a:latin typeface="Comic Sans MS" pitchFamily="66" charset="0"/>
              </a:rPr>
            </a:br>
            <a:endParaRPr lang="ru-RU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12976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Самым узнаваемым из них является гейзер 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Флай</a:t>
            </a:r>
            <a:r>
              <a:rPr lang="ru-RU" b="1" i="1" dirty="0" smtClean="0">
                <a:latin typeface="Comic Sans MS" pitchFamily="66" charset="0"/>
              </a:rPr>
              <a:t>. Необычные яркие, сочные цвета гейзера просто завораживают. В </a:t>
            </a:r>
            <a:r>
              <a:rPr lang="ru-RU" b="1" i="1" dirty="0" err="1" smtClean="0">
                <a:latin typeface="Comic Sans MS" pitchFamily="66" charset="0"/>
              </a:rPr>
              <a:t>расколеровке</a:t>
            </a:r>
            <a:r>
              <a:rPr lang="ru-RU" b="1" i="1" dirty="0" smtClean="0">
                <a:latin typeface="Comic Sans MS" pitchFamily="66" charset="0"/>
              </a:rPr>
              <a:t>  виновата богатая минералами вода </a:t>
            </a:r>
          </a:p>
          <a:p>
            <a:r>
              <a:rPr lang="ru-RU" b="1" i="1" dirty="0" smtClean="0">
                <a:latin typeface="Comic Sans MS" pitchFamily="66" charset="0"/>
              </a:rPr>
              <a:t>из подземного озера, </a:t>
            </a:r>
          </a:p>
          <a:p>
            <a:r>
              <a:rPr lang="ru-RU" b="1" i="1" dirty="0" smtClean="0">
                <a:latin typeface="Comic Sans MS" pitchFamily="66" charset="0"/>
              </a:rPr>
              <a:t>а также водоросли и бактерии.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На сегодня высота «гейзерной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горки» с учётом террас и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природного возвышения составляет около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62373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1. 3,6 метра          2. 36 метров         3.  360 метров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1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980728"/>
            <a:ext cx="65527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Берегите Землю!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Берегите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Жаворонка в голубом зените,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Бабочку на стебле повилики,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тропинке солнечные блики,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камнях играющего краба,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Над пустыней тень от баобаба,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Ястреба, парящего над полем,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Ясный месяц над речным покоем,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Ласточку, мелькающую в жите. </a:t>
            </a:r>
            <a:endParaRPr kumimoji="0" lang="ru-RU" sz="2400" b="1" i="0" u="none" strike="noStrike" cap="none" normalizeH="0" dirty="0" smtClean="0">
              <a:ln w="3175">
                <a:noFill/>
              </a:ln>
              <a:solidFill>
                <a:srgbClr val="006600"/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</a:rPr>
              <a:t>Берегите Землю! Берегите!..</a:t>
            </a:r>
            <a:r>
              <a:rPr kumimoji="0" lang="ru-RU" sz="2400" b="1" i="0" u="none" strike="noStrike" cap="none" normalizeH="0" dirty="0" smtClean="0">
                <a:ln w="3175"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самое красивое место на зем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чудо прир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5808"/>
            <a:ext cx="4483969" cy="325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самое красивое место на зем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56992"/>
            <a:ext cx="484398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26064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течение столетий ветер и вода формировали изящный рельеф в песчанике </a:t>
            </a:r>
            <a:r>
              <a:rPr lang="ru-RU" b="1" i="1" dirty="0" err="1" smtClean="0">
                <a:latin typeface="Comic Sans MS" pitchFamily="66" charset="0"/>
              </a:rPr>
              <a:t>Навахо</a:t>
            </a:r>
            <a:r>
              <a:rPr lang="ru-RU" b="1" i="1" dirty="0" smtClean="0">
                <a:latin typeface="Comic Sans MS" pitchFamily="66" charset="0"/>
              </a:rPr>
              <a:t>. Результатом этой кропотливой работы стал 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Каньон Антилопы</a:t>
            </a:r>
            <a:r>
              <a:rPr lang="ru-RU" b="1" i="1" dirty="0" smtClean="0">
                <a:latin typeface="Comic Sans MS" pitchFamily="66" charset="0"/>
              </a:rPr>
              <a:t>  - изумительная фантазия природы. А название своё он получил из-за схожести по цвету со шкурой животного, ярко-рыжему с красным отливом.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56992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Каньон Антилопы</a:t>
            </a:r>
            <a:r>
              <a:rPr lang="ru-RU" b="1" i="1" dirty="0" smtClean="0">
                <a:latin typeface="Comic Sans MS" pitchFamily="66" charset="0"/>
              </a:rPr>
              <a:t> – удивительное, чарующее, даже мистическое место на Земле. Кажется, языки пламени застыли во времени и каким-то чудесным способом перенеслись </a:t>
            </a:r>
          </a:p>
          <a:p>
            <a:r>
              <a:rPr lang="ru-RU" b="1" i="1" dirty="0" smtClean="0">
                <a:latin typeface="Comic Sans MS" pitchFamily="66" charset="0"/>
              </a:rPr>
              <a:t>в реальный мир.                          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89240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Находится это чудо природы на юго-западе США в штате                   1. Айдахо        2. Айова                              3. Аризона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179512" y="2852936"/>
            <a:ext cx="4392488" cy="440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smtClean="0">
                <a:latin typeface="Comic Sans MS" pitchFamily="66" charset="0"/>
              </a:rPr>
              <a:t>Выдающийся нос встречается только у самцов и служит им для привлекательности. Длина тела </a:t>
            </a:r>
          </a:p>
          <a:p>
            <a:pPr fontAlgn="base"/>
            <a:r>
              <a:rPr lang="ru-RU" b="1" i="1" dirty="0" smtClean="0">
                <a:latin typeface="Comic Sans MS" pitchFamily="66" charset="0"/>
              </a:rPr>
              <a:t>носача составляет 55–70 см, хвоста — 65–75 см, масса 12–24 кг.                           </a:t>
            </a:r>
          </a:p>
          <a:p>
            <a:pPr fontAlgn="base"/>
            <a:r>
              <a:rPr lang="ru-RU" b="1" i="1" dirty="0" smtClean="0">
                <a:latin typeface="Comic Sans MS" pitchFamily="66" charset="0"/>
              </a:rPr>
              <a:t>Носач – лучший пловец среди приматов. Эти животные способны прыгать в близлежащий водоем прямо с ветвей деревьев и, нырнув, проплыть под водой более 20 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6" name="AutoShape 2" descr="http://petlike.me/image_all/wall/2/2623/wall_2623_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petlike.me/image_all/wall/2/2623/wall_2623_large.jpg"/>
          <p:cNvPicPr>
            <a:picLocks noChangeAspect="1" noChangeArrowheads="1"/>
          </p:cNvPicPr>
          <p:nvPr/>
        </p:nvPicPr>
        <p:blipFill>
          <a:blip r:embed="rId4" cstate="print"/>
          <a:srcRect l="10451" r="1417" b="8257"/>
          <a:stretch>
            <a:fillRect/>
          </a:stretch>
        </p:blipFill>
        <p:spPr bwMode="auto">
          <a:xfrm>
            <a:off x="4499992" y="3091027"/>
            <a:ext cx="4536504" cy="314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88640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Уникальный остров с огромными пещерами и непроходимыми лесами – настоящий райский сад </a:t>
            </a:r>
          </a:p>
          <a:p>
            <a:r>
              <a:rPr lang="ru-RU" b="1" i="1" dirty="0" smtClean="0">
                <a:latin typeface="Comic Sans MS" pitchFamily="66" charset="0"/>
              </a:rPr>
              <a:t>на нашей планете. Здесь обитает около 350 видов животных, многие из которых еще неизвестны науке. 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Носач</a:t>
            </a:r>
            <a:r>
              <a:rPr lang="ru-RU" b="1" i="1" dirty="0" smtClean="0">
                <a:latin typeface="Comic Sans MS" pitchFamily="66" charset="0"/>
              </a:rPr>
              <a:t>, иначе 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кахау</a:t>
            </a:r>
            <a:r>
              <a:rPr lang="ru-RU" b="1" i="1" dirty="0" smtClean="0">
                <a:latin typeface="Comic Sans MS" pitchFamily="66" charset="0"/>
              </a:rPr>
              <a:t>, встречается только на этом острове. В тропических лесах, недалеко от воды, эти красавцы живут стаями. 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9512" y="5699021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Родина носача - остров на экваторе 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у границы Южно-Китайского моря – 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" name="Picture 2" descr="Девственный остров"/>
          <p:cNvPicPr>
            <a:picLocks noChangeAspect="1" noChangeArrowheads="1"/>
          </p:cNvPicPr>
          <p:nvPr/>
        </p:nvPicPr>
        <p:blipFill>
          <a:blip r:embed="rId5" cstate="print"/>
          <a:srcRect t="3570" r="3285" b="12676"/>
          <a:stretch>
            <a:fillRect/>
          </a:stretch>
        </p:blipFill>
        <p:spPr bwMode="auto">
          <a:xfrm>
            <a:off x="179513" y="143036"/>
            <a:ext cx="4392487" cy="278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632790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1. Суматра            2. 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Бали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            3. Борнео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1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megalife.com.ua/uploads/posts/2011-11/1321194671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www.holidaym.ru/article/PHOTOS/indeonesia/komodo/komodo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://www.holidaym.ru/article/PHOTOS/indeonesia/komodo/komodo1.jpg"/>
          <p:cNvPicPr>
            <a:picLocks noChangeAspect="1" noChangeArrowheads="1"/>
          </p:cNvPicPr>
          <p:nvPr/>
        </p:nvPicPr>
        <p:blipFill>
          <a:blip r:embed="rId3" cstate="print"/>
          <a:srcRect t="6936"/>
          <a:stretch>
            <a:fillRect/>
          </a:stretch>
        </p:blipFill>
        <p:spPr bwMode="auto">
          <a:xfrm>
            <a:off x="4572000" y="3717032"/>
            <a:ext cx="4266950" cy="289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megalife.com.ua/uploads/posts/2011-11/132119467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7984" y="260649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Чтобы увидеть это удивительное животное - чудо природы, ежемесячно на остров специально приезжает около 1 тыс. туристов. Живые драконы или гигантские вараны вызывают большой интерес. Средний вес гиганта составляет </a:t>
            </a:r>
          </a:p>
          <a:p>
            <a:r>
              <a:rPr lang="ru-RU" b="1" i="1" dirty="0" smtClean="0">
                <a:latin typeface="Comic Sans MS" pitchFamily="66" charset="0"/>
              </a:rPr>
              <a:t>90 кг, а длина тела, соответственно, 2,5 м. В 1980 году для защиты </a:t>
            </a:r>
          </a:p>
          <a:p>
            <a:r>
              <a:rPr lang="ru-RU" b="1" i="1" dirty="0" smtClean="0">
                <a:latin typeface="Comic Sans MS" pitchFamily="66" charset="0"/>
              </a:rPr>
              <a:t>гигантского варана от вымирания  здесь был организован Национальный парк.</a:t>
            </a:r>
          </a:p>
          <a:p>
            <a:endParaRPr lang="ru-RU" b="1" i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45024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Этот небольшой остров в Индонезии имеет площадь </a:t>
            </a:r>
          </a:p>
          <a:p>
            <a:r>
              <a:rPr lang="ru-RU" b="1" i="1" dirty="0" smtClean="0">
                <a:latin typeface="Comic Sans MS" pitchFamily="66" charset="0"/>
              </a:rPr>
              <a:t>390 км².                                                      Его население составляет всего </a:t>
            </a:r>
          </a:p>
          <a:p>
            <a:r>
              <a:rPr lang="ru-RU" b="1" i="1" dirty="0" smtClean="0">
                <a:latin typeface="Comic Sans MS" pitchFamily="66" charset="0"/>
              </a:rPr>
              <a:t>2 тысячи человек.                                 </a:t>
            </a:r>
          </a:p>
          <a:p>
            <a:endParaRPr lang="ru-RU" b="1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29493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Название этого острова…                        1. Ява                                            2. Калимантан                                          3. </a:t>
            </a:r>
            <a:r>
              <a:rPr lang="ru-RU" sz="2000" b="1" i="1" dirty="0" err="1" smtClean="0">
                <a:solidFill>
                  <a:srgbClr val="FFFF00"/>
                </a:solidFill>
                <a:latin typeface="Comic Sans MS" pitchFamily="66" charset="0"/>
              </a:rPr>
              <a:t>Комодо</a:t>
            </a:r>
            <a:endParaRPr lang="ru-RU" sz="2000" b="1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00" y="404664"/>
            <a:ext cx="2592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одной из стран Северной Африки, недалеко от городка </a:t>
            </a:r>
            <a:r>
              <a:rPr lang="ru-RU" b="1" i="1" dirty="0" err="1" smtClean="0">
                <a:latin typeface="Comic Sans MS" pitchFamily="66" charset="0"/>
              </a:rPr>
              <a:t>Сиди-бель-Аббес</a:t>
            </a:r>
            <a:r>
              <a:rPr lang="ru-RU" b="1" i="1" dirty="0" smtClean="0">
                <a:latin typeface="Comic Sans MS" pitchFamily="66" charset="0"/>
              </a:rPr>
              <a:t>, есть природное озеро, заполненное чернилами. Называется оно 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Чернильное озеро</a:t>
            </a:r>
            <a:r>
              <a:rPr lang="ru-RU" b="1" i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498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этом озере нет рыбы и растений, так как токсичные темно-синие чернила пригодны лишь для того, чтоб ими писать.</a:t>
            </a:r>
            <a:r>
              <a:rPr lang="ru-RU" dirty="0" smtClean="0"/>
              <a:t> </a:t>
            </a:r>
            <a:r>
              <a:rPr lang="ru-RU" b="1" i="1" dirty="0" smtClean="0">
                <a:latin typeface="Comic Sans MS" pitchFamily="66" charset="0"/>
              </a:rPr>
              <a:t>Всё дело в составе воды  двух небольших рек, вливающихся в это таинственное озеро. </a:t>
            </a:r>
            <a:br>
              <a:rPr lang="ru-RU" b="1" i="1" dirty="0" smtClean="0">
                <a:latin typeface="Comic Sans MS" pitchFamily="66" charset="0"/>
              </a:rPr>
            </a:br>
            <a:r>
              <a:rPr lang="ru-RU" b="1" i="1" dirty="0" smtClean="0">
                <a:latin typeface="Comic Sans MS" pitchFamily="66" charset="0"/>
              </a:rPr>
              <a:t>В одной из них содержится просто огромное количество растворенных солей железа, в другой — различные органические соединения из находящихся в речной долине торфяных болот. Потоки взаимодействуют друг с другом, пополняя количество отличных чернил. Местные жители относятся к данному чуду по-разному: одни считают его дьявольским наваждением; другие, напротив, извлекают из него выгоду, торгуя этими чернилами. </a:t>
            </a:r>
          </a:p>
        </p:txBody>
      </p:sp>
      <p:pic>
        <p:nvPicPr>
          <p:cNvPr id="33796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61926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60212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Это озеро находится…   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1. в Алжире          2. в Ливии         3. в Марокко</a:t>
            </a:r>
            <a:endParaRPr lang="ru-RU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200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rgbClr val="CC6600"/>
                  </a:solidFill>
                </a:ln>
                <a:solidFill>
                  <a:srgbClr val="FFFF00"/>
                </a:solidFill>
              </a:rPr>
              <a:t>ОПАСНЫЕ </a:t>
            </a:r>
          </a:p>
          <a:p>
            <a:pPr algn="ctr"/>
            <a:r>
              <a:rPr lang="ru-RU" sz="8000" b="1" dirty="0" smtClean="0">
                <a:ln w="28575">
                  <a:solidFill>
                    <a:srgbClr val="CC6600"/>
                  </a:solidFill>
                </a:ln>
                <a:solidFill>
                  <a:srgbClr val="FFFF00"/>
                </a:solidFill>
              </a:rPr>
              <a:t>РАСТЕНИЯ </a:t>
            </a:r>
          </a:p>
          <a:p>
            <a:pPr algn="ctr"/>
            <a:r>
              <a:rPr lang="ru-RU" sz="8000" b="1" dirty="0" smtClean="0">
                <a:ln w="28575">
                  <a:solidFill>
                    <a:srgbClr val="CC6600"/>
                  </a:solidFill>
                </a:ln>
                <a:solidFill>
                  <a:srgbClr val="FFFF00"/>
                </a:solidFill>
              </a:rPr>
              <a:t>И </a:t>
            </a:r>
          </a:p>
          <a:p>
            <a:pPr algn="ctr"/>
            <a:r>
              <a:rPr lang="ru-RU" sz="8000" b="1" dirty="0" smtClean="0">
                <a:ln w="28575">
                  <a:solidFill>
                    <a:srgbClr val="CC6600"/>
                  </a:solidFill>
                </a:ln>
                <a:solidFill>
                  <a:srgbClr val="FFFF00"/>
                </a:solidFill>
              </a:rPr>
              <a:t>ЖИВОТНЫЕ</a:t>
            </a:r>
            <a:endParaRPr lang="ru-RU" sz="8000" b="1" dirty="0">
              <a:ln w="28575">
                <a:solidFill>
                  <a:srgbClr val="CC66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92488" cy="3423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0032" y="188640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Сон-трава (прострел)</a:t>
            </a:r>
            <a:r>
              <a:rPr lang="ru-RU" b="1" i="1" dirty="0" smtClean="0">
                <a:latin typeface="Comic Sans MS" pitchFamily="66" charset="0"/>
              </a:rPr>
              <a:t/>
            </a:r>
            <a:br>
              <a:rPr lang="ru-RU" b="1" i="1" dirty="0" smtClean="0">
                <a:latin typeface="Comic Sans MS" pitchFamily="66" charset="0"/>
              </a:rPr>
            </a:br>
            <a:r>
              <a:rPr lang="ru-RU" b="1" i="1" dirty="0" smtClean="0">
                <a:latin typeface="Comic Sans MS" pitchFamily="66" charset="0"/>
              </a:rPr>
              <a:t>Растение похоже на маленького котёнка — пушистое и нежное. Большие цветы прострела поддерживают серебристые коротенькие стебельки, покрытые тоненькими ворсинками. Именно сон-трава сообщает о том, что весна действительно наступила. Растение не боится холода: уверенно пробивается сквозь мерзлую землю. 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Светолюбивая трава неприхотлива. </a:t>
            </a:r>
          </a:p>
          <a:p>
            <a:r>
              <a:rPr lang="ru-RU" b="1" i="1" dirty="0" smtClean="0">
                <a:latin typeface="Comic Sans MS" pitchFamily="66" charset="0"/>
              </a:rPr>
              <a:t>И хотя расцветает прострел рано, плоды созревают только в начале лета. </a:t>
            </a:r>
          </a:p>
        </p:txBody>
      </p:sp>
      <p:pic>
        <p:nvPicPr>
          <p:cNvPr id="1027" name="Picture 3" descr="C:\Documents and Settings\User\Мои документы\Downloads\прострел.jpg"/>
          <p:cNvPicPr>
            <a:picLocks noChangeAspect="1" noChangeArrowheads="1"/>
          </p:cNvPicPr>
          <p:nvPr/>
        </p:nvPicPr>
        <p:blipFill>
          <a:blip r:embed="rId3" cstate="print"/>
          <a:srcRect l="2043" t="14001" r="1955"/>
          <a:stretch>
            <a:fillRect/>
          </a:stretch>
        </p:blipFill>
        <p:spPr bwMode="auto">
          <a:xfrm flipH="1">
            <a:off x="4860032" y="3933056"/>
            <a:ext cx="3935402" cy="2571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Опасен прострел тем, что…</a:t>
            </a:r>
            <a:b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1. его сок вызывает ожоги на коже.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2. его пыльца вызывает кашель и     насморк.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3. его запах вызывает  отёк  носоглотки.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610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Comic Sans MS" pitchFamily="66" charset="0"/>
              </a:rPr>
              <a:t>Нежное растение с белыми цветами на стебле радует своим ароматом </a:t>
            </a:r>
          </a:p>
          <a:p>
            <a:r>
              <a:rPr lang="ru-RU" b="1" i="1" dirty="0" smtClean="0">
                <a:latin typeface="Comic Sans MS" pitchFamily="66" charset="0"/>
              </a:rPr>
              <a:t>с апреля по май. Ягоды созревают в июне. Они похожи на коралловые бусинки — насыщенного красного цвета. Ароматный цветок растет в светлых сосновых и, изредка, дубовых лесах. А вот в степи или в поле вы его не найдете.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Comic Sans MS" pitchFamily="66" charset="0"/>
              </a:rPr>
              <a:t>Стебель, цветы, листья, плоды содержат сердечные гликозиды и сапонины. Эти вещества вредны. Даже вода в вазе, где стояли цветы, ядовита. Боль в желудке, тошнота, рвота, диарея, нарушение пульса — явные признаки отравления. </a:t>
            </a:r>
          </a:p>
        </p:txBody>
      </p:sp>
      <p:pic>
        <p:nvPicPr>
          <p:cNvPr id="3074" name="Picture 2" descr="http://www.cirota.ru/forum/images/102/1026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2700300" cy="36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6" name="Picture 4" descr="http://img1.liveinternet.ru/images/attach/c/5/87/22/87022521_459950.jpg"/>
          <p:cNvPicPr>
            <a:picLocks noChangeAspect="1" noChangeArrowheads="1"/>
          </p:cNvPicPr>
          <p:nvPr/>
        </p:nvPicPr>
        <p:blipFill>
          <a:blip r:embed="rId3" cstate="print"/>
          <a:srcRect l="11961" r="29380" b="2605"/>
          <a:stretch>
            <a:fillRect/>
          </a:stretch>
        </p:blipFill>
        <p:spPr bwMode="auto">
          <a:xfrm>
            <a:off x="323528" y="260648"/>
            <a:ext cx="2736304" cy="36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8" name="Picture 6" descr="http://herbs.fotocrimea.com/fp-content/images/lu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700300" cy="36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3212976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2. ландыш</a:t>
            </a:r>
            <a:endParaRPr lang="ru-RU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3212976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3. ятрышник (кукушкины слёзки) </a:t>
            </a:r>
            <a:endParaRPr lang="ru-RU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21297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1. купена</a:t>
            </a:r>
            <a:endParaRPr lang="ru-RU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691679" y="6338767"/>
            <a:ext cx="554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О каком растении идёт речь?</a:t>
            </a:r>
            <a:endParaRPr lang="ru-RU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1325</Words>
  <Application>Microsoft Office PowerPoint</Application>
  <PresentationFormat>Экран (4:3)</PresentationFormat>
  <Paragraphs>128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203</cp:revision>
  <dcterms:created xsi:type="dcterms:W3CDTF">2013-04-07T10:41:38Z</dcterms:created>
  <dcterms:modified xsi:type="dcterms:W3CDTF">2013-11-05T11:28:46Z</dcterms:modified>
</cp:coreProperties>
</file>