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68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2" r:id="rId16"/>
    <p:sldId id="271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  <a:srgbClr val="00FFFF"/>
    <a:srgbClr val="66FF33"/>
    <a:srgbClr val="66FFFF"/>
    <a:srgbClr val="333399"/>
    <a:srgbClr val="003399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1993" autoAdjust="0"/>
  </p:normalViewPr>
  <p:slideViewPr>
    <p:cSldViewPr>
      <p:cViewPr varScale="1">
        <p:scale>
          <a:sx n="76" d="100"/>
          <a:sy n="76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62AE-C13F-4E7D-8AFB-D413E1CB02B7}" type="datetimeFigureOut">
              <a:rPr lang="ru-RU" smtClean="0"/>
              <a:pPr/>
              <a:t>05.11.2013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496B-92C7-447B-924E-6D9764086B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B496B-92C7-447B-924E-6D9764086B5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FEFAC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2EAB1B-623B-4BEC-AF1B-8FF5CF7453E5}" type="datetimeFigureOut">
              <a:rPr lang="ru-RU" smtClean="0">
                <a:solidFill>
                  <a:srgbClr val="FEFAC9"/>
                </a:solidFill>
              </a:rPr>
              <a:pPr/>
              <a:t>05.11.2013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9C12B8-BB1C-486B-BB2A-4BF9D65320D7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4toishem.ru/wp-content/uploads/2012/06/steklyannaya-lyagushka-2.jpg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toishem.ru/wp-content/uploads/2012/06/steklyannaya-lyagushka-3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4toishem.ru/wp-content/uploads/2012/06/steklyannaya-lyagushka.jpg" TargetMode="Externa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4toishem.ru/wp-content/uploads/2012/06/gigantskij-kuznechik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4toishem.ru/wp-content/uploads/2012/06/gigantskaya-weta.jpg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63688" y="980728"/>
            <a:ext cx="6336704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>
                <a:gd name="adj" fmla="val 50260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Мы хотим природу обмануть,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Под себя сильней её прогнуть,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 она такого не простит,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сполна за дерзость отомстит!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Бьём по ней ударом за удар,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горят леса, в тайге пожар,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Загрязняем реки, льём мазут,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война с природой там и тут.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 она болеет и молчит,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Просто мы не слышим, как кричит,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Язвами на теле прорастает,</a:t>
            </a:r>
            <a:b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 собой живущих увлекает!</a:t>
            </a:r>
            <a:endParaRPr kumimoji="0" lang="ru-RU" sz="1800" b="1" u="none" strike="noStrike" cap="none" normalizeH="0" dirty="0" smtClean="0">
              <a:ln>
                <a:noFill/>
              </a:ln>
              <a:solidFill>
                <a:srgbClr val="0066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dinozavro.ru/juras/images/compsogna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7525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08491"/>
            <a:ext cx="83529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Компсогнат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(«</a:t>
            </a:r>
            <a:r>
              <a:rPr lang="ru-RU" b="1" i="1" dirty="0" smtClean="0">
                <a:latin typeface="Comic Sans MS" pitchFamily="66" charset="0"/>
              </a:rPr>
              <a:t>изящная челюсть») б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ыл одним из самых маленьких динозавров,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искусным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зорким охотником. Он быстро бегал на крепких задних ногах и охотился на мелких животных.</a:t>
            </a:r>
            <a:r>
              <a:rPr lang="ru-RU" b="1" dirty="0" smtClean="0"/>
              <a:t> </a:t>
            </a:r>
            <a:r>
              <a:rPr lang="ru-RU" b="1" i="1" dirty="0" smtClean="0">
                <a:latin typeface="Comic Sans MS" pitchFamily="66" charset="0"/>
              </a:rPr>
              <a:t>Его питание составляли ящерицы и насекомые.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Comic Sans MS" pitchFamily="66" charset="0"/>
              </a:rPr>
              <a:t>Размеры  </a:t>
            </a:r>
            <a:r>
              <a:rPr lang="ru-RU" b="1" i="1" dirty="0" err="1" smtClean="0">
                <a:latin typeface="Comic Sans MS" pitchFamily="66" charset="0"/>
              </a:rPr>
              <a:t>компсогната</a:t>
            </a:r>
            <a:r>
              <a:rPr lang="ru-RU" b="1" i="1" dirty="0" smtClean="0">
                <a:latin typeface="Comic Sans MS" pitchFamily="66" charset="0"/>
              </a:rPr>
              <a:t>: длина 0,6-1 м, высота 0,4 м, вес 2,5-3 кг.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5292080" y="1700809"/>
            <a:ext cx="3600400" cy="36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Компсогнат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  имел изящное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сравнении с другими динозаврами телосложение, длинную, гибкую шею и легкий череп.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 пасти </a:t>
            </a:r>
            <a:r>
              <a:rPr lang="ru-RU" b="1" i="1" dirty="0" err="1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омпсогната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было </a:t>
            </a:r>
            <a:r>
              <a:rPr lang="ru-RU" b="1" i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полно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зубов.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Все они были мелкими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и хрупкими, но, тем не менее, эти острые и кривые зубы могли причинить жертвам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компсогната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массу неприятностей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9552" y="5673652"/>
            <a:ext cx="79208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Сколько зубов было в пасти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компсогната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?</a:t>
            </a:r>
            <a:endParaRPr lang="ru-RU" sz="2000" b="1" i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50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Arial" pitchFamily="34" charset="0"/>
              </a:rPr>
              <a:t>              2. 60              3. 70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2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10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User\Мои документы\Downloads\д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6652"/>
            <a:ext cx="8424936" cy="631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3789041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Comic Sans MS" pitchFamily="66" charset="0"/>
              </a:rPr>
              <a:t>Лиоплевродон</a:t>
            </a: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latin typeface="Comic Sans MS" pitchFamily="66" charset="0"/>
              </a:rPr>
              <a:t>являл собой грозного морского хищника, огромного и неуязвимого. Вооружённый мощными, разящими, как кинжалы, зубами длиной больше 30 см (раза в два крупнее, чем у тираннозавров) и покрытый снизу костными пластинами, он был настоящей грозой морей юрского периода. </a:t>
            </a:r>
            <a:r>
              <a:rPr lang="ru-RU" b="1" i="1" dirty="0" err="1" smtClean="0">
                <a:solidFill>
                  <a:srgbClr val="0033CC"/>
                </a:solidFill>
                <a:latin typeface="Comic Sans MS" pitchFamily="66" charset="0"/>
              </a:rPr>
              <a:t>Лиоплевродоны</a:t>
            </a:r>
            <a:r>
              <a:rPr lang="ru-RU" b="1" i="1" dirty="0" smtClean="0">
                <a:solidFill>
                  <a:srgbClr val="0033CC"/>
                </a:solidFill>
                <a:latin typeface="Comic Sans MS" pitchFamily="66" charset="0"/>
              </a:rPr>
              <a:t> достигали в длину 12-25 м, а вес их составлял свыше 100 тонн.</a:t>
            </a:r>
          </a:p>
          <a:p>
            <a:endParaRPr lang="ru-RU" b="1" i="1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66124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Какой длины были челюсти у этого морского динозавра? 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1. 2 метра              2. 3 метра             3. 4 метра</a:t>
            </a:r>
            <a:endParaRPr lang="ru-RU" sz="20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2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ienciaes.com/images/1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876" y="332656"/>
            <a:ext cx="446493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Рамфоринх</a:t>
            </a:r>
            <a:r>
              <a:rPr lang="ru-RU" b="1" i="1" dirty="0" smtClean="0">
                <a:latin typeface="Comic Sans MS" pitchFamily="66" charset="0"/>
              </a:rPr>
              <a:t> («</a:t>
            </a:r>
            <a:r>
              <a:rPr lang="ru-RU" b="1" i="1" dirty="0" err="1" smtClean="0">
                <a:latin typeface="Comic Sans MS" pitchFamily="66" charset="0"/>
              </a:rPr>
              <a:t>кривоклювый</a:t>
            </a:r>
            <a:r>
              <a:rPr lang="ru-RU" b="1" i="1" dirty="0" smtClean="0">
                <a:latin typeface="Comic Sans MS" pitchFamily="66" charset="0"/>
              </a:rPr>
              <a:t>»)— один из видов птерозавров, летающих ящеров. Рамфоринх достигал в длину около 50 см, </a:t>
            </a:r>
          </a:p>
          <a:p>
            <a:r>
              <a:rPr lang="ru-RU" b="1" i="1" dirty="0" smtClean="0">
                <a:latin typeface="Comic Sans MS" pitchFamily="66" charset="0"/>
              </a:rPr>
              <a:t>а его кожу покрывала редкая шерсть. Гордость и краса рамфоринха — длинный хвост, который на самом конце имел форму лопасти и служил в полете в качестве руля. </a:t>
            </a:r>
          </a:p>
          <a:p>
            <a:r>
              <a:rPr lang="ru-RU" b="1" i="1" dirty="0" smtClean="0">
                <a:latin typeface="Comic Sans MS" pitchFamily="66" charset="0"/>
              </a:rPr>
              <a:t>Крылья рамфоринха были узкими, а голова — большая, у некоторых особей задние конечности были с перепонками, благодаря которым они могли садиться на воду и взлетать с </a:t>
            </a:r>
          </a:p>
          <a:p>
            <a:r>
              <a:rPr lang="ru-RU" b="1" i="1" dirty="0" smtClean="0">
                <a:latin typeface="Comic Sans MS" pitchFamily="66" charset="0"/>
              </a:rPr>
              <a:t>ее поверхности. </a:t>
            </a:r>
          </a:p>
          <a:p>
            <a:r>
              <a:rPr lang="ru-RU" b="1" i="1" dirty="0" smtClean="0">
                <a:latin typeface="Comic Sans MS" pitchFamily="66" charset="0"/>
              </a:rPr>
              <a:t>Очевидно, эти животные питались рыбой — острые длинные изогнутые зубы позволяли хорошо захватывать и удерживать скользкую добычу.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67544" y="5318475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Размах крыльев рамфоринха составлял ;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1. 1,8 м    2. 2,8 м   3. 3,8 м</a:t>
            </a:r>
            <a:endParaRPr lang="ru-RU" sz="20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3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400600"/>
          </a:xfrm>
        </p:spPr>
        <p:txBody>
          <a:bodyPr>
            <a:prstTxWarp prst="textDeflate">
              <a:avLst/>
            </a:prstTxWarp>
            <a:noAutofit/>
          </a:bodyPr>
          <a:lstStyle/>
          <a:p>
            <a:pPr algn="ctr"/>
            <a:r>
              <a:rPr lang="ru-RU" sz="9600" b="1" i="1" dirty="0" smtClean="0">
                <a:ln w="3200">
                  <a:solidFill>
                    <a:srgbClr val="009900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ПРИЧУДЫ ПРИРОДЫ</a:t>
            </a:r>
            <a:endParaRPr lang="ru-RU" sz="9600" b="1" i="1" dirty="0">
              <a:ln w="3200">
                <a:solidFill>
                  <a:srgbClr val="009900"/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еклянная лягушка фото">
            <a:hlinkClick r:id="rId4"/>
          </p:cNvPr>
          <p:cNvPicPr/>
          <p:nvPr/>
        </p:nvPicPr>
        <p:blipFill>
          <a:blip r:embed="rId5" cstate="print"/>
          <a:srcRect r="12699" b="2500"/>
          <a:stretch>
            <a:fillRect/>
          </a:stretch>
        </p:blipFill>
        <p:spPr bwMode="auto">
          <a:xfrm>
            <a:off x="5076056" y="188640"/>
            <a:ext cx="374441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Стеклянная лягушка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352839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522920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Лягушки, как правило, небольшие, от 3 до 7,5 см. Распространены по всей Центральной Америке, Южной Америке и Мексике. В основном, они древесные. К рекам и озёрам спускаются в период размножения.</a:t>
            </a:r>
          </a:p>
        </p:txBody>
      </p:sp>
      <p:pic>
        <p:nvPicPr>
          <p:cNvPr id="2" name="Рисунок 1" descr="Стеклянная лягушка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2564904"/>
            <a:ext cx="367240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2780928"/>
            <a:ext cx="2376264" cy="265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Если смотреть на это чудо природы издали или со стороны, она вполне себе кажется обычной лягушкой серо-зеленого или зеленого цвета. 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780928"/>
            <a:ext cx="2808312" cy="265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Зато кожа на брюхе этих  лягушек прозрачная. Через нее видны желудок, печень, у самок можно увидеть икринки, и можно заметить даже биение сердца. 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0932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Название этого земноводного  -                                                                                1. прозрачная лягушка     2. ледяная лягушка     3. стеклянная лягушка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ыба-капля"/>
          <p:cNvPicPr>
            <a:picLocks noChangeAspect="1" noChangeArrowheads="1"/>
          </p:cNvPicPr>
          <p:nvPr/>
        </p:nvPicPr>
        <p:blipFill>
          <a:blip r:embed="rId3" cstate="print"/>
          <a:srcRect r="-1451" b="2174"/>
          <a:stretch>
            <a:fillRect/>
          </a:stretch>
        </p:blipFill>
        <p:spPr bwMode="auto">
          <a:xfrm>
            <a:off x="179512" y="214358"/>
            <a:ext cx="4896544" cy="3147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220072" y="332656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omic Sans MS" pitchFamily="66" charset="0"/>
              </a:rPr>
              <a:t>Эта рыба обитает в Тихом, Индийском и Атлантическом океанах, предпочитая большую глубину (около 2800 метров). В таких местах давление превышает обычное в несколько десятков раз, поэтому гелеобразный состав тела с плотностью, меньшей чем у воды, помогает рыбе сохранять жизнеспособность 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и плавать с небольшим расходом энергии. 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Длина тела может достигать 65 см,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а вес около 10 кг.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652120" y="4910328"/>
            <a:ext cx="3168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Эта рыба называется…                         </a:t>
            </a:r>
            <a:endParaRPr lang="ru-RU" sz="2000" b="1" i="1" dirty="0" smtClean="0">
              <a:solidFill>
                <a:srgbClr val="FFFF00"/>
              </a:solidFill>
              <a:latin typeface="Comic Sans MS" pitchFamily="66" charset="0"/>
              <a:ea typeface="Calibri" pitchFamily="34" charset="0"/>
              <a:cs typeface="Tahoma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  1. Рыба-студень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Рыба-лизун    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3.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 Рыба-капля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pic>
        <p:nvPicPr>
          <p:cNvPr id="4098" name="Picture 2" descr=" (600x332, 45Kb)"/>
          <p:cNvPicPr>
            <a:picLocks noChangeAspect="1" noChangeArrowheads="1"/>
          </p:cNvPicPr>
          <p:nvPr/>
        </p:nvPicPr>
        <p:blipFill>
          <a:blip r:embed="rId4" cstate="print"/>
          <a:srcRect l="18740" b="4363"/>
          <a:stretch>
            <a:fillRect/>
          </a:stretch>
        </p:blipFill>
        <p:spPr bwMode="auto">
          <a:xfrm>
            <a:off x="179512" y="3501008"/>
            <a:ext cx="4896544" cy="3188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2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6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гантский сверчок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331236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Гигантский сверчок">
            <a:hlinkClick r:id="rId5"/>
          </p:cNvPr>
          <p:cNvPicPr/>
          <p:nvPr/>
        </p:nvPicPr>
        <p:blipFill>
          <a:blip r:embed="rId6" cstate="print"/>
          <a:srcRect l="30921"/>
          <a:stretch>
            <a:fillRect/>
          </a:stretch>
        </p:blipFill>
        <p:spPr bwMode="auto">
          <a:xfrm>
            <a:off x="4788024" y="2564904"/>
            <a:ext cx="3888432" cy="2907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223045"/>
            <a:ext cx="52920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В Новой Зеландии обитает необычный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для европейцев представитель фауны.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А именно кузнечик, который поражает своими размерами. На первый взгляд кажется, что это какая-то игрушка или декорация из Голливудского фильма ужасов, но на самом деле это самое настоящее живое насекомое!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79512" y="3198472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Этот гигантский кузнечик (</a:t>
            </a:r>
            <a:r>
              <a:rPr lang="ru-RU" b="1" i="1" dirty="0" err="1" smtClean="0">
                <a:latin typeface="Comic Sans MS" pitchFamily="66" charset="0"/>
              </a:rPr>
              <a:t>Вета</a:t>
            </a:r>
            <a:r>
              <a:rPr lang="ru-RU" b="1" i="1" dirty="0" smtClean="0">
                <a:latin typeface="Comic Sans MS" pitchFamily="66" charset="0"/>
              </a:rPr>
              <a:t>) - единственное из известных науке насекомых, которое переносит семена через пищеварительную систему. Когда семена проходят через кишечник насекомого, это значительно повышает шансы семени прорасти.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251520" y="5419769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Рекордное насекомое этого вида, которое было поймано людьми, весило 71 грамм, что фактически втрое превышает вес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обычной домашней мыши. А какой это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</a:rPr>
              <a:t>насекомое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 было длины?                                                        1.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</a:rPr>
              <a:t>8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 см             2. 8,5 см              3. 9 см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10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divimenia.ru/wp-content/uploads/2013/02/20121203014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5156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3356992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b="1" i="1" dirty="0" smtClean="0">
                <a:latin typeface="Comic Sans MS" pitchFamily="66" charset="0"/>
              </a:rPr>
              <a:t>По размерам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карликовый 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галаго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latin typeface="Comic Sans MS" pitchFamily="66" charset="0"/>
              </a:rPr>
              <a:t>достигает всего 11 сантиметров длины. Встретить этих животных можно в Африке и на Мадагаскаре. Они отличаются редкой подвижностью и резвостью. Даже на деревьях они передвигаются прыжками, длина которых  достигает 1,8 м. 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На земле они могут прыгать, как маленькие кенгуру, при этом тело держат в прямом положении, а хвост вытянут назад. </a:t>
            </a:r>
          </a:p>
          <a:p>
            <a:pPr algn="ctr"/>
            <a:r>
              <a:rPr lang="ru-RU" b="1" i="1" dirty="0" smtClean="0">
                <a:latin typeface="Comic Sans MS" pitchFamily="66" charset="0"/>
              </a:rPr>
              <a:t>Очень подвижная шея, может поворачиваться на 180 градусов. </a:t>
            </a:r>
            <a:br>
              <a:rPr lang="ru-RU" b="1" i="1" dirty="0" smtClean="0">
                <a:latin typeface="Comic Sans MS" pitchFamily="66" charset="0"/>
              </a:rPr>
            </a:br>
            <a:r>
              <a:rPr lang="ru-RU" b="1" i="1" dirty="0" err="1" smtClean="0">
                <a:latin typeface="Comic Sans MS" pitchFamily="66" charset="0"/>
              </a:rPr>
              <a:t>Галаго</a:t>
            </a:r>
            <a:r>
              <a:rPr lang="ru-RU" b="1" i="1" dirty="0" smtClean="0">
                <a:latin typeface="Comic Sans MS" pitchFamily="66" charset="0"/>
              </a:rPr>
              <a:t> — ночные хищники, в природных условиях питаются главным образом насекомыми, в неволе едят растительную пищу.                             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farm4.static.flickr.com/3504/3955643926_ae4f043f23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656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587727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Масса карликовых </a:t>
            </a:r>
            <a:r>
              <a:rPr lang="ru-RU" sz="2000" b="1" i="1" dirty="0" err="1" smtClean="0">
                <a:solidFill>
                  <a:srgbClr val="FFFF00"/>
                </a:solidFill>
                <a:latin typeface="Comic Sans MS" pitchFamily="66" charset="0"/>
              </a:rPr>
              <a:t>галаго</a:t>
            </a: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 составляет всего…                                   1. 50-100 г         2. 100-150г          3. 150-200г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3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068960"/>
            <a:ext cx="2376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Сокотра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latin typeface="Comic Sans MS" pitchFamily="66" charset="0"/>
              </a:rPr>
              <a:t>– небольшой архипелаг из четырех островов в Индийском океане. Из-за его ландшафта </a:t>
            </a:r>
          </a:p>
          <a:p>
            <a:r>
              <a:rPr lang="ru-RU" b="1" i="1" dirty="0" smtClean="0">
                <a:latin typeface="Comic Sans MS" pitchFamily="66" charset="0"/>
              </a:rPr>
              <a:t>остров называют уникальнейшим местом на земле.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229200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Какое из этих деревьев носит название Кровь Дракона</a:t>
            </a:r>
          </a:p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dracena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cinnibaris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 ) и является источником ценной смолы  для лаков, красок, и медицины?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кровь дракона"/>
          <p:cNvPicPr>
            <a:picLocks noChangeAspect="1" noChangeArrowheads="1"/>
          </p:cNvPicPr>
          <p:nvPr/>
        </p:nvPicPr>
        <p:blipFill>
          <a:blip r:embed="rId4" cstate="print"/>
          <a:srcRect l="23463" r="1831" b="5240"/>
          <a:stretch>
            <a:fillRect/>
          </a:stretch>
        </p:blipFill>
        <p:spPr bwMode="auto">
          <a:xfrm>
            <a:off x="179512" y="188640"/>
            <a:ext cx="44279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8" name="AutoShape 6" descr="сокот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сокотра"/>
          <p:cNvPicPr>
            <a:picLocks noChangeAspect="1" noChangeArrowheads="1"/>
          </p:cNvPicPr>
          <p:nvPr/>
        </p:nvPicPr>
        <p:blipFill>
          <a:blip r:embed="rId5" cstate="print"/>
          <a:srcRect l="12006" t="14946" r="11213" b="9909"/>
          <a:stretch>
            <a:fillRect/>
          </a:stretch>
        </p:blipFill>
        <p:spPr bwMode="auto">
          <a:xfrm>
            <a:off x="4716016" y="188640"/>
            <a:ext cx="42119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пустынная роз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99" y="249289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88224" y="3068960"/>
            <a:ext cx="2232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Его можно принять за декорацию к фильму о какой-то внеземной цивилизации, но поверьте, такая красота существует на самом деле.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92896"/>
            <a:ext cx="720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</a:rPr>
              <a:t>1.</a:t>
            </a:r>
            <a:endParaRPr lang="ru-RU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2843808" y="4603522"/>
            <a:ext cx="64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</a:rPr>
              <a:t>3.</a:t>
            </a:r>
            <a:endParaRPr lang="ru-RU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6416" y="2492896"/>
            <a:ext cx="504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Comic Sans MS" pitchFamily="66" charset="0"/>
              </a:rPr>
              <a:t>2.</a:t>
            </a:r>
            <a:endParaRPr lang="ru-RU" sz="24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61662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1000" b="1" i="1" dirty="0" smtClean="0">
                <a:ln w="19050">
                  <a:solidFill>
                    <a:srgbClr val="CC66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istral" pitchFamily="66" charset="0"/>
              </a:rPr>
              <a:t>ЗВЁЗДНЫЙ </a:t>
            </a:r>
            <a:br>
              <a:rPr lang="ru-RU" sz="11000" b="1" i="1" dirty="0" smtClean="0">
                <a:ln w="19050">
                  <a:solidFill>
                    <a:srgbClr val="CC66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istral" pitchFamily="66" charset="0"/>
              </a:rPr>
            </a:br>
            <a:r>
              <a:rPr lang="ru-RU" sz="11000" b="1" i="1" dirty="0" smtClean="0">
                <a:ln w="19050">
                  <a:solidFill>
                    <a:srgbClr val="CC66FF"/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istral" pitchFamily="66" charset="0"/>
              </a:rPr>
              <a:t>ЧАС</a:t>
            </a:r>
            <a:endParaRPr lang="ru-RU" sz="11000" b="1" i="1" dirty="0">
              <a:ln w="19050">
                <a:solidFill>
                  <a:srgbClr val="CC66FF"/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rskii-peri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562475" cy="62293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8064" y="735632"/>
            <a:ext cx="3600400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5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Mistral" pitchFamily="66" charset="0"/>
                <a:ea typeface="Calibri" pitchFamily="34" charset="0"/>
                <a:cs typeface="Arial" pitchFamily="34" charset="0"/>
              </a:rPr>
              <a:t>ПАРК  </a:t>
            </a:r>
            <a:endParaRPr kumimoji="0" lang="ru-RU" sz="750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Mistral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5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Mistral" pitchFamily="66" charset="0"/>
                <a:ea typeface="Calibri" pitchFamily="34" charset="0"/>
                <a:cs typeface="Arial" pitchFamily="34" charset="0"/>
              </a:rPr>
              <a:t>ЮРСКОГО  </a:t>
            </a:r>
            <a:endParaRPr kumimoji="0" lang="ru-RU" sz="750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Mistral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500" b="1" i="1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latin typeface="Mistral" pitchFamily="66" charset="0"/>
                <a:ea typeface="Calibri" pitchFamily="34" charset="0"/>
                <a:cs typeface="Arial" pitchFamily="34" charset="0"/>
              </a:rPr>
              <a:t>ПЕРИОДА</a:t>
            </a:r>
            <a:endParaRPr kumimoji="0" lang="ru-RU" sz="7500" b="1" i="1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/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ln>
                  <a:solidFill>
                    <a:srgbClr val="FF99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    Юрский период </a:t>
            </a:r>
            <a:r>
              <a:rPr lang="ru-RU" sz="2200" b="1" i="1" dirty="0" smtClean="0">
                <a:latin typeface="Comic Sans MS" pitchFamily="66" charset="0"/>
              </a:rPr>
              <a:t>– это середина мезозойской эры. </a:t>
            </a:r>
          </a:p>
          <a:p>
            <a:pPr algn="just"/>
            <a:r>
              <a:rPr lang="ru-RU" sz="2200" b="1" i="1" dirty="0" smtClean="0">
                <a:latin typeface="Comic Sans MS" pitchFamily="66" charset="0"/>
              </a:rPr>
              <a:t>Во время юрского периода рептилии властвовали везде: на земле, в воде и в воздухе.  </a:t>
            </a:r>
          </a:p>
          <a:p>
            <a:pPr algn="just"/>
            <a:r>
              <a:rPr lang="ru-RU" sz="2200" b="1" i="1" dirty="0" smtClean="0">
                <a:latin typeface="Comic Sans MS" pitchFamily="66" charset="0"/>
              </a:rPr>
              <a:t>Начался Юрский период около 208 миллионов лет назад. Климат в юрском периоде был очень хорошим, так как он был влажным и теплым, это способствовало развитию и эволюции растительноядных, потому что они могли спокойно найти себе пищу.  </a:t>
            </a:r>
          </a:p>
          <a:p>
            <a:pPr algn="just"/>
            <a:r>
              <a:rPr lang="ru-RU" sz="2200" b="1" i="1" dirty="0" smtClean="0">
                <a:latin typeface="Comic Sans MS" pitchFamily="66" charset="0"/>
              </a:rPr>
              <a:t>Самые </a:t>
            </a:r>
            <a:r>
              <a:rPr lang="ru-RU" sz="2200" b="1" i="1" dirty="0">
                <a:latin typeface="Comic Sans MS" pitchFamily="66" charset="0"/>
              </a:rPr>
              <a:t>массивные, тяжелые динозавры </a:t>
            </a:r>
            <a:r>
              <a:rPr lang="ru-RU" sz="2200" b="1" i="1" dirty="0" smtClean="0">
                <a:latin typeface="Comic Sans MS" pitchFamily="66" charset="0"/>
              </a:rPr>
              <a:t>и самые крупные </a:t>
            </a:r>
            <a:r>
              <a:rPr lang="ru-RU" sz="2200" b="1" i="1" dirty="0">
                <a:latin typeface="Comic Sans MS" pitchFamily="66" charset="0"/>
              </a:rPr>
              <a:t>за всю историю животные на планете — </a:t>
            </a:r>
            <a:r>
              <a:rPr lang="ru-RU" sz="2200" b="1" i="1" dirty="0" smtClean="0">
                <a:solidFill>
                  <a:srgbClr val="FFFF00"/>
                </a:solidFill>
                <a:latin typeface="Comic Sans MS" pitchFamily="66" charset="0"/>
              </a:rPr>
              <a:t>зауроподы</a:t>
            </a:r>
            <a:r>
              <a:rPr lang="ru-RU" sz="2200" b="1" i="1" dirty="0">
                <a:latin typeface="Comic Sans MS" pitchFamily="66" charset="0"/>
              </a:rPr>
              <a:t>. </a:t>
            </a:r>
            <a:endParaRPr lang="ru-RU" sz="2200" b="1" i="1" dirty="0" smtClean="0">
              <a:latin typeface="Comic Sans MS" pitchFamily="66" charset="0"/>
            </a:endParaRPr>
          </a:p>
          <a:p>
            <a:pPr algn="just"/>
            <a:r>
              <a:rPr lang="ru-RU" sz="2200" b="1" i="1" dirty="0" smtClean="0">
                <a:latin typeface="Comic Sans MS" pitchFamily="66" charset="0"/>
              </a:rPr>
              <a:t>У </a:t>
            </a:r>
            <a:r>
              <a:rPr lang="ru-RU" sz="2200" b="1" i="1" dirty="0">
                <a:latin typeface="Comic Sans MS" pitchFamily="66" charset="0"/>
              </a:rPr>
              <a:t>них была маленькая голова </a:t>
            </a:r>
            <a:r>
              <a:rPr lang="ru-RU" sz="2200" b="1" i="1" dirty="0" smtClean="0">
                <a:latin typeface="Comic Sans MS" pitchFamily="66" charset="0"/>
              </a:rPr>
              <a:t>на </a:t>
            </a:r>
            <a:r>
              <a:rPr lang="ru-RU" sz="2200" b="1" i="1" dirty="0">
                <a:latin typeface="Comic Sans MS" pitchFamily="66" charset="0"/>
              </a:rPr>
              <a:t>длинной шее и длинный хвост. </a:t>
            </a:r>
            <a:endParaRPr lang="ru-RU" sz="2200" b="1" i="1" dirty="0" smtClean="0">
              <a:latin typeface="Comic Sans MS" pitchFamily="66" charset="0"/>
            </a:endParaRPr>
          </a:p>
          <a:p>
            <a:pPr algn="just"/>
            <a:r>
              <a:rPr lang="ru-RU" sz="2200" b="1" i="1" dirty="0" smtClean="0">
                <a:latin typeface="Comic Sans MS" pitchFamily="66" charset="0"/>
              </a:rPr>
              <a:t>Мощное </a:t>
            </a:r>
            <a:r>
              <a:rPr lang="ru-RU" sz="2200" b="1" i="1" dirty="0">
                <a:latin typeface="Comic Sans MS" pitchFamily="66" charset="0"/>
              </a:rPr>
              <a:t>туловище опиралось </a:t>
            </a:r>
            <a:r>
              <a:rPr lang="ru-RU" sz="2200" b="1" i="1" dirty="0" smtClean="0">
                <a:latin typeface="Comic Sans MS" pitchFamily="66" charset="0"/>
              </a:rPr>
              <a:t>на </a:t>
            </a:r>
            <a:r>
              <a:rPr lang="ru-RU" sz="2200" b="1" i="1" dirty="0">
                <a:latin typeface="Comic Sans MS" pitchFamily="66" charset="0"/>
              </a:rPr>
              <a:t>огромные, как ствол дерева, ноги. Вероятнее всего, </a:t>
            </a:r>
            <a:r>
              <a:rPr lang="ru-RU" sz="2200" b="1" i="1" dirty="0" smtClean="0">
                <a:latin typeface="Comic Sans MS" pitchFamily="66" charset="0"/>
              </a:rPr>
              <a:t>зауроподы</a:t>
            </a:r>
            <a:r>
              <a:rPr lang="ru-RU" sz="2200" b="1" i="1" dirty="0">
                <a:latin typeface="Comic Sans MS" pitchFamily="66" charset="0"/>
              </a:rPr>
              <a:t>, </a:t>
            </a:r>
            <a:r>
              <a:rPr lang="ru-RU" sz="2200" b="1" i="1" dirty="0" smtClean="0">
                <a:latin typeface="Comic Sans MS" pitchFamily="66" charset="0"/>
              </a:rPr>
              <a:t>поедая </a:t>
            </a:r>
            <a:r>
              <a:rPr lang="ru-RU" sz="2200" b="1" i="1" dirty="0">
                <a:latin typeface="Comic Sans MS" pitchFamily="66" charset="0"/>
              </a:rPr>
              <a:t>огромное количество растений, переходили </a:t>
            </a:r>
            <a:r>
              <a:rPr lang="ru-RU" sz="2200" b="1" i="1" dirty="0" smtClean="0">
                <a:latin typeface="Comic Sans MS" pitchFamily="66" charset="0"/>
              </a:rPr>
              <a:t>с места </a:t>
            </a:r>
            <a:r>
              <a:rPr lang="ru-RU" sz="2200" b="1" i="1" dirty="0">
                <a:latin typeface="Comic Sans MS" pitchFamily="66" charset="0"/>
              </a:rPr>
              <a:t>на место </a:t>
            </a:r>
            <a:r>
              <a:rPr lang="ru-RU" sz="2200" b="1" i="1" dirty="0" smtClean="0">
                <a:latin typeface="Comic Sans MS" pitchFamily="66" charset="0"/>
              </a:rPr>
              <a:t>стадами. Наиболее известными зауроподами являются </a:t>
            </a:r>
            <a:r>
              <a:rPr lang="ru-RU" sz="2200" b="1" i="1" dirty="0" smtClean="0">
                <a:solidFill>
                  <a:srgbClr val="FFFF00"/>
                </a:solidFill>
                <a:latin typeface="Comic Sans MS" pitchFamily="66" charset="0"/>
              </a:rPr>
              <a:t>диплодоки</a:t>
            </a:r>
            <a:r>
              <a:rPr lang="ru-RU" sz="2200" b="1" i="1" dirty="0" smtClean="0">
                <a:latin typeface="Comic Sans MS" pitchFamily="66" charset="0"/>
              </a:rPr>
              <a:t>, </a:t>
            </a:r>
            <a:r>
              <a:rPr lang="ru-RU" sz="2200" b="1" i="1" dirty="0" smtClean="0">
                <a:solidFill>
                  <a:srgbClr val="FFFF00"/>
                </a:solidFill>
                <a:latin typeface="Comic Sans MS" pitchFamily="66" charset="0"/>
              </a:rPr>
              <a:t>брахиозавры</a:t>
            </a:r>
            <a:r>
              <a:rPr lang="ru-RU" sz="2200" b="1" i="1" dirty="0" smtClean="0">
                <a:latin typeface="Comic Sans MS" pitchFamily="66" charset="0"/>
              </a:rPr>
              <a:t>, </a:t>
            </a:r>
            <a:r>
              <a:rPr lang="ru-RU" sz="2200" b="1" i="1" dirty="0" smtClean="0">
                <a:solidFill>
                  <a:srgbClr val="FFFF00"/>
                </a:solidFill>
                <a:latin typeface="Comic Sans MS" pitchFamily="66" charset="0"/>
              </a:rPr>
              <a:t>апатозавры</a:t>
            </a:r>
            <a:r>
              <a:rPr lang="ru-RU" sz="2200" b="1" i="1" dirty="0" smtClean="0">
                <a:latin typeface="Comic Sans MS" pitchFamily="66" charset="0"/>
              </a:rPr>
              <a:t>.</a:t>
            </a:r>
            <a:endParaRPr lang="ru-RU" sz="2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ache2.allpostersimages.com/p/LRG/61/6126/HISF100Z/posterler/stocktrek-images-diplodocus-dinosaurs-graze-while-pterodactyls-fly-over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6007089" cy="450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omic Sans MS" pitchFamily="66" charset="0"/>
              </a:rPr>
              <a:t>Длина тела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диплодока </a:t>
            </a:r>
            <a:r>
              <a:rPr lang="ru-RU" b="1" i="1" dirty="0" smtClean="0">
                <a:latin typeface="Comic Sans MS" pitchFamily="66" charset="0"/>
              </a:rPr>
              <a:t>достигала </a:t>
            </a:r>
            <a:r>
              <a:rPr lang="ru-RU" b="1" i="1" dirty="0">
                <a:latin typeface="Comic Sans MS" pitchFamily="66" charset="0"/>
              </a:rPr>
              <a:t>35 </a:t>
            </a:r>
            <a:r>
              <a:rPr lang="ru-RU" b="1" i="1" dirty="0" smtClean="0">
                <a:latin typeface="Comic Sans MS" pitchFamily="66" charset="0"/>
              </a:rPr>
              <a:t>метров. Высота - </a:t>
            </a:r>
            <a:r>
              <a:rPr lang="ru-RU" b="1" i="1" dirty="0">
                <a:latin typeface="Comic Sans MS" pitchFamily="66" charset="0"/>
              </a:rPr>
              <a:t>до 10 м. Несмотря на невероятную длину, </a:t>
            </a:r>
            <a:r>
              <a:rPr lang="ru-RU" b="1" i="1" dirty="0" smtClean="0">
                <a:latin typeface="Comic Sans MS" pitchFamily="66" charset="0"/>
              </a:rPr>
              <a:t>диплодоки обладали </a:t>
            </a:r>
            <a:r>
              <a:rPr lang="ru-RU" b="1" i="1" dirty="0">
                <a:latin typeface="Comic Sans MS" pitchFamily="66" charset="0"/>
              </a:rPr>
              <a:t>облегченным скелетом и поэтому весили сравнительно немного – от 10 до </a:t>
            </a:r>
            <a:r>
              <a:rPr lang="ru-RU" b="1" i="1" dirty="0" smtClean="0">
                <a:latin typeface="Comic Sans MS" pitchFamily="66" charset="0"/>
              </a:rPr>
              <a:t>50 тонн.</a:t>
            </a:r>
          </a:p>
          <a:p>
            <a:r>
              <a:rPr lang="ru-RU" b="1" i="1" dirty="0" smtClean="0">
                <a:latin typeface="Comic Sans MS" pitchFamily="66" charset="0"/>
              </a:rPr>
              <a:t>Вес должен был поддерживаться как минимум тремя лапами одновременно. Поэтому очевидно быстро передвигаться диплодоки не могли. Вес длинной шеи уравновешивал еще более длинный хвост. 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1844824"/>
            <a:ext cx="2592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Хвост, помимо баланса,  служил средством общения между </a:t>
            </a:r>
          </a:p>
          <a:p>
            <a:r>
              <a:rPr lang="ru-RU" b="1" i="1" dirty="0" smtClean="0">
                <a:latin typeface="Comic Sans MS" pitchFamily="66" charset="0"/>
              </a:rPr>
              <a:t>диплодоками в стаде и ещё</a:t>
            </a:r>
          </a:p>
          <a:p>
            <a:r>
              <a:rPr lang="ru-RU" b="1" i="1" dirty="0" smtClean="0">
                <a:latin typeface="Comic Sans MS" pitchFamily="66" charset="0"/>
              </a:rPr>
              <a:t>выполнял </a:t>
            </a:r>
          </a:p>
          <a:p>
            <a:r>
              <a:rPr lang="ru-RU" b="1" i="1" dirty="0" smtClean="0">
                <a:latin typeface="Comic Sans MS" pitchFamily="66" charset="0"/>
              </a:rPr>
              <a:t>защитную </a:t>
            </a:r>
            <a:r>
              <a:rPr lang="ru-RU" b="1" i="1" dirty="0">
                <a:latin typeface="Comic Sans MS" pitchFamily="66" charset="0"/>
              </a:rPr>
              <a:t>функцию.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Хвост </a:t>
            </a:r>
            <a:r>
              <a:rPr lang="ru-RU" b="1" i="1" dirty="0">
                <a:latin typeface="Comic Sans MS" pitchFamily="66" charset="0"/>
              </a:rPr>
              <a:t>был очень подвижным и массивным. Размахивая им </a:t>
            </a:r>
            <a:r>
              <a:rPr lang="ru-RU" b="1" i="1" dirty="0" smtClean="0">
                <a:latin typeface="Comic Sans MS" pitchFamily="66" charset="0"/>
              </a:rPr>
              <a:t>подобно хлысту</a:t>
            </a:r>
            <a:r>
              <a:rPr lang="ru-RU" b="1" i="1" dirty="0">
                <a:latin typeface="Comic Sans MS" pitchFamily="66" charset="0"/>
              </a:rPr>
              <a:t>, диплодок 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мог </a:t>
            </a:r>
            <a:r>
              <a:rPr lang="ru-RU" b="1" i="1" dirty="0">
                <a:latin typeface="Comic Sans MS" pitchFamily="66" charset="0"/>
              </a:rPr>
              <a:t>защищаться от хищников.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facte.ru/wp-content/uploads/2012/05/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5" y="1196751"/>
            <a:ext cx="6936771" cy="520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476672"/>
            <a:ext cx="82089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52D01"/>
                </a:solidFill>
                <a:effectLst/>
                <a:latin typeface="Verdana" pitchFamily="34" charset="0"/>
                <a:ea typeface="Times New Roman" pitchFamily="18" charset="0"/>
              </a:rPr>
              <a:t>.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</a:rPr>
              <a:t>Брахиозавр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 был гигантским травоядным ящером, весом свыше        80 тонн, — он весил больше, чем 12 африканских слонов.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36296" y="1412776"/>
            <a:ext cx="1584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Его передние конечности были несколько длиннее задних,    из-за чего брахиозавр напоминал жирафа.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52D01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lang="ru-RU" b="1" i="1" dirty="0" smtClean="0">
                <a:latin typeface="Comic Sans MS" pitchFamily="66" charset="0"/>
              </a:rPr>
              <a:t>Длина </a:t>
            </a:r>
            <a:r>
              <a:rPr lang="ru-RU" b="1" i="1" dirty="0">
                <a:latin typeface="Comic Sans MS" pitchFamily="66" charset="0"/>
              </a:rPr>
              <a:t>тела брахиозавра достигала </a:t>
            </a:r>
            <a:r>
              <a:rPr lang="ru-RU" b="1" i="1" dirty="0" smtClean="0">
                <a:latin typeface="Comic Sans MS" pitchFamily="66" charset="0"/>
              </a:rPr>
              <a:t>  27 </a:t>
            </a:r>
            <a:r>
              <a:rPr lang="ru-RU" b="1" i="1" dirty="0">
                <a:latin typeface="Comic Sans MS" pitchFamily="66" charset="0"/>
              </a:rPr>
              <a:t>метров. Высота же до 12 м. </a:t>
            </a:r>
            <a:endParaRPr lang="ru-RU" b="1" i="1" dirty="0" smtClean="0">
              <a:latin typeface="Comic Sans MS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.blogosfere.it/mysterium/images/paralitit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365875" cy="620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652120" y="332656"/>
            <a:ext cx="32403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  <a:latin typeface="Comic Sans MS" pitchFamily="66" charset="0"/>
              </a:rPr>
              <a:t>Апатозавр </a:t>
            </a:r>
            <a:r>
              <a:rPr lang="ru-RU" b="1" i="1" dirty="0">
                <a:latin typeface="Comic Sans MS" pitchFamily="66" charset="0"/>
              </a:rPr>
              <a:t>- близкий родственник и сосед диплодока, они жили рядом в Северной Америке в раннеюрский период. В отличие от диплодока, тело апатозавра более плотное, хотя и не такое </a:t>
            </a:r>
            <a:r>
              <a:rPr lang="ru-RU" b="1" i="1" dirty="0" smtClean="0">
                <a:latin typeface="Comic Sans MS" pitchFamily="66" charset="0"/>
              </a:rPr>
              <a:t>длинное. Длина </a:t>
            </a:r>
            <a:r>
              <a:rPr lang="ru-RU" b="1" i="1" dirty="0">
                <a:latin typeface="Comic Sans MS" pitchFamily="66" charset="0"/>
              </a:rPr>
              <a:t>тела апатозавра достигала </a:t>
            </a:r>
            <a:r>
              <a:rPr lang="ru-RU" b="1" i="1" dirty="0" smtClean="0">
                <a:latin typeface="Comic Sans MS" pitchFamily="66" charset="0"/>
              </a:rPr>
              <a:t>  23 метров. Высота </a:t>
            </a:r>
            <a:r>
              <a:rPr lang="ru-RU" b="1" i="1" dirty="0">
                <a:latin typeface="Comic Sans MS" pitchFamily="66" charset="0"/>
              </a:rPr>
              <a:t>же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до </a:t>
            </a:r>
            <a:r>
              <a:rPr lang="ru-RU" b="1" i="1" dirty="0">
                <a:latin typeface="Comic Sans MS" pitchFamily="66" charset="0"/>
              </a:rPr>
              <a:t>9 метров. Весил он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до </a:t>
            </a:r>
            <a:r>
              <a:rPr lang="ru-RU" b="1" i="1" dirty="0">
                <a:latin typeface="Comic Sans MS" pitchFamily="66" charset="0"/>
              </a:rPr>
              <a:t>22 тонн.</a:t>
            </a:r>
            <a:r>
              <a:rPr lang="ru-RU" b="1" i="1" dirty="0" smtClean="0">
                <a:latin typeface="Comic Sans MS" pitchFamily="66" charset="0"/>
              </a:rPr>
              <a:t> Апатозавры </a:t>
            </a:r>
            <a:r>
              <a:rPr lang="ru-RU" b="1" i="1" dirty="0">
                <a:latin typeface="Comic Sans MS" pitchFamily="66" charset="0"/>
              </a:rPr>
              <a:t>жили стадами, как современные слоны. </a:t>
            </a:r>
            <a:endParaRPr lang="ru-RU" b="1" i="1" dirty="0" smtClean="0">
              <a:latin typeface="Comic Sans MS" pitchFamily="66" charset="0"/>
            </a:endParaRPr>
          </a:p>
          <a:p>
            <a:r>
              <a:rPr lang="ru-RU" b="1" i="1" dirty="0" smtClean="0">
                <a:latin typeface="Comic Sans MS" pitchFamily="66" charset="0"/>
              </a:rPr>
              <a:t>Но </a:t>
            </a:r>
            <a:r>
              <a:rPr lang="ru-RU" b="1" i="1" dirty="0">
                <a:latin typeface="Comic Sans MS" pitchFamily="66" charset="0"/>
              </a:rPr>
              <a:t>зато ходить апатозавры могли, только приподнимая хвост, иначе сзади идущие сородичи могли его отдавить.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620688"/>
            <a:ext cx="8352928" cy="46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Большинство растительноядных динозавров не умели толком жевать и заглатывали листья и ветки целиком.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Comic Sans MS" pitchFamily="66" charset="0"/>
              </a:rPr>
              <a:t>У </a:t>
            </a:r>
            <a:r>
              <a:rPr lang="ru-RU" sz="2000" b="1" i="1" dirty="0">
                <a:latin typeface="Comic Sans MS" pitchFamily="66" charset="0"/>
              </a:rPr>
              <a:t>длинношеих зауропод желудки и кишечники были просто гигантскими. Как и современные куры, зауроподы вместе с пищей глотали камни. Они помогали размалывать пищу на мелкие кусочки, подобно </a:t>
            </a:r>
            <a:r>
              <a:rPr lang="ru-RU" sz="2000" b="1" i="1" dirty="0" smtClean="0">
                <a:latin typeface="Comic Sans MS" pitchFamily="66" charset="0"/>
              </a:rPr>
              <a:t>жерновам.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 У некоторых из них в желудках были специальные бактерии, с помощью которых грубый корм лучше переваривался.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Брахиозавры были одними из самых высоких зауроподов весом до 80 тонн. Слон, например, весит 5 тонн и съедает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</a:rPr>
              <a:t>50 кг растительной пищи в день. Так что же, брахиозавр съедал 800 кг в день? Вряд ли. Смог бы он сорвать столько листьев и веток своим маленьким ртом и пропустить через узкую гортань в длинной шее?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atin typeface="Comic Sans MS" pitchFamily="66" charset="0"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30120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  <a:ea typeface="Times New Roman" pitchFamily="18" charset="0"/>
              </a:rPr>
              <a:t>Сколько кг растительной пищи  в день съедал брахиозавр?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FFFF00"/>
              </a:solidFill>
              <a:latin typeface="Comic Sans MS" pitchFamily="66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FF00"/>
                </a:solidFill>
                <a:latin typeface="Comic Sans MS" pitchFamily="66" charset="0"/>
              </a:rPr>
              <a:t>1. 500 кг        2. 400 кг          3. 300кг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4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omic Sans MS" pitchFamily="66" charset="0"/>
              </a:rPr>
              <a:t>Растительноядные динозавры питались листьями и ветками древовидных растений, таких, как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папоротники</a:t>
            </a:r>
            <a:r>
              <a:rPr lang="ru-RU" b="1" i="1" dirty="0" smtClean="0">
                <a:latin typeface="Comic Sans MS" pitchFamily="66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Comic Sans MS" pitchFamily="66" charset="0"/>
              </a:rPr>
              <a:t>гинкго</a:t>
            </a:r>
            <a:r>
              <a:rPr lang="ru-RU" b="1" i="1" dirty="0" smtClean="0">
                <a:latin typeface="Comic Sans MS" pitchFamily="66" charset="0"/>
              </a:rPr>
              <a:t>, </a:t>
            </a:r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саговники</a:t>
            </a:r>
            <a:r>
              <a:rPr lang="ru-RU" b="1" i="1" dirty="0" smtClean="0">
                <a:latin typeface="Comic Sans MS" pitchFamily="66" charset="0"/>
              </a:rPr>
              <a:t>. Эти современники динозавров живут на Земле и сейчас.</a:t>
            </a:r>
            <a:endParaRPr lang="ru-RU" b="1" i="1" dirty="0"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29068"/>
            <a:ext cx="3744415" cy="249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Documents and Settings\User\Мои документы\Downloads\циатея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3744416" cy="273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95736" y="350100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1.папоротник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771799" y="6073246"/>
            <a:ext cx="122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2.гинкго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3573015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3.саговник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393305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сердцевине ствола этого растения откладывается большое количество крахмала, который  используется в пищу аборигенами разных стран с древних времен, поэтому носит название «</a:t>
            </a:r>
            <a:r>
              <a:rPr lang="ru-RU" b="1" i="1" dirty="0" err="1" smtClean="0">
                <a:latin typeface="Comic Sans MS" pitchFamily="66" charset="0"/>
              </a:rPr>
              <a:t>кафрское</a:t>
            </a:r>
            <a:r>
              <a:rPr lang="ru-RU" b="1" i="1" dirty="0" smtClean="0">
                <a:latin typeface="Comic Sans MS" pitchFamily="66" charset="0"/>
              </a:rPr>
              <a:t> хлебное дерево» или просто «хлебное дерево» .</a:t>
            </a:r>
          </a:p>
          <a:p>
            <a:endParaRPr lang="ru-RU" b="1" i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6021288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latin typeface="Comic Sans MS" pitchFamily="66" charset="0"/>
              </a:rPr>
              <a:t>Какое из этих растений так называется?</a:t>
            </a:r>
            <a:endParaRPr lang="ru-RU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1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962</Words>
  <Application>Microsoft Office PowerPoint</Application>
  <PresentationFormat>Экран (4:3)</PresentationFormat>
  <Paragraphs>94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ЗВЁЗДНЫЙ  ЧАС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ПРИЧУДЫ ПРИРОДЫ</vt:lpstr>
      <vt:lpstr>Слайд 14</vt:lpstr>
      <vt:lpstr>Слайд 15</vt:lpstr>
      <vt:lpstr>Слайд 16</vt:lpstr>
      <vt:lpstr>Слайд 17</vt:lpstr>
      <vt:lpstr>Слайд 18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203</cp:revision>
  <dcterms:created xsi:type="dcterms:W3CDTF">2013-04-07T10:41:38Z</dcterms:created>
  <dcterms:modified xsi:type="dcterms:W3CDTF">2013-11-05T11:27:48Z</dcterms:modified>
</cp:coreProperties>
</file>