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58" r:id="rId3"/>
    <p:sldId id="257" r:id="rId4"/>
    <p:sldId id="260" r:id="rId5"/>
    <p:sldId id="264" r:id="rId6"/>
    <p:sldId id="265" r:id="rId7"/>
    <p:sldId id="267" r:id="rId8"/>
    <p:sldId id="268" r:id="rId9"/>
    <p:sldId id="275" r:id="rId10"/>
    <p:sldId id="269" r:id="rId11"/>
    <p:sldId id="276" r:id="rId12"/>
    <p:sldId id="266" r:id="rId13"/>
    <p:sldId id="270" r:id="rId14"/>
    <p:sldId id="271" r:id="rId15"/>
    <p:sldId id="272" r:id="rId16"/>
    <p:sldId id="273" r:id="rId17"/>
    <p:sldId id="274" r:id="rId18"/>
    <p:sldId id="263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679C-0709-4779-A4C5-E347B7D6A8F7}" type="datetimeFigureOut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649B-57F8-4D18-8302-F2235676CEA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52877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679C-0709-4779-A4C5-E347B7D6A8F7}" type="datetimeFigureOut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649B-57F8-4D18-8302-F2235676CEA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38968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679C-0709-4779-A4C5-E347B7D6A8F7}" type="datetimeFigureOut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649B-57F8-4D18-8302-F2235676CEA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33705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679C-0709-4779-A4C5-E347B7D6A8F7}" type="datetimeFigureOut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649B-57F8-4D18-8302-F2235676CEA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50499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679C-0709-4779-A4C5-E347B7D6A8F7}" type="datetimeFigureOut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649B-57F8-4D18-8302-F2235676CEA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2626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679C-0709-4779-A4C5-E347B7D6A8F7}" type="datetimeFigureOut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649B-57F8-4D18-8302-F2235676CEA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0229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679C-0709-4779-A4C5-E347B7D6A8F7}" type="datetimeFigureOut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649B-57F8-4D18-8302-F2235676CEA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68412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679C-0709-4779-A4C5-E347B7D6A8F7}" type="datetimeFigureOut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649B-57F8-4D18-8302-F2235676CEA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26528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679C-0709-4779-A4C5-E347B7D6A8F7}" type="datetimeFigureOut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649B-57F8-4D18-8302-F2235676CEA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44874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679C-0709-4779-A4C5-E347B7D6A8F7}" type="datetimeFigureOut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649B-57F8-4D18-8302-F2235676CEA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44435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5679C-0709-4779-A4C5-E347B7D6A8F7}" type="datetimeFigureOut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649B-57F8-4D18-8302-F2235676CEA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1800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5679C-0709-4779-A4C5-E347B7D6A8F7}" type="datetimeFigureOut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F649B-57F8-4D18-8302-F2235676CEA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7787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772400" cy="2457466"/>
          </a:xfrm>
        </p:spPr>
        <p:txBody>
          <a:bodyPr/>
          <a:lstStyle/>
          <a:p>
            <a:r>
              <a:rPr lang="ru-RU" dirty="0" smtClean="0"/>
              <a:t>Презентация </a:t>
            </a:r>
            <a:br>
              <a:rPr lang="ru-RU" dirty="0" smtClean="0"/>
            </a:br>
            <a:r>
              <a:rPr lang="ru-RU" dirty="0" smtClean="0"/>
              <a:t>для классного часа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Цель: познакомить учащихся с содержанием Послания Президента Республики </a:t>
            </a:r>
            <a:r>
              <a:rPr lang="ru-RU" dirty="0" smtClean="0">
                <a:solidFill>
                  <a:srgbClr val="FFC000"/>
                </a:solidFill>
              </a:rPr>
              <a:t>К</a:t>
            </a:r>
            <a:r>
              <a:rPr lang="ru-RU" dirty="0" smtClean="0">
                <a:solidFill>
                  <a:srgbClr val="FFC000"/>
                </a:solidFill>
              </a:rPr>
              <a:t>азахстана 2014 года.</a:t>
            </a:r>
            <a:endParaRPr lang="ru-RU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>
              <a:buNone/>
            </a:pPr>
            <a:r>
              <a:rPr lang="ru-RU" dirty="0" smtClean="0"/>
              <a:t>7. В ТРАНСПОРТЕ.  Будет активно развиваться сектор </a:t>
            </a:r>
            <a:r>
              <a:rPr lang="ru-RU" dirty="0" smtClean="0">
                <a:hlinkClick r:id="rId2" action="ppaction://hlinksldjump"/>
              </a:rPr>
              <a:t>логистических</a:t>
            </a:r>
            <a:r>
              <a:rPr lang="ru-RU" dirty="0" smtClean="0"/>
              <a:t> услуг. Для транспортировки грузов максимально станут использоваться территории Таможенного союза. В перспективе Казахстан начнет инвестировать в создание логистических центров в странах, имеющих выход к морю.  </a:t>
            </a:r>
          </a:p>
          <a:p>
            <a:pPr fontAlgn="base">
              <a:buNone/>
            </a:pPr>
            <a:r>
              <a:rPr lang="ru-RU" dirty="0" smtClean="0"/>
              <a:t>8. В ЭНЕРГЕТИКЕ. В ходе подготовки к ЕХРО-2017 Астана станет центром изучения и внедрения лучшего мирового опыта по поиску и созданию энергии будущего и зеленой экономики. Будет построен новый нефтеперерабатывающий завод, начнется развитие ядерной энергетики, в том числе - строительство атомных станций. </a:t>
            </a:r>
          </a:p>
          <a:p>
            <a:endParaRPr lang="ru-RU" dirty="0"/>
          </a:p>
        </p:txBody>
      </p:sp>
      <p:pic>
        <p:nvPicPr>
          <p:cNvPr id="4" name="Содержимое 8" descr="логотип 18-го Послания президента 2014 г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071670" cy="15537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организация рационального процесса продвижения товаров и услуг от поставщиков сырья к потребителям, функционирования сферы обращения продукции, товаров, услуг, управления товарными запасами и провиантом, создания инфраструктуры товародвижения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>
              <a:buNone/>
            </a:pPr>
            <a:r>
              <a:rPr lang="ru-RU" dirty="0" smtClean="0"/>
              <a:t>9. Малый и средний бизнес будет развиваться вокруг новых инновационных предприятий. Для этого план второй  пятилетки индустриализации будет совмещен с Дорожной картой бизнеса-2020». </a:t>
            </a:r>
          </a:p>
          <a:p>
            <a:pPr fontAlgn="base">
              <a:buNone/>
            </a:pPr>
            <a:r>
              <a:rPr lang="ru-RU" dirty="0" smtClean="0"/>
              <a:t>10. В ЭКОНОМИКЕ. Будет внедрена наукоемкая модель экономики, которая позволит увеличить до 70% долю </a:t>
            </a:r>
            <a:r>
              <a:rPr lang="ru-RU" dirty="0" err="1" smtClean="0"/>
              <a:t>несырьевой</a:t>
            </a:r>
            <a:r>
              <a:rPr lang="ru-RU" dirty="0" smtClean="0"/>
              <a:t> продукции в казахстанском экспортном потенциале. Рост финансирования науки будет составлять не менее 3-х% от ВВП.</a:t>
            </a:r>
          </a:p>
          <a:p>
            <a:endParaRPr lang="ru-RU" dirty="0"/>
          </a:p>
        </p:txBody>
      </p:sp>
      <p:pic>
        <p:nvPicPr>
          <p:cNvPr id="4" name="Содержимое 8" descr="логотип 18-го Послания президента 2014 г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71670" cy="15537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В 4,5 раза будет увеличен показатель объёма ВВП на душу населения - с 13 тысяч долларов до 60-ти тысяч долларов.</a:t>
            </a:r>
          </a:p>
          <a:p>
            <a:pPr lvl="0"/>
            <a:endParaRPr lang="ru-RU" sz="1600" dirty="0" smtClean="0">
              <a:latin typeface="Arial" pitchFamily="34" charset="0"/>
            </a:endParaRPr>
          </a:p>
          <a:p>
            <a:pPr lvl="0">
              <a:buNone/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Утверждение здорового образа жизни и кадрово-технологическое развитие медицины увеличит продолжительность жизни казахстанцев до 80 лет. Казахстан станет одним из ведущих евразийских центров медицинского туризма.</a:t>
            </a:r>
            <a:endParaRPr lang="ru-RU" sz="1600" dirty="0" smtClean="0">
              <a:latin typeface="Arial" pitchFamily="34" charset="0"/>
            </a:endParaRPr>
          </a:p>
          <a:p>
            <a:endParaRPr lang="ru-RU" dirty="0"/>
          </a:p>
        </p:txBody>
      </p:sp>
      <p:pic>
        <p:nvPicPr>
          <p:cNvPr id="4" name="Содержимое 8" descr="логотип 18-го Послания президента 2014 г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71670" cy="155375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85984" y="214290"/>
            <a:ext cx="64294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2570BB"/>
                </a:solidFill>
                <a:latin typeface="KreonRegular"/>
                <a:ea typeface="Times New Roman" pitchFamily="18" charset="0"/>
                <a:cs typeface="Times New Roman" pitchFamily="18" charset="0"/>
              </a:rPr>
              <a:t>10 НОВОСТЕЙ,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2570BB"/>
                </a:solidFill>
                <a:latin typeface="KreonRegular"/>
                <a:ea typeface="Times New Roman" pitchFamily="18" charset="0"/>
                <a:cs typeface="Times New Roman" pitchFamily="18" charset="0"/>
              </a:rPr>
              <a:t>КОТОРЫЕ ПРОЗВУЧАЛИ В ПОСЛАНИИ ПРЕЗИДЕНТА</a:t>
            </a:r>
            <a:endParaRPr lang="ru-RU" sz="16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Будут отменены все инертные правовые нормы, мешающие развитию бизнеса. Малый бизнес станет семейной традицией, передаваемой из поколения в поколение.</a:t>
            </a:r>
            <a:endParaRPr lang="ru-RU" sz="16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Будут устранены все барьеры, препятствующие развитию бизнеса в сельском хозяйстве, процессу кооперации фермерства, эффективному землепользованию.</a:t>
            </a:r>
            <a:endParaRPr lang="ru-RU" sz="1600" dirty="0" smtClean="0">
              <a:latin typeface="Arial" pitchFamily="34" charset="0"/>
            </a:endParaRPr>
          </a:p>
          <a:p>
            <a:endParaRPr lang="ru-RU" dirty="0"/>
          </a:p>
        </p:txBody>
      </p:sp>
      <p:pic>
        <p:nvPicPr>
          <p:cNvPr id="4" name="Содержимое 8" descr="логотип 18-го Послания президента 2014 г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71670" cy="15537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 Фермеры будут иметь прямой доступ к долгосрочному финансированию и рынкам сбыта без посредников.</a:t>
            </a:r>
            <a:endParaRPr lang="ru-RU" sz="16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6. К 2020 году будет обеспечен 100-процентный охват казахстанских детей от 3 до 6 лет дошкольным образованием.</a:t>
            </a:r>
            <a:endParaRPr lang="ru-RU" sz="1600" dirty="0" smtClean="0">
              <a:latin typeface="Arial" pitchFamily="34" charset="0"/>
            </a:endParaRPr>
          </a:p>
          <a:p>
            <a:endParaRPr lang="ru-RU" dirty="0"/>
          </a:p>
        </p:txBody>
      </p:sp>
      <p:pic>
        <p:nvPicPr>
          <p:cNvPr id="4" name="Содержимое 8" descr="логотип 18-го Послания президента 2014 г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0" y="5072074"/>
            <a:ext cx="2071670" cy="15537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7. В течение ближайших 3-х лет во всех казахстанских школах будет устранена проблема нехватки учебных мест.</a:t>
            </a:r>
            <a:endParaRPr lang="ru-RU" sz="16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8. С 1 января 2016 года будет повышен размер студенческих стипендий на 25 </a:t>
            </a: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%.</a:t>
            </a:r>
            <a:endParaRPr lang="ru-RU" sz="1600" dirty="0" smtClean="0">
              <a:latin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Содержимое 8" descr="логотип 18-го Послания президента 2014 г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5143512"/>
            <a:ext cx="2071670" cy="15537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9. С 1 июля 2015 года будет внедрена новая модель оплаты труда гражданских служащих. Она обеспечит повышение зарплаты работникам здравоохранения - до 28 %, образования - до 29 %, социальной защиты - до 40 %.</a:t>
            </a:r>
            <a:endParaRPr lang="ru-RU" sz="16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10. С 1 июля 2015 года размеры социальных пособий по инвалидности и утере кормильца будут повышены на 25 %.</a:t>
            </a:r>
            <a:endParaRPr lang="ru-RU" sz="1600" dirty="0" smtClean="0">
              <a:latin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Содержимое 8" descr="логотип 18-го Послания президента 2014 г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71670" cy="15537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8" descr="логотип 18-го Послания президента 2014 г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5464982"/>
            <a:ext cx="1857356" cy="1393017"/>
          </a:xfrm>
          <a:prstGeom prst="rect">
            <a:avLst/>
          </a:prstGeom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184731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2570BB"/>
              </a:solidFill>
              <a:effectLst/>
              <a:latin typeface="KreonRegular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 smtClean="0">
              <a:solidFill>
                <a:srgbClr val="2570BB"/>
              </a:solidFill>
              <a:latin typeface="KreonRegular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2570BB"/>
              </a:solidFill>
              <a:effectLst/>
              <a:latin typeface="KreonRegular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 smtClean="0">
              <a:solidFill>
                <a:srgbClr val="2570BB"/>
              </a:solidFill>
              <a:latin typeface="KreonRegular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2570BB"/>
              </a:solidFill>
              <a:effectLst/>
              <a:latin typeface="KreonRegular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 smtClean="0">
              <a:solidFill>
                <a:srgbClr val="2570BB"/>
              </a:solidFill>
              <a:latin typeface="KreonRegular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2570BB"/>
              </a:solidFill>
              <a:effectLst/>
              <a:latin typeface="KreonRegular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 smtClean="0">
              <a:solidFill>
                <a:srgbClr val="2570BB"/>
              </a:solidFill>
              <a:latin typeface="KreonRegular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2570BB"/>
              </a:solidFill>
              <a:effectLst/>
              <a:latin typeface="KreonRegular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 smtClean="0">
              <a:solidFill>
                <a:srgbClr val="2570BB"/>
              </a:solidFill>
              <a:latin typeface="KreonRegular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2570BB"/>
              </a:solidFill>
              <a:effectLst/>
              <a:latin typeface="KreonRegular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 smtClean="0">
              <a:solidFill>
                <a:srgbClr val="2570BB"/>
              </a:solidFill>
              <a:latin typeface="KreonRegular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Развитая страна в ХХI веке – это активные, образованные и здоровые граждане. </a:t>
            </a:r>
            <a:endParaRPr lang="ru-RU" sz="36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Для раскрытия потенциала казахстанцев, нам нужно сделать:</a:t>
            </a:r>
          </a:p>
          <a:p>
            <a:pPr>
              <a:buNone/>
            </a:pPr>
            <a:r>
              <a:rPr lang="ru-RU" dirty="0" smtClean="0"/>
              <a:t>Во-первых, предстоит большая работа по улучшению качества всех звеньев национального образования. </a:t>
            </a:r>
            <a:r>
              <a:rPr lang="ru-RU" dirty="0" smtClean="0">
                <a:solidFill>
                  <a:srgbClr val="7030A0"/>
                </a:solidFill>
              </a:rPr>
              <a:t>В среднем образовании надо подтягивать общеобразовательные школы к уровню преподавания в </a:t>
            </a:r>
            <a:r>
              <a:rPr lang="ru-RU" dirty="0" err="1" smtClean="0">
                <a:solidFill>
                  <a:srgbClr val="7030A0"/>
                </a:solidFill>
              </a:rPr>
              <a:t>Назарбаев-Интеллектуальных</a:t>
            </a:r>
            <a:r>
              <a:rPr lang="ru-RU" dirty="0" smtClean="0">
                <a:solidFill>
                  <a:srgbClr val="7030A0"/>
                </a:solidFill>
              </a:rPr>
              <a:t> школах.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u="sng" dirty="0" smtClean="0"/>
              <a:t>Выпускники школ должны знать </a:t>
            </a:r>
            <a:r>
              <a:rPr lang="ru-RU" dirty="0" smtClean="0"/>
              <a:t>казахский, русский и английский языки. Результатом обучения школьников должно стать овладение ими навыками критического мышления, самостоятельного поиска и глубокого анализа информации.</a:t>
            </a:r>
          </a:p>
          <a:p>
            <a:r>
              <a:rPr lang="ru-RU" dirty="0" smtClean="0"/>
              <a:t>В течение ближайших 3 лет, до 2017 года, нужно устранить проблему нехватки учебных мест и перевести все школы страны на двухсменное обучение там, где это необходимо. В ближайшие 2-3 года надо сформировать ядро национальной системы </a:t>
            </a:r>
            <a:r>
              <a:rPr lang="ru-RU" dirty="0" smtClean="0">
                <a:hlinkClick r:id="rId3" action="ppaction://hlinksldjump"/>
              </a:rPr>
              <a:t>дуального</a:t>
            </a:r>
            <a:r>
              <a:rPr lang="ru-RU" dirty="0" smtClean="0"/>
              <a:t> технического и профессионального образования. В перспективе надо предусмотреть переход на гарантирование государством получения молодыми людьми технического образования.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1290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Дуальная система обучения предполагает тесное сотрудничество системы образования и предприятий.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7" y="994644"/>
            <a:ext cx="8977146" cy="4868713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12" y="1066652"/>
            <a:ext cx="8844375" cy="4796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6619" y="188640"/>
            <a:ext cx="8910759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dirty="0" smtClean="0"/>
              <a:t> </a:t>
            </a:r>
          </a:p>
          <a:p>
            <a:pPr algn="ctr"/>
            <a:r>
              <a:rPr lang="ru-RU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ПОСЛАНИЕ</a:t>
            </a:r>
          </a:p>
          <a:p>
            <a:pPr algn="ctr"/>
            <a:r>
              <a:rPr lang="ru-RU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ПРЕЗИДЕНТА РЕСПУБЛИКИ КАЗАХСТАН -</a:t>
            </a:r>
          </a:p>
          <a:p>
            <a:pPr algn="ctr"/>
            <a:r>
              <a:rPr lang="ru-RU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ЛИДЕРА НАЦИИ Н. А. НАЗАРБАЕВА</a:t>
            </a:r>
          </a:p>
          <a:p>
            <a:pPr algn="ctr"/>
            <a:r>
              <a:rPr lang="ru-RU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НАРОДУ КАЗАХСТАНА</a:t>
            </a:r>
          </a:p>
          <a:p>
            <a:pPr algn="ctr"/>
            <a:endParaRPr lang="ru-RU" sz="48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«Казахстанский путь -2050: </a:t>
            </a:r>
          </a:p>
          <a:p>
            <a:pPr algn="ctr"/>
            <a:r>
              <a:rPr lang="ru-RU" sz="4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единая цель, единые интересы, единое будущее»</a:t>
            </a:r>
            <a:endParaRPr lang="ru-RU" sz="4000" b="1" i="1" dirty="0" smtClean="0">
              <a:ln w="19050">
                <a:solidFill>
                  <a:srgbClr val="0000FF"/>
                </a:solidFill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43570" y="5915452"/>
            <a:ext cx="32861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   17 января 2014 года 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7" name="Содержимое 8" descr="логотип 18-го Послания президента 2014 г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1571604" cy="117870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616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71435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Мы ставим великие цели во благо нашего народа, и поэтому я призываю все политические партии, общественные объединения, всех казахстанцев активно участвовать в работе по достижению главной цели Стратегии-2050! </a:t>
            </a:r>
            <a:r>
              <a:rPr lang="ru-RU" dirty="0" smtClean="0">
                <a:solidFill>
                  <a:srgbClr val="FFC000"/>
                </a:solidFill>
              </a:rPr>
              <a:t>Особо обращаюсь к нашей молодежи.</a:t>
            </a:r>
            <a:r>
              <a:rPr lang="ru-RU" dirty="0" smtClean="0"/>
              <a:t> Эта Стратегия - для вас. Вам участвовать в её реализации и вам пожинать плоды её успеха. Включайтесь в работу, каждый на своём рабочем месте. Не будьте равнодушными. Создавайте судьбу страны вместе со всем народом!</a:t>
            </a:r>
          </a:p>
          <a:p>
            <a:endParaRPr lang="ru-RU" dirty="0"/>
          </a:p>
        </p:txBody>
      </p:sp>
      <p:pic>
        <p:nvPicPr>
          <p:cNvPr id="4" name="Содержимое 8" descr="логотип 18-го Послания президента 2014 г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0" y="5143512"/>
            <a:ext cx="2285984" cy="1714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Мы, </a:t>
            </a:r>
            <a:r>
              <a:rPr lang="ru-RU" dirty="0" err="1" smtClean="0"/>
              <a:t>казахстанцы</a:t>
            </a:r>
            <a:r>
              <a:rPr lang="ru-RU" dirty="0" smtClean="0"/>
              <a:t>, единый народ! И общая для нас судьба - это наш </a:t>
            </a:r>
            <a:r>
              <a:rPr lang="ru-RU" dirty="0" err="1" smtClean="0"/>
              <a:t>Мәңгілік </a:t>
            </a:r>
            <a:r>
              <a:rPr lang="ru-RU" dirty="0" smtClean="0"/>
              <a:t>Ел, наш достойный и великий Казахстан! </a:t>
            </a:r>
          </a:p>
          <a:p>
            <a:pPr>
              <a:buNone/>
            </a:pPr>
            <a:r>
              <a:rPr lang="ru-RU" dirty="0" err="1" smtClean="0"/>
              <a:t>«Мәңгілік </a:t>
            </a:r>
            <a:r>
              <a:rPr lang="ru-RU" dirty="0" smtClean="0"/>
              <a:t>Ел» – это национальная идея нашего </a:t>
            </a:r>
            <a:r>
              <a:rPr lang="ru-RU" dirty="0" err="1" smtClean="0"/>
              <a:t>общеказахстанского</a:t>
            </a:r>
            <a:r>
              <a:rPr lang="ru-RU" dirty="0" smtClean="0"/>
              <a:t> дома, мечта наших предков. </a:t>
            </a:r>
            <a:endParaRPr lang="ru-RU" dirty="0"/>
          </a:p>
        </p:txBody>
      </p:sp>
      <p:pic>
        <p:nvPicPr>
          <p:cNvPr id="4" name="Содержимое 8" descr="логотип 18-го Послания президента 2014 г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5036354"/>
            <a:ext cx="2428860" cy="18216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             Благодарю за внимание!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Презентацию для вас подготовила</a:t>
            </a:r>
          </a:p>
          <a:p>
            <a:pPr>
              <a:buNone/>
            </a:pPr>
            <a:r>
              <a:rPr lang="ru-RU" dirty="0" smtClean="0"/>
              <a:t>учитель истории СШ № 1 г. Текели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Коштаева</a:t>
            </a:r>
            <a:r>
              <a:rPr lang="ru-RU" dirty="0" smtClean="0"/>
              <a:t> Г.Д.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7" y="1785926"/>
            <a:ext cx="8977146" cy="4077431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Содержимое 8" descr="логотип 18-го Послания президента 2014 г.pn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3214678" cy="2411009"/>
          </a:xfrm>
        </p:spPr>
      </p:pic>
      <p:sp>
        <p:nvSpPr>
          <p:cNvPr id="10" name="Прямоугольник 9"/>
          <p:cNvSpPr/>
          <p:nvPr/>
        </p:nvSpPr>
        <p:spPr>
          <a:xfrm>
            <a:off x="2286000" y="28288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3357554" y="285729"/>
            <a:ext cx="578644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В этом году Нурсултан </a:t>
            </a:r>
            <a:r>
              <a:rPr lang="ru-RU" sz="3600" dirty="0" err="1" smtClean="0"/>
              <a:t>Абишевич</a:t>
            </a:r>
            <a:r>
              <a:rPr lang="ru-RU" sz="3600" dirty="0" smtClean="0"/>
              <a:t> Назарбаев сделал акцент на долгосрочной программе - Стратегия-2050, озвучил план вхождения в число 30-ти развитых стран мира. По его поручению Правительство разработало проект подробной Концепции.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4864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7" y="994644"/>
            <a:ext cx="8977146" cy="4868713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0034" y="58847"/>
            <a:ext cx="864396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>
                <a:ln w="28575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5400" b="1" i="1" dirty="0" smtClean="0">
                <a:ln w="28575">
                  <a:solidFill>
                    <a:schemeClr val="tx1"/>
                  </a:solidFill>
                </a:ln>
                <a:solidFill>
                  <a:srgbClr val="FFC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лавная цель</a:t>
            </a:r>
          </a:p>
          <a:p>
            <a:pPr algn="ctr"/>
            <a:endParaRPr lang="ru-RU" sz="4400" b="1" i="1" dirty="0" smtClean="0">
              <a:ln w="28575">
                <a:solidFill>
                  <a:schemeClr val="tx1"/>
                </a:solidFill>
              </a:ln>
              <a:solidFill>
                <a:srgbClr val="0000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n w="28575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3600" dirty="0">
                <a:ln w="28575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2050 году создать общество благоденствия на основе сильного государства, развитой экономики и возможностей всеобщего </a:t>
            </a:r>
            <a:r>
              <a:rPr lang="ru-RU" sz="3600" dirty="0" smtClean="0">
                <a:ln w="28575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труда, а также войти в  </a:t>
            </a:r>
            <a:r>
              <a:rPr lang="ru-RU" sz="3600" dirty="0">
                <a:ln w="28575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число 30 самых развитых </a:t>
            </a:r>
            <a:r>
              <a:rPr lang="ru-RU" sz="3600" dirty="0" smtClean="0">
                <a:ln w="28575">
                  <a:solidFill>
                    <a:schemeClr val="tx1"/>
                  </a:solidFill>
                </a:ln>
                <a:solidFill>
                  <a:srgbClr val="0000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стран мира.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pic>
        <p:nvPicPr>
          <p:cNvPr id="4" name="Содержимое 8" descr="логотип 18-го Послания президента 2014 г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2264" y="4929197"/>
            <a:ext cx="2571736" cy="192880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8813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«…Сейчас фундаментальные показатели развитости демонстрируют государства - участники </a:t>
            </a:r>
            <a:r>
              <a:rPr lang="ru-RU" u="sng" dirty="0" smtClean="0"/>
              <a:t>Организации экономического сотрудничества и развития</a:t>
            </a:r>
            <a:r>
              <a:rPr lang="ru-RU" dirty="0" smtClean="0"/>
              <a:t> (ОЭСР). В неё входят </a:t>
            </a:r>
            <a:r>
              <a:rPr lang="ru-RU" u="sng" dirty="0" smtClean="0"/>
              <a:t>34 страны</a:t>
            </a:r>
            <a:r>
              <a:rPr lang="ru-RU" dirty="0" smtClean="0"/>
              <a:t>, производящие более 60-ти процентов мирового ВВП. </a:t>
            </a:r>
            <a:r>
              <a:rPr lang="ru-RU" dirty="0" smtClean="0">
                <a:solidFill>
                  <a:srgbClr val="FFC000"/>
                </a:solidFill>
              </a:rPr>
              <a:t>Кандидатами на вступление </a:t>
            </a:r>
            <a:r>
              <a:rPr lang="ru-RU" dirty="0" smtClean="0"/>
              <a:t>в ОЭСР являются еще </a:t>
            </a:r>
            <a:r>
              <a:rPr lang="ru-RU" dirty="0" smtClean="0">
                <a:solidFill>
                  <a:srgbClr val="FFC000"/>
                </a:solidFill>
              </a:rPr>
              <a:t>6 стран – </a:t>
            </a:r>
            <a:r>
              <a:rPr lang="ru-RU" dirty="0" smtClean="0">
                <a:solidFill>
                  <a:srgbClr val="7030A0"/>
                </a:solidFill>
              </a:rPr>
              <a:t>Бразилия, Китай, Индия, Индонезия, Россия и ЮАР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    Все страны-участницы прошли путь глубокой модернизации, имеют высокие показатели инвестиций, научных разработок, производительности труда, развития бизнеса, стандартов жизни населения. Индикаторы стран ОЭСР с учётом их будущей долгосрочной динамики, это и есть базовые ориентиры нашего пути в число 30 развитых государств планеты…»</a:t>
            </a:r>
          </a:p>
          <a:p>
            <a:endParaRPr lang="ru-RU" dirty="0"/>
          </a:p>
        </p:txBody>
      </p:sp>
      <p:pic>
        <p:nvPicPr>
          <p:cNvPr id="4" name="Содержимое 8" descr="логотип 18-го Послания президента 2014 г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71670" cy="155375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071802" y="357166"/>
            <a:ext cx="58579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</a:rPr>
              <a:t>Задача - внедрение в Казахстане ряда принципов и стандартов ОЭСР.</a:t>
            </a:r>
            <a:endParaRPr lang="ru-RU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571480"/>
            <a:ext cx="6615130" cy="84615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FFC000"/>
                </a:solidFill>
              </a:rPr>
              <a:t>Ключевые задачи реализации «Стратегии-2050»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>
              <a:buNone/>
            </a:pPr>
            <a:r>
              <a:rPr lang="ru-RU" dirty="0" smtClean="0"/>
              <a:t>1. ПАТРИОТИЗМ. Будет разработан и </a:t>
            </a:r>
            <a:r>
              <a:rPr lang="ru-RU" u="sng" dirty="0" smtClean="0"/>
              <a:t>принят  новый документ</a:t>
            </a:r>
            <a:r>
              <a:rPr lang="ru-RU" dirty="0" smtClean="0"/>
              <a:t>, закрепляющий ключевые ценности казахстанского общества -  Патриотический акт </a:t>
            </a:r>
            <a:r>
              <a:rPr lang="ru-RU" dirty="0" smtClean="0">
                <a:solidFill>
                  <a:srgbClr val="FFC000"/>
                </a:solidFill>
              </a:rPr>
              <a:t>«</a:t>
            </a:r>
            <a:r>
              <a:rPr lang="ru-RU" dirty="0" err="1" smtClean="0">
                <a:solidFill>
                  <a:srgbClr val="FFC000"/>
                </a:solidFill>
              </a:rPr>
              <a:t>Мәңгілік </a:t>
            </a:r>
            <a:r>
              <a:rPr lang="ru-RU" dirty="0" smtClean="0">
                <a:solidFill>
                  <a:srgbClr val="FFC000"/>
                </a:solidFill>
              </a:rPr>
              <a:t>ел».</a:t>
            </a:r>
            <a:r>
              <a:rPr lang="ru-RU" dirty="0" smtClean="0"/>
              <a:t> </a:t>
            </a:r>
          </a:p>
          <a:p>
            <a:pPr fontAlgn="base">
              <a:buNone/>
            </a:pPr>
            <a:r>
              <a:rPr lang="ru-RU" dirty="0" smtClean="0"/>
              <a:t>2. В ИННОВАЦИЯХ. Конкретным результатом каждой следующей </a:t>
            </a:r>
            <a:r>
              <a:rPr lang="ru-RU" u="sng" dirty="0" smtClean="0"/>
              <a:t>пятилетки</a:t>
            </a:r>
            <a:r>
              <a:rPr lang="ru-RU" dirty="0" smtClean="0"/>
              <a:t> станет создание новых отраслей экономики, в первую очередь - мобильных и </a:t>
            </a:r>
            <a:r>
              <a:rPr lang="ru-RU" dirty="0" err="1" smtClean="0"/>
              <a:t>мультимедийных</a:t>
            </a:r>
            <a:r>
              <a:rPr lang="ru-RU" dirty="0" smtClean="0"/>
              <a:t>, нано- и космических технологий, робототехники, генной инженерии, поиска и открытия энергии будущего. </a:t>
            </a:r>
          </a:p>
          <a:p>
            <a:endParaRPr lang="ru-RU" dirty="0"/>
          </a:p>
        </p:txBody>
      </p:sp>
      <p:pic>
        <p:nvPicPr>
          <p:cNvPr id="4" name="Содержимое 8" descr="логотип 18-го Послания президента 2014 г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71670" cy="15537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>
              <a:buNone/>
            </a:pPr>
            <a:r>
              <a:rPr lang="ru-RU" dirty="0" smtClean="0"/>
              <a:t>3. В ГЕОЛОГИИ. Казахстан должен выйти на мировой рынок в области геологоразведки. В эту отрасль будут привлечены инвестиции зарубежных компаний. </a:t>
            </a:r>
          </a:p>
          <a:p>
            <a:pPr fontAlgn="base">
              <a:buNone/>
            </a:pPr>
            <a:r>
              <a:rPr lang="ru-RU" dirty="0" smtClean="0"/>
              <a:t>4. В СЕЛЬСКОМ ХОЗЯЙСТВЕ. Благодаря развитию аграрной науки, в том числе разработке </a:t>
            </a:r>
            <a:r>
              <a:rPr lang="ru-RU" dirty="0" err="1" smtClean="0"/>
              <a:t>генно-модифицированных</a:t>
            </a:r>
            <a:r>
              <a:rPr lang="ru-RU" dirty="0" smtClean="0"/>
              <a:t> культур, Казахстан станет одним из крупных </a:t>
            </a:r>
            <a:r>
              <a:rPr lang="ru-RU" u="sng" dirty="0" smtClean="0"/>
              <a:t>региональных экспортеров продукции сельского хозяйства</a:t>
            </a:r>
            <a:r>
              <a:rPr lang="ru-RU" dirty="0" smtClean="0"/>
              <a:t>. </a:t>
            </a:r>
          </a:p>
          <a:p>
            <a:endParaRPr lang="ru-RU" dirty="0"/>
          </a:p>
        </p:txBody>
      </p:sp>
      <p:pic>
        <p:nvPicPr>
          <p:cNvPr id="4" name="Содержимое 8" descr="логотип 18-го Послания президента 2014 г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071670" cy="15537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>
              <a:buNone/>
            </a:pPr>
            <a:r>
              <a:rPr lang="ru-RU" dirty="0" smtClean="0"/>
              <a:t>5. В НАУКЕ. Иностранные инвестиции будут всецело использованы для трансферта в нашу страну знаний и новых технологий. Будут созданы совместно с иностранными компаниями проектные и </a:t>
            </a:r>
            <a:r>
              <a:rPr lang="ru-RU" dirty="0" smtClean="0">
                <a:hlinkClick r:id="rId2" action="ppaction://hlinksldjump"/>
              </a:rPr>
              <a:t>инжиниринговые центры</a:t>
            </a:r>
            <a:r>
              <a:rPr lang="ru-RU" dirty="0" smtClean="0"/>
              <a:t>, в технопарках размещены дополнительные производства крупнейших казахстанских компаний. </a:t>
            </a:r>
          </a:p>
          <a:p>
            <a:pPr fontAlgn="base">
              <a:buNone/>
            </a:pPr>
            <a:r>
              <a:rPr lang="ru-RU" dirty="0" smtClean="0"/>
              <a:t>6. В ТЕРРИТОРИАЛЬНОМ РАЗВИТИИ. Первыми современными урбанистическими центрами станут крупнейшие города - Астана и </a:t>
            </a:r>
            <a:r>
              <a:rPr lang="ru-RU" dirty="0" err="1" smtClean="0"/>
              <a:t>Алматы</a:t>
            </a:r>
            <a:r>
              <a:rPr lang="ru-RU" dirty="0" smtClean="0"/>
              <a:t>, далее - Шымкент и </a:t>
            </a:r>
            <a:r>
              <a:rPr lang="ru-RU" dirty="0" err="1" smtClean="0"/>
              <a:t>Актобе</a:t>
            </a:r>
            <a:r>
              <a:rPr lang="ru-RU" dirty="0" smtClean="0"/>
              <a:t>. Они также станут центрами науки и притяжения инвестиций и населения. </a:t>
            </a:r>
          </a:p>
          <a:p>
            <a:endParaRPr lang="ru-RU" dirty="0"/>
          </a:p>
        </p:txBody>
      </p:sp>
      <p:pic>
        <p:nvPicPr>
          <p:cNvPr id="4" name="Содержимое 8" descr="логотип 18-го Послания президента 2014 г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071670" cy="15537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Инжиниринговый центр позволяет решить следующие задачи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ru-RU" dirty="0" smtClean="0"/>
              <a:t>сконцентрировать и более рационально использовать финансовые ресурсы для закупки дорогостоящих лицензий;</a:t>
            </a:r>
          </a:p>
          <a:p>
            <a:pPr fontAlgn="base"/>
            <a:r>
              <a:rPr lang="ru-RU" dirty="0" smtClean="0"/>
              <a:t>сконцентрировать ресурсы для организации необходимой компьютерной базы и организации ее качественной эксплуатации;</a:t>
            </a:r>
          </a:p>
          <a:p>
            <a:pPr fontAlgn="base"/>
            <a:r>
              <a:rPr lang="ru-RU" dirty="0" smtClean="0"/>
              <a:t>концентрации и развития экспертизы по передовым технологиям проектирования и управления проектами разработки новых образцов продукции;</a:t>
            </a:r>
          </a:p>
          <a:p>
            <a:pPr fontAlgn="base"/>
            <a:r>
              <a:rPr lang="ru-RU" dirty="0" smtClean="0"/>
              <a:t>создание централизованного архива проектно-конструкторской документации, в котором сосредоточено «ноу-хау» предприятия, которое может превышать стоимость материальных активов и позволять обеспечить реальное технологическое управление предприятием.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937</Words>
  <Application>Microsoft Office PowerPoint</Application>
  <PresentationFormat>Экран (4:3)</PresentationFormat>
  <Paragraphs>75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Презентация  для классного часа</vt:lpstr>
      <vt:lpstr>Слайд 2</vt:lpstr>
      <vt:lpstr>Слайд 3</vt:lpstr>
      <vt:lpstr>Слайд 4</vt:lpstr>
      <vt:lpstr>Слайд 5</vt:lpstr>
      <vt:lpstr>Ключевые задачи реализации «Стратегии-2050» </vt:lpstr>
      <vt:lpstr>Слайд 7</vt:lpstr>
      <vt:lpstr>Слайд 8</vt:lpstr>
      <vt:lpstr>Инжиниринговый центр позволяет решить следующие задачи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Развитая страна в ХХI веке – это активные, образованные и здоровые граждане. </vt:lpstr>
      <vt:lpstr>Слайд 19</vt:lpstr>
      <vt:lpstr>Слайд 20</vt:lpstr>
      <vt:lpstr>Слайд 21</vt:lpstr>
      <vt:lpstr>Слайд 22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35</cp:revision>
  <dcterms:created xsi:type="dcterms:W3CDTF">2013-01-09T17:46:29Z</dcterms:created>
  <dcterms:modified xsi:type="dcterms:W3CDTF">2014-01-22T19:37:34Z</dcterms:modified>
</cp:coreProperties>
</file>