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0387E-765F-419F-848D-6E465ED14CCA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7E42A-D9C9-4F05-9C57-0A096D96BF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42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7E42A-D9C9-4F05-9C57-0A096D96BFA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882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5471A-6149-43D6-8770-B77F50CE81AF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71E0E-A137-497C-993F-2164F1852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70691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38AA0-193F-4BD3-9581-D063320162F3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F133A-F409-4091-BDF8-155B90F18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169922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1D078-62AD-414D-A515-BF65FFE5DA10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F4699-1155-41CE-8F6F-4AAD6DF4DF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530348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1A12-0486-41EE-9CCF-41AEEDF15266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58CB6-5244-4967-8C24-278B4C719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90736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8F30F-1A24-45C4-AC14-E57766DDCBC1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4724-9183-416E-90FC-4886DB889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152931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A26AE-54CA-47A4-9B35-65181B4DD327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2DA0C-17CD-4C3D-A8B3-C1DF16B70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227383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20EE0-9748-4BC2-A8A3-F62D81A75EF5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27EC8-9E79-4863-8FD6-2EBA26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226156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F9392-4A19-47DA-A086-1A8A05602900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37B4D-CD7C-4B2B-94D1-D2E418E7F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054376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DA065-E6D7-4258-9AE1-A5158D45677B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CAEE2-06EE-4B17-9BBD-C089E473E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872208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827FF-FA73-4EC2-B53B-B7485F1F6E77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1311-5EC7-452A-965F-51FD5324A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748085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A5614-5A64-4066-9323-04144649A3E4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30869-E5E4-4AAB-B65A-8382039EC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690871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1F828F-FE5D-4773-A296-BBC10B6D93D0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88447A-A8CF-450C-9E48-63AB2781F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edi.belki.info/wp-content/uploads/2010/08/samyi_bw.jp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edi.belki.info/wp-content/uploads/2010/08/samyi_bo.jpg" TargetMode="External"/><Relationship Id="rId4" Type="http://schemas.openxmlformats.org/officeDocument/2006/relationships/hyperlink" Target="http://ledi.belki.info/wp-content/uploads/2010/08/samyi_bv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8%D1%81%D1%8C%D0%BC%D0%BE_(%D0%BF%D0%B8%D1%81%D1%8C%D0%BC%D0%B5%D0%BD%D0%BD%D0%BE%D1%81%D1%82%D1%8C)" TargetMode="External"/><Relationship Id="rId3" Type="http://schemas.openxmlformats.org/officeDocument/2006/relationships/hyperlink" Target="http://ru.wikipedia.org/wiki/%D0%AF%D0%B7%D1%8B%D0%BA_%D1%82%D1%8E%D1%80%D0%BA%D0%B8" TargetMode="External"/><Relationship Id="rId7" Type="http://schemas.openxmlformats.org/officeDocument/2006/relationships/hyperlink" Target="http://ru.wikipedia.org/wiki/%D0%9A%D1%80%D0%B0%D1%81%D0%BA%D0%B8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3%D1%80%D0%B0%D1%84%D0%B8%D1%82" TargetMode="External"/><Relationship Id="rId5" Type="http://schemas.openxmlformats.org/officeDocument/2006/relationships/hyperlink" Target="http://ru.wikipedia.org/wiki/%D0%98%D1%81%D0%BA%D0%BE%D0%BF%D0%B0%D0%B5%D0%BC%D1%8B%D0%B9_%D1%83%D0%B3%D0%BE%D0%BB%D1%8C" TargetMode="External"/><Relationship Id="rId4" Type="http://schemas.openxmlformats.org/officeDocument/2006/relationships/hyperlink" Target="http://ru.wikipedia.org/wiki/%D0%98%D0%BD%D1%81%D1%82%D1%80%D1%83%D0%BC%D0%B5%D0%BD%D1%8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4149080"/>
            <a:ext cx="5286375" cy="24929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ИСТОРИЯ ЦВЕТНЫХ </a:t>
            </a:r>
            <a:r>
              <a:rPr lang="ru-RU" sz="4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КАРАНДАШЕЙ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АВТОР-СОСТАВИТЕЛЬ: ЕРШОВА И.М.</a:t>
            </a:r>
            <a:endParaRPr lang="ru-RU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62" y="1988840"/>
            <a:ext cx="308610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70987" y="2143889"/>
            <a:ext cx="51125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Самым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большим набором цветных карандашей в мире по праву можно считать коллекцию, которую выпускает компания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Felissimo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Она выпускает упаковки цветных карандашей по 500 штук — а это 500 оттенков! При этом каждый карандашик в упаковке имеет свою собственную историю и даже имя.</a:t>
            </a:r>
            <a:endParaRPr lang="ru-RU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84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284984"/>
            <a:ext cx="3888432" cy="2586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5"/>
            <a:ext cx="3888432" cy="2558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682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4488" y="2996952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http://ru.wikipedia.org/wiki/</a:t>
            </a:r>
            <a:r>
              <a:rPr lang="ru-RU" dirty="0">
                <a:hlinkClick r:id="rId3"/>
              </a:rPr>
              <a:t>Карандаш</a:t>
            </a:r>
            <a:endParaRPr lang="ru-RU" dirty="0" smtClean="0">
              <a:hlinkClick r:id="rId3"/>
            </a:endParaRPr>
          </a:p>
          <a:p>
            <a:r>
              <a:rPr lang="en-US" dirty="0">
                <a:hlinkClick r:id="rId3"/>
              </a:rPr>
              <a:t>http://fakty-o.ru/%D0%9A%D0%B0%D1%80%D0%B0%D0%BD%D0%B4%D0%B0%D1%88</a:t>
            </a:r>
            <a:endParaRPr lang="ru-RU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ledi.belki.info/wp-content/uploads/2010/08/samyi_bw.jpg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ledi.belki.info/wp-content/uploads/2010/08/samyi_bv.jpg</a:t>
            </a:r>
            <a:endParaRPr lang="ru-RU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ledi.belki.info/wp-content/uploads/2010/08/samyi_bo.jpg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43808" y="2262063"/>
            <a:ext cx="3857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ИНТЕРНЕТ-РЕСУРСЫ</a:t>
            </a:r>
            <a:endParaRPr lang="ru-RU" sz="24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69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50962" y="1070968"/>
            <a:ext cx="8016875" cy="40503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Каранда́ш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3" tooltip="Язык тюрки"/>
              </a:rPr>
              <a:t>тюрк.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karadaš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«кара» — чёрный, «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даш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 — камень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дословно, — чёрный камень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— 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4" tooltip="Инструмент"/>
              </a:rPr>
              <a:t>инструмент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 виде стержня, изготавливаемого из пишущего материала (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5" tooltip="Ископаемый уголь"/>
              </a:rPr>
              <a:t>угля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6" tooltip="Графит"/>
              </a:rPr>
              <a:t>графита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сухих 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7" tooltip="Краски"/>
              </a:rPr>
              <a:t>красок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 т. п.) применяемый для 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8" tooltip="Письмо (письменность)"/>
              </a:rPr>
              <a:t>письма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рисования, черчения. Часто, в целях удобства, пишущий стержень карандаша вставляется в специальную оправу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515442" y="604895"/>
            <a:ext cx="1428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544" y="2132856"/>
            <a:ext cx="8016875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550962" y="548680"/>
            <a:ext cx="1428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0962" y="2852936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отличие от сравнительно хорошо известного процесса развития производства графитных карандашей, история появления и развития производства цветных карандашей достаточно туманна.</a:t>
            </a:r>
            <a:r>
              <a:rPr lang="ru-RU" sz="2400" dirty="0">
                <a:solidFill>
                  <a:srgbClr val="FF0000"/>
                </a:solidFill>
                <a:latin typeface="Arial Black" panose="020B0A04020102020204" pitchFamily="34" charset="0"/>
                <a:ea typeface="Calibri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Arial Black" panose="020B0A04020102020204" pitchFamily="34" charset="0"/>
                <a:ea typeface="Calibri"/>
              </a:rPr>
            </a:br>
            <a:endParaRPr lang="ru-RU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26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00088" y="2286000"/>
            <a:ext cx="8016875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одним источникам появление цветных карандашей в деревянном корпусе приходится на 1820 год, однако, история использования цветных карандашей в художественных целях уходит еще глубже и первооткрыватели неизвестны.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Сегодня, если не брать во внимание специфику изготовления грифеля, процесс производства цветных карандашей с деревянным корпусом ничем не отличается от процесса производства графитных карандашей.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9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00088" y="2286000"/>
            <a:ext cx="8016875" cy="3908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  <a:t>Цветной грифель = соединяющее вещество + цветные пигменты + наполнитель.</a:t>
            </a:r>
            <a:b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</a:br>
            <a:r>
              <a:rPr lang="ru-RU" sz="2400" b="1" u="sng" dirty="0">
                <a:solidFill>
                  <a:srgbClr val="FF0000"/>
                </a:solidFill>
                <a:latin typeface="Times New Roman"/>
                <a:ea typeface="Calibri"/>
              </a:rPr>
              <a:t>Соединяющее вещество. Каолин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  <a:t> - это клей, который является составной частью грифеля и используется как связующее звено. Это остаток от выветрившегося вулканического полевого шпата. Каолин придает грифелю его форму. Имея очень мягкую структуру, он является наиболее эффективным закрепителем.</a:t>
            </a:r>
            <a:r>
              <a:rPr lang="ru-RU" sz="3200" dirty="0">
                <a:latin typeface="Times New Roman"/>
                <a:ea typeface="Calibri"/>
              </a:rPr>
              <a:t/>
            </a:r>
            <a:br>
              <a:rPr lang="ru-RU" sz="3200" dirty="0">
                <a:latin typeface="Times New Roman"/>
                <a:ea typeface="Calibri"/>
              </a:rPr>
            </a:b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372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80284" y="2257513"/>
            <a:ext cx="8016875" cy="40318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solidFill>
                  <a:srgbClr val="FF0000"/>
                </a:solidFill>
                <a:latin typeface="Times New Roman"/>
                <a:ea typeface="Calibri"/>
              </a:rPr>
              <a:t>Цветные пигменты. Это очень качественно измельченные цветные материалы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  <a:t>. Пигмент может быть органическим или неорганическим, натуральным или синтетическим материалом. В основном предпочтение отдается синтетическим материалам.</a:t>
            </a:r>
            <a:b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  <a:t>Для производства цветового пигмента используются материалы только высокого качества: стойкие к выгоранию под воздействием света, экологически чистые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Calibri"/>
              </a:rPr>
              <a:t>.</a:t>
            </a:r>
            <a:r>
              <a:rPr lang="ru-RU" sz="3200" dirty="0">
                <a:latin typeface="Times New Roman"/>
                <a:ea typeface="Calibri"/>
              </a:rPr>
              <a:t/>
            </a:r>
            <a:br>
              <a:rPr lang="ru-RU" sz="3200" dirty="0">
                <a:latin typeface="Times New Roman"/>
                <a:ea typeface="Calibri"/>
              </a:rPr>
            </a:b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578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00088" y="2286000"/>
            <a:ext cx="8016875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  <a:t>Изготовляется 36 цветовых оттенков в соответствии с международной шкалой оттенков </a:t>
            </a:r>
            <a:r>
              <a:rPr lang="ru-RU" sz="2400" b="1" dirty="0" err="1">
                <a:solidFill>
                  <a:srgbClr val="FF0000"/>
                </a:solidFill>
                <a:latin typeface="Times New Roman"/>
                <a:ea typeface="Calibri"/>
              </a:rPr>
              <a:t>Pantone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  <a:t>. Кроме того, возможно выполнение по индивидуальному заказу дополнительных оттенков цветов. Использование высококачественного пигмента дает гарантию не выгорания при воздействии прямых солнечных лучей, а также с течением времени до 100 лет.</a:t>
            </a:r>
            <a:b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</a:br>
            <a:r>
              <a:rPr lang="ru-RU" sz="2400" b="1" u="sng" dirty="0">
                <a:solidFill>
                  <a:srgbClr val="FF0000"/>
                </a:solidFill>
                <a:latin typeface="Times New Roman"/>
                <a:ea typeface="Calibri"/>
              </a:rPr>
              <a:t>Наполнители.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  <a:t>В качестве наполнителей могут использоваться качественно измельченные каолин и мел.</a:t>
            </a:r>
            <a:b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</a:br>
            <a:endParaRPr lang="ru-RU" sz="24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64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50962" y="2087463"/>
            <a:ext cx="8485885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  <a:t>Графитные и цветные грифели бывают водо-</a:t>
            </a:r>
            <a:r>
              <a:rPr lang="ru-RU" sz="2400" b="1" dirty="0" err="1">
                <a:solidFill>
                  <a:srgbClr val="FF0000"/>
                </a:solidFill>
                <a:latin typeface="Times New Roman"/>
                <a:ea typeface="Calibri"/>
              </a:rPr>
              <a:t>неразмываемые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  <a:t> (обычные) или </a:t>
            </a:r>
            <a:r>
              <a:rPr lang="ru-RU" sz="2400" b="1" dirty="0" err="1">
                <a:solidFill>
                  <a:srgbClr val="FF0000"/>
                </a:solidFill>
                <a:latin typeface="Times New Roman"/>
                <a:ea typeface="Calibri"/>
              </a:rPr>
              <a:t>водоразмываемые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  <a:t> (акварельные), это достигается разными процессами обработки грифелей</a:t>
            </a: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Calibri"/>
              </a:rPr>
              <a:t>.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</a:br>
            <a:r>
              <a:rPr lang="ru-RU" sz="2400" b="1" u="sng" dirty="0">
                <a:solidFill>
                  <a:srgbClr val="FF0000"/>
                </a:solidFill>
                <a:latin typeface="Times New Roman"/>
                <a:ea typeface="Calibri"/>
              </a:rPr>
              <a:t>Водо-</a:t>
            </a:r>
            <a:r>
              <a:rPr lang="ru-RU" sz="2400" b="1" u="sng" dirty="0" err="1">
                <a:solidFill>
                  <a:srgbClr val="FF0000"/>
                </a:solidFill>
                <a:latin typeface="Times New Roman"/>
                <a:ea typeface="Calibri"/>
              </a:rPr>
              <a:t>неразмываемые</a:t>
            </a:r>
            <a:r>
              <a:rPr lang="ru-RU" sz="2400" b="1" u="sng" dirty="0">
                <a:solidFill>
                  <a:srgbClr val="FF0000"/>
                </a:solidFill>
                <a:latin typeface="Times New Roman"/>
                <a:ea typeface="Calibri"/>
              </a:rPr>
              <a:t>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/>
                <a:ea typeface="Calibri"/>
              </a:rPr>
              <a:t>грифели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  <a:t>Для получения таких грифелей, их погружают в растопленный воск. </a:t>
            </a:r>
            <a:r>
              <a:rPr lang="ru-RU" sz="2400" b="1" dirty="0" err="1">
                <a:solidFill>
                  <a:srgbClr val="FF0000"/>
                </a:solidFill>
                <a:latin typeface="Times New Roman"/>
                <a:ea typeface="Calibri"/>
              </a:rPr>
              <a:t>Воскование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  <a:t> грифелей делает их:</a:t>
            </a:r>
            <a:b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  <a:t>• более прочными,</a:t>
            </a:r>
            <a:b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  <a:t>• легко скользящими по рабочей поверхности,</a:t>
            </a:r>
            <a:b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</a:rPr>
              <a:t>• более интенсивного цвета.</a:t>
            </a:r>
            <a:r>
              <a:rPr lang="ru-RU" sz="3200" dirty="0">
                <a:latin typeface="Times New Roman"/>
                <a:ea typeface="Calibri"/>
              </a:rPr>
              <a:t/>
            </a:r>
            <a:br>
              <a:rPr lang="ru-RU" sz="3200" dirty="0">
                <a:latin typeface="Times New Roman"/>
                <a:ea typeface="Calibri"/>
              </a:rPr>
            </a:br>
            <a:r>
              <a:rPr lang="ru-RU" sz="3200" dirty="0">
                <a:latin typeface="Times New Roman"/>
                <a:ea typeface="Calibri"/>
              </a:rPr>
              <a:t/>
            </a:r>
            <a:br>
              <a:rPr lang="ru-RU" sz="3200" dirty="0">
                <a:latin typeface="Times New Roman"/>
                <a:ea typeface="Calibri"/>
              </a:rPr>
            </a:b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626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83935" y="2132856"/>
            <a:ext cx="8016875" cy="38880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Водо-размываемые грифели</a:t>
            </a:r>
            <a:b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Для получения таких грифелей, их обрабатывают эмульсией. Эмульгирование гарантирует, что штрих, оставленный на рабочей поверхности, при соприкосновении с водой быстро растворится, приняв свойство акварельной краски. Эмульгирование может производиться точно так же, как и </a:t>
            </a:r>
            <a:r>
              <a:rPr lang="ru-RU" sz="24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воскование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, путем окунания грифелей в растворе.</a:t>
            </a:r>
            <a:endParaRPr lang="ru-RU" sz="2400" b="1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18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226</Words>
  <Application>Microsoft Office PowerPoint</Application>
  <PresentationFormat>Экран (4:3)</PresentationFormat>
  <Paragraphs>23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Зухриддин</dc:creator>
  <cp:lastModifiedBy>МИРА</cp:lastModifiedBy>
  <cp:revision>13</cp:revision>
  <dcterms:created xsi:type="dcterms:W3CDTF">2011-12-30T01:40:07Z</dcterms:created>
  <dcterms:modified xsi:type="dcterms:W3CDTF">2014-11-02T19:26:05Z</dcterms:modified>
</cp:coreProperties>
</file>