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3" r:id="rId2"/>
    <p:sldId id="277" r:id="rId3"/>
    <p:sldId id="284" r:id="rId4"/>
    <p:sldId id="258" r:id="rId5"/>
    <p:sldId id="274" r:id="rId6"/>
    <p:sldId id="287" r:id="rId7"/>
    <p:sldId id="288" r:id="rId8"/>
    <p:sldId id="280" r:id="rId9"/>
    <p:sldId id="275" r:id="rId10"/>
    <p:sldId id="278" r:id="rId11"/>
    <p:sldId id="279" r:id="rId12"/>
    <p:sldId id="282" r:id="rId13"/>
    <p:sldId id="285" r:id="rId14"/>
    <p:sldId id="289" r:id="rId15"/>
    <p:sldId id="28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55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46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09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62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23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77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18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0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76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86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85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gallery dir="l"/>
      </p:transition>
    </mc:Choice>
    <mc:Fallback xmlns="">
      <p:transition spd="slow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-99392"/>
            <a:ext cx="9144000" cy="7791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l"/>
              </a:tabLst>
            </a:pPr>
            <a:r>
              <a:rPr kumimoji="0" lang="ru-RU" altLang="ru-RU" sz="3600" b="1" i="0" u="none" strike="noStrike" cap="none" normalizeH="0" baseline="0" dirty="0" smtClean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>
                  <a:glow rad="101600">
                    <a:schemeClr val="accent2">
                      <a:lumMod val="1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Методическая разработка </a:t>
            </a:r>
            <a:endParaRPr kumimoji="0" lang="ru-RU" altLang="ru-RU" sz="2800" b="1" i="0" u="none" strike="noStrike" cap="none" normalizeH="0" baseline="0" dirty="0" smtClean="0">
              <a:ln>
                <a:solidFill>
                  <a:schemeClr val="accent2"/>
                </a:solidFill>
              </a:ln>
              <a:solidFill>
                <a:schemeClr val="accent2"/>
              </a:solidFill>
              <a:effectLst>
                <a:glow rad="101600">
                  <a:schemeClr val="accent2">
                    <a:lumMod val="10000"/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l"/>
              </a:tabLst>
            </a:pPr>
            <a:r>
              <a:rPr kumimoji="0" lang="ru-RU" altLang="ru-RU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2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«Новогодняя игрушка-открытка»</a:t>
            </a:r>
            <a:endParaRPr kumimoji="0" lang="ru-RU" altLang="ru-RU" sz="2800" b="1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accent2">
                  <a:lumMod val="50000"/>
                </a:schemeClr>
              </a:solidFill>
              <a:effectLst>
                <a:glow rad="101600">
                  <a:schemeClr val="accent2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l"/>
              </a:tabLst>
            </a:pPr>
            <a:r>
              <a:rPr kumimoji="0" lang="ru-RU" altLang="ru-RU" sz="2800" b="0" i="1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25000"/>
                  </a:schemeClr>
                </a:solidFill>
                <a:effectLst/>
              </a:rPr>
              <a:t>к дополнительной образовательной программе дополнительного образования детей </a:t>
            </a:r>
            <a:br>
              <a:rPr kumimoji="0" lang="ru-RU" altLang="ru-RU" sz="2800" b="0" i="1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25000"/>
                  </a:schemeClr>
                </a:solidFill>
                <a:effectLst/>
              </a:rPr>
            </a:br>
            <a:r>
              <a:rPr kumimoji="0" lang="ru-RU" altLang="ru-RU" sz="2800" b="0" i="1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25000"/>
                  </a:schemeClr>
                </a:solidFill>
                <a:effectLst/>
              </a:rPr>
              <a:t>"Декоративно-прикладное творчество"</a:t>
            </a:r>
            <a:endParaRPr kumimoji="0" lang="ru-RU" altLang="ru-RU" sz="1200" b="0" i="1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accent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l"/>
              </a:tabLst>
            </a:pPr>
            <a:r>
              <a:rPr kumimoji="0" lang="ru-RU" altLang="ru-RU" sz="2800" b="0" i="1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для детей 7-10 лет</a:t>
            </a:r>
            <a:endParaRPr kumimoji="0" lang="ru-RU" altLang="ru-RU" sz="1200" b="0" i="1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accent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kumimoji="0" lang="ru-RU" altLang="ru-RU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ea typeface="Times New Roman" pitchFamily="18" charset="0"/>
              </a:rPr>
              <a:t>мастер-класс для детей и родителей</a:t>
            </a:r>
            <a:br>
              <a:rPr kumimoji="0" lang="ru-RU" altLang="ru-RU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ea typeface="Times New Roman" pitchFamily="18" charset="0"/>
              </a:rPr>
            </a:br>
            <a:r>
              <a:rPr lang="ru-RU" altLang="ru-RU" sz="28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a typeface="Times New Roman" pitchFamily="18" charset="0"/>
              </a:rPr>
              <a:t/>
            </a:r>
            <a:br>
              <a:rPr lang="ru-RU" altLang="ru-RU" sz="28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a typeface="Times New Roman" pitchFamily="18" charset="0"/>
              </a:rPr>
            </a:br>
            <a:r>
              <a:rPr lang="ru-RU" sz="2400" b="1" dirty="0" smtClean="0">
                <a:solidFill>
                  <a:schemeClr val="bg1">
                    <a:lumMod val="25000"/>
                  </a:schemeClr>
                </a:solidFill>
              </a:rPr>
              <a:t>Автор: </a:t>
            </a:r>
            <a:r>
              <a:rPr lang="ru-RU" sz="2400" b="1" i="1" dirty="0" smtClean="0">
                <a:solidFill>
                  <a:schemeClr val="bg1">
                    <a:lumMod val="25000"/>
                  </a:schemeClr>
                </a:solidFill>
              </a:rPr>
              <a:t>Козлова Дарья Алексеевна</a:t>
            </a:r>
            <a:br>
              <a:rPr lang="ru-RU" sz="2400" b="1" i="1" dirty="0" smtClean="0">
                <a:solidFill>
                  <a:schemeClr val="bg1">
                    <a:lumMod val="25000"/>
                  </a:schemeClr>
                </a:solidFill>
              </a:rPr>
            </a:br>
            <a:r>
              <a:rPr lang="ru-RU" sz="2400" b="1" i="1" dirty="0" smtClean="0">
                <a:solidFill>
                  <a:schemeClr val="bg1">
                    <a:lumMod val="25000"/>
                  </a:schemeClr>
                </a:solidFill>
              </a:rPr>
              <a:t>Педагог дополнительно образования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i="1" dirty="0">
                <a:ln>
                  <a:solidFill>
                    <a:schemeClr val="accent2">
                      <a:lumMod val="10000"/>
                    </a:schemeClr>
                  </a:solidFill>
                </a:ln>
                <a:solidFill>
                  <a:schemeClr val="accent2">
                    <a:lumMod val="25000"/>
                  </a:schemeClr>
                </a:solidFill>
              </a:rPr>
              <a:t>Автономное образовательное учреждение дополнительного образования детей  </a:t>
            </a:r>
            <a:br>
              <a:rPr lang="ru-RU" sz="2400" i="1" dirty="0">
                <a:ln>
                  <a:solidFill>
                    <a:schemeClr val="accent2">
                      <a:lumMod val="10000"/>
                    </a:schemeClr>
                  </a:solidFill>
                </a:ln>
                <a:solidFill>
                  <a:schemeClr val="accent2">
                    <a:lumMod val="25000"/>
                  </a:schemeClr>
                </a:solidFill>
              </a:rPr>
            </a:br>
            <a:r>
              <a:rPr lang="ru-RU" sz="2400" i="1" dirty="0">
                <a:ln>
                  <a:solidFill>
                    <a:schemeClr val="accent2">
                      <a:lumMod val="10000"/>
                    </a:schemeClr>
                  </a:solidFill>
                </a:ln>
                <a:solidFill>
                  <a:schemeClr val="accent2">
                    <a:lumMod val="25000"/>
                  </a:schemeClr>
                </a:solidFill>
              </a:rPr>
              <a:t>"Школа искусств" города Королёва Московской </a:t>
            </a:r>
            <a:r>
              <a:rPr lang="ru-RU" sz="2400" i="1" dirty="0" smtClean="0">
                <a:ln>
                  <a:solidFill>
                    <a:schemeClr val="accent2">
                      <a:lumMod val="10000"/>
                    </a:schemeClr>
                  </a:solidFill>
                </a:ln>
                <a:solidFill>
                  <a:schemeClr val="accent2">
                    <a:lumMod val="25000"/>
                  </a:schemeClr>
                </a:solidFill>
              </a:rPr>
              <a:t>области</a:t>
            </a:r>
            <a:br>
              <a:rPr lang="ru-RU" sz="2400" i="1" dirty="0" smtClean="0">
                <a:ln>
                  <a:solidFill>
                    <a:schemeClr val="accent2">
                      <a:lumMod val="10000"/>
                    </a:schemeClr>
                  </a:solidFill>
                </a:ln>
                <a:solidFill>
                  <a:schemeClr val="accent2">
                    <a:lumMod val="25000"/>
                  </a:schemeClr>
                </a:solidFill>
              </a:rPr>
            </a:br>
            <a:r>
              <a:rPr lang="ru-RU" sz="2400" i="1" dirty="0" smtClean="0">
                <a:ln>
                  <a:solidFill>
                    <a:schemeClr val="accent2">
                      <a:lumMod val="10000"/>
                    </a:schemeClr>
                  </a:solidFill>
                </a:ln>
                <a:solidFill>
                  <a:schemeClr val="accent2">
                    <a:lumMod val="25000"/>
                  </a:schemeClr>
                </a:solidFill>
              </a:rPr>
              <a:t/>
            </a:r>
            <a:br>
              <a:rPr lang="ru-RU" sz="2400" i="1" dirty="0" smtClean="0">
                <a:ln>
                  <a:solidFill>
                    <a:schemeClr val="accent2">
                      <a:lumMod val="10000"/>
                    </a:schemeClr>
                  </a:solidFill>
                </a:ln>
                <a:solidFill>
                  <a:schemeClr val="accent2">
                    <a:lumMod val="25000"/>
                  </a:schemeClr>
                </a:solidFill>
              </a:rPr>
            </a:br>
            <a:r>
              <a:rPr lang="ru-RU" sz="2400" i="1" dirty="0" smtClean="0">
                <a:ln>
                  <a:solidFill>
                    <a:schemeClr val="accent2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Номинация: 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</a:rPr>
              <a:t>методические и творческие разработки</a:t>
            </a:r>
            <a:r>
              <a:rPr lang="ru-RU" sz="2400" i="1" dirty="0" smtClean="0">
                <a:ln>
                  <a:solidFill>
                    <a:schemeClr val="accent2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ru-RU" sz="2400" i="1" dirty="0" smtClean="0">
                <a:ln>
                  <a:solidFill>
                    <a:schemeClr val="accent2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</a:br>
            <a:r>
              <a:rPr lang="ru-RU" altLang="ru-RU" sz="2400" b="1" i="1" dirty="0" smtClean="0">
                <a:ln>
                  <a:solidFill>
                    <a:schemeClr val="accent2">
                      <a:lumMod val="10000"/>
                    </a:schemeClr>
                  </a:solidFill>
                </a:ln>
                <a:solidFill>
                  <a:schemeClr val="accent2">
                    <a:lumMod val="25000"/>
                  </a:schemeClr>
                </a:solidFill>
                <a:ea typeface="Times New Roman" pitchFamily="18" charset="0"/>
              </a:rPr>
              <a:t/>
            </a:r>
            <a:br>
              <a:rPr lang="ru-RU" altLang="ru-RU" sz="2400" b="1" i="1" dirty="0" smtClean="0">
                <a:ln>
                  <a:solidFill>
                    <a:schemeClr val="accent2">
                      <a:lumMod val="10000"/>
                    </a:schemeClr>
                  </a:solidFill>
                </a:ln>
                <a:solidFill>
                  <a:schemeClr val="accent2">
                    <a:lumMod val="25000"/>
                  </a:schemeClr>
                </a:solidFill>
                <a:ea typeface="Times New Roman" pitchFamily="18" charset="0"/>
              </a:rPr>
            </a:br>
            <a:endParaRPr kumimoji="0" lang="ru-RU" altLang="ru-RU" sz="1200" b="0" i="1" u="none" strike="noStrike" cap="none" normalizeH="0" baseline="0" dirty="0" smtClean="0">
              <a:ln>
                <a:solidFill>
                  <a:schemeClr val="accent2">
                    <a:lumMod val="10000"/>
                  </a:schemeClr>
                </a:solidFill>
              </a:ln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81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i="1" dirty="0">
                <a:ln>
                  <a:solidFill>
                    <a:schemeClr val="tx2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М</a:t>
            </a:r>
            <a:r>
              <a:rPr lang="ru-RU" sz="3600" b="1" i="1" dirty="0" smtClean="0">
                <a:ln>
                  <a:solidFill>
                    <a:schemeClr val="tx2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етоды </a:t>
            </a:r>
            <a:r>
              <a:rPr lang="ru-RU" sz="3600" b="1" i="1" dirty="0">
                <a:ln>
                  <a:solidFill>
                    <a:schemeClr val="tx2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обучения: </a:t>
            </a:r>
            <a:endParaRPr lang="ru-RU" sz="3600" b="1" i="1" dirty="0" smtClean="0">
              <a:ln>
                <a:solidFill>
                  <a:schemeClr val="tx2"/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словесный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, </a:t>
            </a:r>
            <a:endParaRPr lang="ru-RU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наглядный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, </a:t>
            </a:r>
            <a:endParaRPr lang="ru-RU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практический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, </a:t>
            </a:r>
            <a:endParaRPr lang="ru-RU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ролевых 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игр, </a:t>
            </a:r>
            <a:endParaRPr lang="ru-RU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наблюдения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, </a:t>
            </a:r>
            <a:endParaRPr lang="ru-RU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использования 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ИКТ, </a:t>
            </a:r>
            <a:endParaRPr lang="ru-RU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групповые 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методы, </a:t>
            </a:r>
            <a:endParaRPr lang="ru-RU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метод 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индивидуально-личностного  и дифференцированного подхода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958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i="1" dirty="0">
                <a:ln>
                  <a:solidFill>
                    <a:schemeClr val="tx2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Данная методическая разработка включает в </a:t>
            </a:r>
            <a:r>
              <a:rPr lang="ru-RU" sz="3600" b="1" i="1" dirty="0" smtClean="0">
                <a:ln>
                  <a:solidFill>
                    <a:schemeClr val="tx2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себя: </a:t>
            </a:r>
          </a:p>
          <a:p>
            <a:pPr marL="0" indent="0" algn="ctr">
              <a:buNone/>
            </a:pPr>
            <a:endParaRPr lang="ru-RU" sz="2400" b="1" i="1" dirty="0" smtClean="0">
              <a:ln>
                <a:solidFill>
                  <a:schemeClr val="tx2"/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конспект 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занятия, </a:t>
            </a:r>
            <a:endParaRPr lang="ru-RU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электронную 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презентацию, </a:t>
            </a:r>
            <a:endParaRPr lang="ru-RU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приложения 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с наглядным </a:t>
            </a:r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материалом,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иллюстрациями 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выполненных работ детей и родителей, </a:t>
            </a:r>
            <a:endParaRPr lang="ru-RU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работы 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педагога, </a:t>
            </a:r>
            <a:endParaRPr lang="ru-RU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технологические карты.</a:t>
            </a:r>
          </a:p>
          <a:p>
            <a:pPr marL="0" indent="0">
              <a:buNone/>
            </a:pPr>
            <a:endParaRPr lang="ru-RU" dirty="0" smtClean="0">
              <a:solidFill>
                <a:schemeClr val="accent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69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pPr algn="ctr"/>
            <a:r>
              <a:rPr lang="ru-RU" sz="3600" b="1" i="1" dirty="0" smtClean="0">
                <a:ln>
                  <a:solidFill>
                    <a:srgbClr val="000000"/>
                  </a:solidFill>
                </a:ln>
                <a:solidFill>
                  <a:srgbClr val="FFF3FF">
                    <a:lumMod val="50000"/>
                  </a:srgbClr>
                </a:solidFill>
              </a:rPr>
              <a:t>Методические рекомендации: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616624"/>
          </a:xfrm>
        </p:spPr>
        <p:txBody>
          <a:bodyPr/>
          <a:lstStyle/>
          <a:p>
            <a:r>
              <a:rPr lang="ru-RU" sz="2800" dirty="0">
                <a:solidFill>
                  <a:schemeClr val="accent2">
                    <a:lumMod val="10000"/>
                  </a:schemeClr>
                </a:solidFill>
              </a:rPr>
              <a:t>При выборе художественного материала </a:t>
            </a:r>
            <a:r>
              <a:rPr lang="ru-RU" sz="2800" dirty="0" smtClean="0">
                <a:solidFill>
                  <a:schemeClr val="accent2">
                    <a:lumMod val="10000"/>
                  </a:schemeClr>
                </a:solidFill>
              </a:rPr>
              <a:t>необходимо </a:t>
            </a:r>
            <a:r>
              <a:rPr lang="ru-RU" sz="2800" dirty="0">
                <a:solidFill>
                  <a:schemeClr val="accent2">
                    <a:lumMod val="10000"/>
                  </a:schemeClr>
                </a:solidFill>
              </a:rPr>
              <a:t>учесть эстетическую ценность получаемого изделия, воспитательную </a:t>
            </a:r>
            <a:r>
              <a:rPr lang="ru-RU" sz="2800" dirty="0" smtClean="0">
                <a:solidFill>
                  <a:schemeClr val="accent2">
                    <a:lumMod val="10000"/>
                  </a:schemeClr>
                </a:solidFill>
              </a:rPr>
              <a:t>значимость, педагогическую </a:t>
            </a:r>
            <a:r>
              <a:rPr lang="ru-RU" sz="2800" dirty="0">
                <a:solidFill>
                  <a:schemeClr val="accent2">
                    <a:lumMod val="10000"/>
                  </a:schemeClr>
                </a:solidFill>
              </a:rPr>
              <a:t>целесообразность,  возможность дальнейших разработок с данными художественными техниками и средствами. </a:t>
            </a:r>
            <a:endParaRPr lang="ru-RU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ru-RU" sz="2800" dirty="0" smtClean="0">
                <a:solidFill>
                  <a:schemeClr val="accent2">
                    <a:lumMod val="10000"/>
                  </a:schemeClr>
                </a:solidFill>
              </a:rPr>
              <a:t>Особое </a:t>
            </a:r>
            <a:r>
              <a:rPr lang="ru-RU" sz="2800" dirty="0">
                <a:solidFill>
                  <a:schemeClr val="accent2">
                    <a:lumMod val="10000"/>
                  </a:schemeClr>
                </a:solidFill>
              </a:rPr>
              <a:t>внимание следует обратить на наличие на упаковке художественных материалов рекомендаций для применения детьми в творческой деятельности.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386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4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2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4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04664"/>
            <a:ext cx="9144000" cy="6264696"/>
          </a:xfrm>
        </p:spPr>
        <p:txBody>
          <a:bodyPr/>
          <a:lstStyle/>
          <a:p>
            <a:pPr indent="450215" algn="ctr"/>
            <a:r>
              <a:rPr lang="ru-RU" sz="3600" b="1" i="1" dirty="0" smtClean="0">
                <a:ln>
                  <a:solidFill>
                    <a:schemeClr val="accent4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2">
                      <a:alpha val="60000"/>
                    </a:schemeClr>
                  </a:glow>
                </a:effectLst>
                <a:latin typeface="+mj-lt"/>
                <a:ea typeface="Times New Roman"/>
              </a:rPr>
              <a:t>Критерии </a:t>
            </a:r>
            <a:r>
              <a:rPr lang="ru-RU" sz="3600" b="1" i="1" dirty="0">
                <a:ln>
                  <a:solidFill>
                    <a:schemeClr val="accent4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2">
                      <a:alpha val="60000"/>
                    </a:schemeClr>
                  </a:glow>
                </a:effectLst>
                <a:latin typeface="+mj-lt"/>
                <a:ea typeface="Times New Roman"/>
              </a:rPr>
              <a:t>оценивания работ обучающихся педагогом: </a:t>
            </a:r>
            <a:endParaRPr lang="ru-RU" sz="3600" b="1" i="1" dirty="0" smtClean="0">
              <a:ln>
                <a:solidFill>
                  <a:schemeClr val="accent4"/>
                </a:solidFill>
              </a:ln>
              <a:solidFill>
                <a:schemeClr val="accent2">
                  <a:lumMod val="50000"/>
                </a:schemeClr>
              </a:solidFill>
              <a:effectLst>
                <a:glow rad="101600">
                  <a:schemeClr val="accent2">
                    <a:alpha val="60000"/>
                  </a:schemeClr>
                </a:glow>
              </a:effectLst>
              <a:latin typeface="+mj-lt"/>
              <a:ea typeface="Times New Roman"/>
            </a:endParaRPr>
          </a:p>
          <a:p>
            <a:pPr indent="450215" algn="ctr"/>
            <a:endParaRPr lang="ru-RU" sz="3600" b="1" i="1" dirty="0">
              <a:ln>
                <a:solidFill>
                  <a:schemeClr val="accent4"/>
                </a:solidFill>
              </a:ln>
              <a:solidFill>
                <a:schemeClr val="accent2">
                  <a:lumMod val="50000"/>
                </a:schemeClr>
              </a:solidFill>
              <a:effectLst>
                <a:glow rad="101600">
                  <a:schemeClr val="accent2">
                    <a:alpha val="60000"/>
                  </a:schemeClr>
                </a:glow>
              </a:effectLst>
              <a:latin typeface="+mj-lt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2800" b="1" dirty="0">
                <a:solidFill>
                  <a:schemeClr val="accent2">
                    <a:lumMod val="10000"/>
                  </a:schemeClr>
                </a:solidFill>
                <a:ea typeface="Times New Roman"/>
              </a:rPr>
              <a:t>Аккуратность работы, четкость точек и линий (техника).</a:t>
            </a:r>
            <a:endParaRPr lang="ru-RU" sz="2800" b="1" dirty="0">
              <a:solidFill>
                <a:schemeClr val="accent2">
                  <a:lumMod val="10000"/>
                </a:schemeClr>
              </a:solidFill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2800" b="1" dirty="0">
                <a:solidFill>
                  <a:schemeClr val="accent2">
                    <a:lumMod val="10000"/>
                  </a:schemeClr>
                </a:solidFill>
                <a:ea typeface="Times New Roman"/>
              </a:rPr>
              <a:t>Композиционное и цветовое решение (эстетика).</a:t>
            </a:r>
            <a:endParaRPr lang="ru-RU" sz="2800" b="1" dirty="0">
              <a:solidFill>
                <a:schemeClr val="accent2">
                  <a:lumMod val="10000"/>
                </a:schemeClr>
              </a:solidFill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2800" b="1" dirty="0">
                <a:solidFill>
                  <a:schemeClr val="accent2">
                    <a:lumMod val="10000"/>
                  </a:schemeClr>
                </a:solidFill>
                <a:ea typeface="Times New Roman"/>
              </a:rPr>
              <a:t>Креативность, самостоятельность.</a:t>
            </a:r>
            <a:endParaRPr lang="ru-RU" sz="2800" b="1" dirty="0">
              <a:solidFill>
                <a:schemeClr val="accent2">
                  <a:lumMod val="10000"/>
                </a:schemeClr>
              </a:solidFill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2800" b="1" dirty="0">
                <a:solidFill>
                  <a:schemeClr val="accent2">
                    <a:lumMod val="10000"/>
                  </a:schemeClr>
                </a:solidFill>
                <a:ea typeface="Times New Roman"/>
              </a:rPr>
              <a:t>Сотворчество как процесс обучения и воспитания</a:t>
            </a:r>
            <a:r>
              <a:rPr lang="ru-RU" sz="2800" b="1" dirty="0" smtClean="0">
                <a:solidFill>
                  <a:schemeClr val="accent2">
                    <a:lumMod val="10000"/>
                  </a:schemeClr>
                </a:solidFill>
                <a:ea typeface="Times New Roman"/>
              </a:rPr>
              <a:t>.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ru-RU" sz="2800" dirty="0">
              <a:solidFill>
                <a:schemeClr val="accent2">
                  <a:lumMod val="10000"/>
                </a:schemeClr>
              </a:solidFill>
            </a:endParaRPr>
          </a:p>
          <a:p>
            <a:endParaRPr lang="ru-RU" sz="2800" dirty="0">
              <a:solidFill>
                <a:schemeClr val="accent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85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066828"/>
              </p:ext>
            </p:extLst>
          </p:nvPr>
        </p:nvGraphicFramePr>
        <p:xfrm>
          <a:off x="179512" y="764704"/>
          <a:ext cx="8784976" cy="5752424"/>
        </p:xfrm>
        <a:graphic>
          <a:graphicData uri="http://schemas.openxmlformats.org/drawingml/2006/table">
            <a:tbl>
              <a:tblPr firstRow="1" firstCol="1" bandRow="1"/>
              <a:tblGrid>
                <a:gridCol w="504056"/>
                <a:gridCol w="2762593"/>
                <a:gridCol w="1270953"/>
                <a:gridCol w="1155189"/>
                <a:gridCol w="1040239"/>
                <a:gridCol w="1040239"/>
                <a:gridCol w="1011707"/>
              </a:tblGrid>
              <a:tr h="4031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ФИО участника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критерии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Индивидуальная оценка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39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Аккуратность работы, четкость точек и линий (техника)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Композиционное и цветовое решение (эстетика)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Креативность, самостоятельность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Сотворчество как процесс обучения и воспитания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0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Арзамасов Александр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Дороничева Ксения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Думчикова Дарья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Зверева Александра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11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Кукушкина Алина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11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Пахунова Софья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Полуянова Екатерина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Карпова Алина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11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Косенкова Александра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body" idx="1"/>
          </p:nvPr>
        </p:nvSpPr>
        <p:spPr bwMode="auto">
          <a:xfrm rot="10800000" flipV="1">
            <a:off x="251518" y="129842"/>
            <a:ext cx="8712969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alt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Группа №10 (9-10 лет) 1 год обучения</a:t>
            </a:r>
            <a:endParaRPr lang="ru-RU" altLang="ru-RU" sz="2800" b="1" dirty="0">
              <a:ln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81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n>
                  <a:solidFill>
                    <a:schemeClr val="accent4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2">
                      <a:alpha val="60000"/>
                    </a:schemeClr>
                  </a:glow>
                </a:effectLst>
              </a:rPr>
              <a:t>БЛАГОДАРЮ ЗА ВНИМАНИЕ!!!</a:t>
            </a:r>
            <a:endParaRPr lang="ru-RU" b="1" dirty="0">
              <a:ln>
                <a:solidFill>
                  <a:schemeClr val="accent4"/>
                </a:solidFill>
              </a:ln>
              <a:solidFill>
                <a:schemeClr val="accent2">
                  <a:lumMod val="50000"/>
                </a:schemeClr>
              </a:solidFill>
              <a:effectLst>
                <a:glow rad="101600">
                  <a:schemeClr val="accent2">
                    <a:alpha val="60000"/>
                  </a:schemeClr>
                </a:glo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060848"/>
            <a:ext cx="8712670" cy="46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7596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04864"/>
          </a:xfrm>
        </p:spPr>
        <p:txBody>
          <a:bodyPr/>
          <a:lstStyle/>
          <a:p>
            <a:pPr lvl="0" algn="ctr">
              <a:spcBef>
                <a:spcPct val="20000"/>
              </a:spcBef>
            </a:pPr>
            <a:r>
              <a:rPr lang="ru-RU" sz="2800" b="1" i="1" dirty="0">
                <a:solidFill>
                  <a:srgbClr val="F1C4F1">
                    <a:lumMod val="25000"/>
                  </a:srgbClr>
                </a:solidFill>
              </a:rPr>
              <a:t>Мастер-класс был проведен в АОУ ДОД Школа искусств 22 ноября </a:t>
            </a:r>
            <a:r>
              <a:rPr lang="ru-RU" sz="2800" b="1" i="1" dirty="0" smtClean="0">
                <a:solidFill>
                  <a:srgbClr val="F1C4F1">
                    <a:lumMod val="25000"/>
                  </a:srgbClr>
                </a:solidFill>
              </a:rPr>
              <a:t>2013 г.</a:t>
            </a:r>
            <a:r>
              <a:rPr lang="ru-RU" sz="3600" b="1" i="1" dirty="0" smtClean="0">
                <a:ln>
                  <a:solidFill>
                    <a:schemeClr val="tx2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600" b="1" i="1" dirty="0" smtClean="0">
                <a:ln>
                  <a:solidFill>
                    <a:schemeClr val="tx2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i="1" dirty="0" smtClean="0">
                <a:ln>
                  <a:solidFill>
                    <a:schemeClr val="tx2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600" b="1" i="1" dirty="0" smtClean="0">
                <a:ln>
                  <a:solidFill>
                    <a:schemeClr val="tx2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</a:br>
            <a:endParaRPr lang="ru-RU" sz="3200" dirty="0">
              <a:solidFill>
                <a:schemeClr val="accent2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195" y="996694"/>
            <a:ext cx="7028304" cy="45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88" y="4122000"/>
            <a:ext cx="2473226" cy="273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2584" y="4549511"/>
            <a:ext cx="3153747" cy="23084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2773" y="4128694"/>
            <a:ext cx="2471227" cy="273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583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0"/>
            <a:ext cx="8280920" cy="2385181"/>
          </a:xfrm>
        </p:spPr>
        <p:txBody>
          <a:bodyPr/>
          <a:lstStyle/>
          <a:p>
            <a:pPr algn="ctr"/>
            <a:r>
              <a:rPr lang="ru-RU" sz="3600" b="1" i="1" dirty="0">
                <a:ln>
                  <a:solidFill>
                    <a:srgbClr val="000000"/>
                  </a:solidFill>
                </a:ln>
                <a:solidFill>
                  <a:srgbClr val="FFF3FF">
                    <a:lumMod val="50000"/>
                  </a:srgbClr>
                </a:solidFill>
              </a:rPr>
              <a:t>Актуальность </a:t>
            </a:r>
            <a:r>
              <a:rPr lang="ru-RU" sz="3200" i="1" dirty="0" smtClean="0">
                <a:solidFill>
                  <a:srgbClr val="FFF3FF">
                    <a:lumMod val="10000"/>
                  </a:srgbClr>
                </a:solidFill>
              </a:rPr>
              <a:t>-</a:t>
            </a:r>
            <a:r>
              <a:rPr lang="ru-RU" sz="3200" i="1" dirty="0" smtClean="0">
                <a:solidFill>
                  <a:srgbClr val="FFF3FF">
                    <a:lumMod val="10000"/>
                  </a:srgbClr>
                </a:solidFill>
                <a:latin typeface="Times New Roman"/>
              </a:rPr>
              <a:t> </a:t>
            </a:r>
            <a:r>
              <a:rPr lang="ru-RU" sz="3200" i="1" dirty="0" smtClean="0">
                <a:solidFill>
                  <a:srgbClr val="FFF3FF">
                    <a:lumMod val="10000"/>
                  </a:srgbClr>
                </a:solidFill>
                <a:latin typeface="Times New Roman"/>
                <a:ea typeface="Times New Roman"/>
              </a:rPr>
              <a:t> </a:t>
            </a:r>
            <a:r>
              <a:rPr lang="ru-RU" sz="3600" dirty="0">
                <a:solidFill>
                  <a:srgbClr val="FFF3FF">
                    <a:lumMod val="10000"/>
                  </a:srgbClr>
                </a:solidFill>
                <a:latin typeface="Times New Roman"/>
                <a:ea typeface="Times New Roman"/>
              </a:rPr>
              <a:t/>
            </a:r>
            <a:br>
              <a:rPr lang="ru-RU" sz="3600" dirty="0">
                <a:solidFill>
                  <a:srgbClr val="FFF3FF">
                    <a:lumMod val="10000"/>
                  </a:srgbClr>
                </a:solidFill>
                <a:latin typeface="Times New Roman"/>
                <a:ea typeface="Times New Roman"/>
              </a:rPr>
            </a:br>
            <a:r>
              <a:rPr lang="ru-RU" sz="2800" dirty="0">
                <a:solidFill>
                  <a:srgbClr val="FFF3FF">
                    <a:lumMod val="10000"/>
                  </a:srgbClr>
                </a:solidFill>
                <a:ea typeface="Times New Roman"/>
              </a:rPr>
              <a:t>выполнение обучающимися творческого задания -  новогодней игрушки-открытки вместе с родителями  </a:t>
            </a:r>
            <a:r>
              <a:rPr lang="ru-RU" sz="2800" dirty="0">
                <a:solidFill>
                  <a:srgbClr val="FFF3FF">
                    <a:lumMod val="10000"/>
                  </a:srgbClr>
                </a:solidFill>
              </a:rPr>
              <a:t>в </a:t>
            </a:r>
            <a:r>
              <a:rPr lang="ru-RU" sz="2800" dirty="0">
                <a:solidFill>
                  <a:srgbClr val="FFF3FF">
                    <a:lumMod val="10000"/>
                  </a:srgbClr>
                </a:solidFill>
                <a:ea typeface="Times New Roman"/>
              </a:rPr>
              <a:t>преддверии новогодних праздников.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552498"/>
            <a:ext cx="4903441" cy="4305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04"/>
          <a:stretch/>
        </p:blipFill>
        <p:spPr>
          <a:xfrm>
            <a:off x="4857456" y="2573999"/>
            <a:ext cx="4232589" cy="42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217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3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/>
          <a:lstStyle/>
          <a:p>
            <a:pPr algn="ctr"/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2">
                      <a:alpha val="6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/>
                <a:ea typeface="Times New Roman"/>
              </a:rPr>
              <a:t>Оборудование и материалы</a:t>
            </a:r>
            <a:r>
              <a:rPr lang="ru-RU" dirty="0" smtClean="0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/>
                <a:ea typeface="Times New Roman"/>
              </a:rPr>
              <a:t>:</a:t>
            </a:r>
            <a:r>
              <a:rPr lang="ru-RU" sz="3600" dirty="0" smtClean="0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/>
                <a:ea typeface="Times New Roman"/>
              </a:rPr>
              <a:t/>
            </a:r>
            <a:br>
              <a:rPr lang="ru-RU" sz="3600" dirty="0" smtClean="0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/>
                <a:ea typeface="Times New Roman"/>
              </a:rPr>
            </a:br>
            <a:endParaRPr lang="ru-RU" dirty="0"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5693860" cy="5904656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2400" b="1" dirty="0">
                <a:solidFill>
                  <a:schemeClr val="accent2">
                    <a:lumMod val="10000"/>
                  </a:schemeClr>
                </a:solidFill>
                <a:ea typeface="Times New Roman"/>
              </a:rPr>
              <a:t>К</a:t>
            </a:r>
            <a: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effectLst/>
                <a:ea typeface="Times New Roman"/>
              </a:rPr>
              <a:t>лей универсальный, цветной картон двухсторонний, золотой и серебряный акриловые контуры, простой карандаш, ластик, ножницы, фломастеры или гелиевые ручки, нить золотистого и серебристого цвета, макаронные изделия «звездочки», «бантики», «облачка» и др. окрашенные в золотой цвет, бумажные салфетки.</a:t>
            </a:r>
          </a:p>
          <a:p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916"/>
          <a:stretch/>
        </p:blipFill>
        <p:spPr>
          <a:xfrm>
            <a:off x="5801364" y="672675"/>
            <a:ext cx="3342636" cy="212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000" y="4074236"/>
            <a:ext cx="2772000" cy="2772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1546" y="2440361"/>
            <a:ext cx="3087000" cy="2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7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6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0"/>
            <a:ext cx="8424936" cy="6408712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i="1" dirty="0">
                <a:ln>
                  <a:solidFill>
                    <a:schemeClr val="tx2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Цель</a:t>
            </a:r>
            <a:r>
              <a:rPr lang="ru-RU" b="1" i="1" dirty="0">
                <a:solidFill>
                  <a:schemeClr val="accent2">
                    <a:lumMod val="10000"/>
                  </a:schemeClr>
                </a:solidFill>
              </a:rPr>
              <a:t> данной методической разработки 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- </a:t>
            </a:r>
            <a:r>
              <a:rPr lang="ru-RU" sz="2800" dirty="0">
                <a:solidFill>
                  <a:schemeClr val="accent2">
                    <a:lumMod val="10000"/>
                  </a:schemeClr>
                </a:solidFill>
              </a:rPr>
              <a:t>оказать методическую помощь педагогам дополнительного образования, организаторам воспитательной работы с детьми, классным руководителям в организации образовательной и воспитательной деятельности с обучающимися во внеурочной деятельности</a:t>
            </a:r>
            <a:r>
              <a:rPr lang="ru-RU" sz="2800" dirty="0" smtClean="0">
                <a:solidFill>
                  <a:schemeClr val="accent2">
                    <a:lumMod val="10000"/>
                  </a:schemeClr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2">
                    <a:lumMod val="10000"/>
                  </a:schemeClr>
                </a:solidFill>
              </a:rPr>
              <a:t>Задачи: </a:t>
            </a:r>
            <a:r>
              <a:rPr lang="ru-RU" sz="2400" dirty="0" smtClean="0">
                <a:solidFill>
                  <a:schemeClr val="accent2">
                    <a:lumMod val="10000"/>
                  </a:schemeClr>
                </a:solidFill>
              </a:rPr>
              <a:t>обобщение опыта, ознакомление с темой и технологией выполнения задания, развитие стремления к творческому поиску.</a:t>
            </a:r>
          </a:p>
          <a:p>
            <a:pPr marL="0" lvl="0" indent="0" algn="ctr">
              <a:buNone/>
            </a:pPr>
            <a:r>
              <a:rPr lang="ru-RU" sz="3600" b="1" i="1" dirty="0">
                <a:ln>
                  <a:solidFill>
                    <a:srgbClr val="000000"/>
                  </a:solidFill>
                </a:ln>
                <a:solidFill>
                  <a:srgbClr val="FFF3FF">
                    <a:lumMod val="50000"/>
                  </a:srgbClr>
                </a:solidFill>
              </a:rPr>
              <a:t>Новизна</a:t>
            </a:r>
            <a:r>
              <a:rPr lang="ru-RU" dirty="0">
                <a:solidFill>
                  <a:srgbClr val="FFF3FF">
                    <a:lumMod val="10000"/>
                  </a:srgbClr>
                </a:solidFill>
              </a:rPr>
              <a:t> </a:t>
            </a:r>
            <a:r>
              <a:rPr lang="ru-RU" b="1" i="1" dirty="0">
                <a:solidFill>
                  <a:srgbClr val="FFF3FF">
                    <a:lumMod val="10000"/>
                  </a:srgbClr>
                </a:solidFill>
              </a:rPr>
              <a:t>предлагаемой разработки </a:t>
            </a:r>
            <a:r>
              <a:rPr lang="ru-RU" sz="2400" dirty="0">
                <a:solidFill>
                  <a:srgbClr val="FFF3FF">
                    <a:lumMod val="10000"/>
                  </a:srgbClr>
                </a:solidFill>
              </a:rPr>
              <a:t>заключается в своеобразной форме демонстрации полученных знаний, умений и навыков обучающимися в процессе проведения мастер-класса для родителей.</a:t>
            </a:r>
          </a:p>
          <a:p>
            <a:pPr marL="0" indent="0" algn="ctr">
              <a:buNone/>
            </a:pPr>
            <a:endParaRPr lang="ru-RU" sz="2800" dirty="0">
              <a:solidFill>
                <a:schemeClr val="accent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740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4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086" y="-243408"/>
            <a:ext cx="9097748" cy="2376264"/>
          </a:xfrm>
        </p:spPr>
        <p:txBody>
          <a:bodyPr/>
          <a:lstStyle/>
          <a:p>
            <a:pPr indent="450215" algn="just"/>
            <a:r>
              <a:rPr lang="ru-RU" sz="3200" b="1" i="1" dirty="0">
                <a:ln>
                  <a:solidFill>
                    <a:schemeClr val="accent4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2">
                      <a:alpha val="60000"/>
                    </a:schemeClr>
                  </a:glow>
                </a:effectLst>
                <a:ea typeface="Times New Roman"/>
              </a:rPr>
              <a:t>Цель для обучающихся</a:t>
            </a:r>
            <a:r>
              <a:rPr lang="ru-RU" sz="3200" dirty="0">
                <a:ln>
                  <a:solidFill>
                    <a:schemeClr val="accent4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2">
                      <a:alpha val="60000"/>
                    </a:schemeClr>
                  </a:glow>
                </a:effectLst>
                <a:ea typeface="Times New Roman"/>
              </a:rPr>
              <a:t>  </a:t>
            </a:r>
            <a:r>
              <a:rPr lang="ru-RU" sz="2600" dirty="0">
                <a:solidFill>
                  <a:schemeClr val="accent2">
                    <a:lumMod val="10000"/>
                  </a:schemeClr>
                </a:solidFill>
                <a:ea typeface="Times New Roman"/>
              </a:rPr>
              <a:t>- передача полученных знаний, умений и навыков в процессе создания совместной творческой работы – новогодней игрушки-открытки. </a:t>
            </a:r>
            <a:endParaRPr lang="ru-RU" sz="2600" dirty="0">
              <a:solidFill>
                <a:schemeClr val="accent2">
                  <a:lumMod val="1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434" y="4154349"/>
            <a:ext cx="8529138" cy="27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036" y="1801416"/>
            <a:ext cx="7833090" cy="24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7884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713788"/>
            <a:ext cx="9144000" cy="6675652"/>
          </a:xfrm>
        </p:spPr>
        <p:txBody>
          <a:bodyPr numCol="2" spcCol="360000"/>
          <a:lstStyle/>
          <a:p>
            <a:pPr>
              <a:spcAft>
                <a:spcPts val="0"/>
              </a:spcAft>
            </a:pPr>
            <a:r>
              <a:rPr lang="ru-RU" sz="2800" b="1" i="1" dirty="0" smtClean="0">
                <a:solidFill>
                  <a:schemeClr val="bg1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Образовательные</a:t>
            </a:r>
            <a:r>
              <a:rPr lang="ru-RU" sz="2800" b="1" dirty="0">
                <a:solidFill>
                  <a:schemeClr val="bg1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:</a:t>
            </a:r>
            <a:endParaRPr lang="ru-RU" sz="2800" b="1" dirty="0">
              <a:solidFill>
                <a:schemeClr val="bg1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</a:endParaRPr>
          </a:p>
          <a:p>
            <a:pPr marL="342900" lvl="0" indent="-342900">
              <a:buFont typeface="Symbol"/>
              <a:buChar char=""/>
            </a:pPr>
            <a:r>
              <a:rPr lang="ru-RU" dirty="0">
                <a:solidFill>
                  <a:schemeClr val="accent2">
                    <a:lumMod val="10000"/>
                  </a:schemeClr>
                </a:solidFill>
                <a:ea typeface="Calibri"/>
              </a:rPr>
              <a:t>Познакомить группу детей и родителей с возможностью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  <a:ea typeface="Calibri"/>
              </a:rPr>
              <a:t>применения различных материалов и техник декорирования при изготовлении творческих работ.</a:t>
            </a:r>
            <a:endParaRPr lang="ru-RU" dirty="0">
              <a:solidFill>
                <a:schemeClr val="accent2">
                  <a:lumMod val="10000"/>
                </a:schemeClr>
              </a:solidFill>
            </a:endParaRPr>
          </a:p>
          <a:p>
            <a:pPr marL="342900" lvl="0" indent="-342900">
              <a:buFont typeface="Symbol"/>
              <a:buChar char=""/>
            </a:pPr>
            <a:r>
              <a:rPr lang="ru-RU" dirty="0">
                <a:solidFill>
                  <a:schemeClr val="accent2">
                    <a:lumMod val="10000"/>
                  </a:schemeClr>
                </a:solidFill>
                <a:ea typeface="Calibri"/>
              </a:rPr>
              <a:t>Познакомить родителей с деятельностью детей в детском объединении декоративно-прикладного искусства.</a:t>
            </a:r>
            <a:endParaRPr lang="ru-RU" dirty="0">
              <a:solidFill>
                <a:schemeClr val="accent2">
                  <a:lumMod val="10000"/>
                </a:schemeClr>
              </a:solidFill>
            </a:endParaRPr>
          </a:p>
          <a:p>
            <a:pPr marL="457200"/>
            <a:r>
              <a:rPr lang="ru-RU" dirty="0">
                <a:solidFill>
                  <a:schemeClr val="accent2">
                    <a:lumMod val="10000"/>
                  </a:schemeClr>
                </a:solidFill>
                <a:ea typeface="Calibri"/>
              </a:rPr>
              <a:t> </a:t>
            </a:r>
            <a:endParaRPr lang="ru-RU" dirty="0">
              <a:solidFill>
                <a:schemeClr val="accent2">
                  <a:lumMod val="10000"/>
                </a:schemeClr>
              </a:solidFill>
            </a:endParaRPr>
          </a:p>
          <a:p>
            <a:pPr>
              <a:spcAft>
                <a:spcPts val="1000"/>
              </a:spcAft>
            </a:pP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Развивающие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: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</a:endParaRPr>
          </a:p>
          <a:p>
            <a:pPr marL="342900" lvl="0" indent="-342900">
              <a:buFont typeface="Symbol"/>
              <a:buChar char=""/>
            </a:pPr>
            <a:r>
              <a:rPr lang="ru-RU" dirty="0">
                <a:solidFill>
                  <a:schemeClr val="accent2">
                    <a:lumMod val="10000"/>
                  </a:schemeClr>
                </a:solidFill>
                <a:ea typeface="Calibri"/>
              </a:rPr>
              <a:t>Развитие творческого мышления и эстетического вкуса у детей и родителей</a:t>
            </a:r>
            <a:endParaRPr lang="ru-RU" dirty="0">
              <a:solidFill>
                <a:schemeClr val="accent2">
                  <a:lumMod val="10000"/>
                </a:schemeClr>
              </a:solidFill>
            </a:endParaRPr>
          </a:p>
          <a:p>
            <a:pPr marL="342900" lvl="0" indent="-342900">
              <a:buFont typeface="Symbol"/>
              <a:buChar char=""/>
            </a:pPr>
            <a:endParaRPr lang="ru-RU" dirty="0" smtClean="0">
              <a:solidFill>
                <a:schemeClr val="accent2">
                  <a:lumMod val="10000"/>
                </a:schemeClr>
              </a:solidFill>
              <a:ea typeface="Calibri"/>
            </a:endParaRPr>
          </a:p>
          <a:p>
            <a:pPr marL="342900" lvl="0" indent="-342900">
              <a:buFont typeface="Symbol"/>
              <a:buChar char=""/>
            </a:pPr>
            <a:endParaRPr lang="ru-RU" dirty="0">
              <a:solidFill>
                <a:schemeClr val="accent2">
                  <a:lumMod val="10000"/>
                </a:schemeClr>
              </a:solidFill>
              <a:ea typeface="Calibri"/>
            </a:endParaRPr>
          </a:p>
          <a:p>
            <a:pPr marL="342900" lvl="0" indent="-342900">
              <a:buFont typeface="Symbol"/>
              <a:buChar char=""/>
            </a:pPr>
            <a:r>
              <a:rPr lang="ru-RU" dirty="0" smtClean="0">
                <a:solidFill>
                  <a:schemeClr val="accent2">
                    <a:lumMod val="10000"/>
                  </a:schemeClr>
                </a:solidFill>
                <a:ea typeface="Calibri"/>
              </a:rPr>
              <a:t>Организовать 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  <a:ea typeface="Calibri"/>
              </a:rPr>
              <a:t>самостоятельную творческую деятельность группы детей и родителей с целью поддерживания дружеских и доверительных отношений между ними</a:t>
            </a:r>
            <a:endParaRPr lang="ru-RU" dirty="0">
              <a:solidFill>
                <a:schemeClr val="accent2">
                  <a:lumMod val="10000"/>
                </a:schemeClr>
              </a:solidFill>
            </a:endParaRPr>
          </a:p>
          <a:p>
            <a:pPr marL="342900" lvl="0" indent="-342900">
              <a:buFont typeface="Symbol"/>
              <a:buChar char=""/>
            </a:pPr>
            <a:r>
              <a:rPr lang="ru-RU" dirty="0">
                <a:solidFill>
                  <a:schemeClr val="accent2">
                    <a:lumMod val="10000"/>
                  </a:schemeClr>
                </a:solidFill>
                <a:ea typeface="Calibri"/>
              </a:rPr>
              <a:t>Развитие креативного мышления</a:t>
            </a:r>
            <a:endParaRPr lang="ru-RU" dirty="0">
              <a:solidFill>
                <a:schemeClr val="accent2">
                  <a:lumMod val="10000"/>
                </a:schemeClr>
              </a:solidFill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ea typeface="Calibri"/>
              </a:rPr>
              <a:t> </a:t>
            </a:r>
            <a:endParaRPr lang="ru-RU" dirty="0"/>
          </a:p>
          <a:p>
            <a:pPr>
              <a:spcAft>
                <a:spcPts val="0"/>
              </a:spcAft>
            </a:pPr>
            <a:r>
              <a:rPr lang="ru-RU" sz="2800" b="1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Воспитательные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: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>
              <a:buFont typeface="Symbol"/>
              <a:buChar char=""/>
            </a:pPr>
            <a:r>
              <a:rPr lang="ru-RU" dirty="0">
                <a:solidFill>
                  <a:schemeClr val="accent2">
                    <a:lumMod val="10000"/>
                  </a:schemeClr>
                </a:solidFill>
                <a:ea typeface="Calibri"/>
              </a:rPr>
              <a:t>Воспитание чувства прекрасного</a:t>
            </a:r>
            <a:endParaRPr lang="ru-RU" dirty="0">
              <a:solidFill>
                <a:schemeClr val="accent2">
                  <a:lumMod val="10000"/>
                </a:schemeClr>
              </a:solidFill>
            </a:endParaRPr>
          </a:p>
          <a:p>
            <a:pPr marL="342900" lvl="0" indent="-342900">
              <a:buFont typeface="Symbol"/>
              <a:buChar char=""/>
            </a:pPr>
            <a:r>
              <a:rPr lang="ru-RU" dirty="0">
                <a:solidFill>
                  <a:schemeClr val="accent2">
                    <a:lumMod val="10000"/>
                  </a:schemeClr>
                </a:solidFill>
                <a:ea typeface="Calibri"/>
              </a:rPr>
              <a:t>Воспитание целеустремлённости, самостоятельности, ответственности, аккуратности в работе</a:t>
            </a:r>
            <a:endParaRPr lang="ru-RU" dirty="0">
              <a:solidFill>
                <a:schemeClr val="accent2">
                  <a:lumMod val="1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129013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</a:pPr>
            <a:r>
              <a:rPr lang="ru-RU" sz="3200" b="1" kern="0" dirty="0">
                <a:ln>
                  <a:solidFill>
                    <a:sysClr val="windowText" lastClr="000000"/>
                  </a:solidFill>
                </a:ln>
                <a:solidFill>
                  <a:srgbClr val="FFF3FF">
                    <a:lumMod val="50000"/>
                  </a:srgbClr>
                </a:solidFill>
                <a:latin typeface="+mj-lt"/>
                <a:ea typeface="Times New Roman"/>
              </a:rPr>
              <a:t>Задачи </a:t>
            </a:r>
            <a:r>
              <a:rPr lang="ru-RU" sz="32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3FF">
                    <a:lumMod val="50000"/>
                  </a:srgbClr>
                </a:solidFill>
                <a:latin typeface="+mj-lt"/>
                <a:ea typeface="Times New Roman"/>
              </a:rPr>
              <a:t>мастер-класса</a:t>
            </a:r>
            <a:r>
              <a:rPr lang="ru-RU" sz="3200" b="1" kern="0" dirty="0">
                <a:ln>
                  <a:solidFill>
                    <a:sysClr val="windowText" lastClr="000000"/>
                  </a:solidFill>
                </a:ln>
                <a:solidFill>
                  <a:srgbClr val="FFF3FF">
                    <a:lumMod val="50000"/>
                  </a:srgbClr>
                </a:solidFill>
                <a:latin typeface="+mj-lt"/>
                <a:ea typeface="Times New Roman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74652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4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4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4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4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4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4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4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712968" cy="4608512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i="1" dirty="0">
                <a:ln>
                  <a:solidFill>
                    <a:schemeClr val="tx2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Предварительная </a:t>
            </a:r>
            <a:r>
              <a:rPr lang="ru-RU" sz="3600" b="1" i="1" dirty="0" smtClean="0">
                <a:ln>
                  <a:solidFill>
                    <a:schemeClr val="tx2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работа:</a:t>
            </a:r>
          </a:p>
          <a:p>
            <a:pPr marL="0" indent="0" algn="just">
              <a:buNone/>
            </a:pPr>
            <a:r>
              <a:rPr lang="ru-RU" sz="3600" dirty="0" smtClean="0">
                <a:solidFill>
                  <a:schemeClr val="accent2">
                    <a:lumMod val="10000"/>
                  </a:schemeClr>
                </a:solidFill>
              </a:rPr>
              <a:t>-</a:t>
            </a:r>
            <a:r>
              <a:rPr lang="ru-RU" sz="3600" b="1" i="1" dirty="0" smtClean="0">
                <a:ln>
                  <a:solidFill>
                    <a:schemeClr val="tx2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2">
                    <a:lumMod val="10000"/>
                  </a:schemeClr>
                </a:solidFill>
              </a:rPr>
              <a:t>подбор </a:t>
            </a:r>
            <a:r>
              <a:rPr lang="ru-RU" sz="2800" dirty="0">
                <a:solidFill>
                  <a:schemeClr val="accent2">
                    <a:lumMod val="10000"/>
                  </a:schemeClr>
                </a:solidFill>
              </a:rPr>
              <a:t>материала к презентации</a:t>
            </a:r>
            <a:r>
              <a:rPr lang="ru-RU" sz="2800" dirty="0" smtClean="0">
                <a:solidFill>
                  <a:schemeClr val="accent2">
                    <a:lumMod val="10000"/>
                  </a:schemeClr>
                </a:solidFill>
              </a:rPr>
              <a:t>,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solidFill>
                  <a:schemeClr val="accent2">
                    <a:lumMod val="10000"/>
                  </a:schemeClr>
                </a:solidFill>
              </a:rPr>
              <a:t>изучение </a:t>
            </a:r>
            <a:r>
              <a:rPr lang="ru-RU" sz="2800" dirty="0">
                <a:solidFill>
                  <a:schemeClr val="accent2">
                    <a:lumMod val="10000"/>
                  </a:schemeClr>
                </a:solidFill>
              </a:rPr>
              <a:t>сочетания разных техник декорирования и материалов</a:t>
            </a:r>
            <a:r>
              <a:rPr lang="ru-RU" sz="2800" dirty="0" smtClean="0">
                <a:solidFill>
                  <a:schemeClr val="accent2">
                    <a:lumMod val="10000"/>
                  </a:schemeClr>
                </a:solidFill>
              </a:rPr>
              <a:t>,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solidFill>
                  <a:schemeClr val="accent2">
                    <a:lumMod val="10000"/>
                  </a:schemeClr>
                </a:solidFill>
              </a:rPr>
              <a:t>изготовление </a:t>
            </a:r>
            <a:r>
              <a:rPr lang="ru-RU" sz="2800" dirty="0">
                <a:solidFill>
                  <a:schemeClr val="accent2">
                    <a:lumMod val="10000"/>
                  </a:schemeClr>
                </a:solidFill>
              </a:rPr>
              <a:t>примеров работ</a:t>
            </a:r>
            <a:r>
              <a:rPr lang="ru-RU" sz="2800" dirty="0" smtClean="0">
                <a:solidFill>
                  <a:schemeClr val="accent2">
                    <a:lumMod val="10000"/>
                  </a:schemeClr>
                </a:solidFill>
              </a:rPr>
              <a:t>,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2">
                    <a:lumMod val="10000"/>
                  </a:schemeClr>
                </a:solidFill>
              </a:rPr>
              <a:t>выполнение учебных работ с использованием акриловых контуров</a:t>
            </a:r>
            <a:r>
              <a:rPr lang="ru-RU" sz="2800" dirty="0" smtClean="0">
                <a:solidFill>
                  <a:schemeClr val="accent2">
                    <a:lumMod val="10000"/>
                  </a:schemeClr>
                </a:solidFill>
              </a:rPr>
              <a:t>,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2">
                    <a:lumMod val="10000"/>
                  </a:schemeClr>
                </a:solidFill>
              </a:rPr>
              <a:t>окрашивание фигурных макаронных изделий</a:t>
            </a:r>
            <a:r>
              <a:rPr lang="ru-RU" sz="2800" dirty="0" smtClean="0">
                <a:solidFill>
                  <a:schemeClr val="accent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19112"/>
            <a:ext cx="4666895" cy="24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8847" y="4383112"/>
            <a:ext cx="4431644" cy="24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146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0"/>
            <a:ext cx="8229600" cy="6126163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i="1" dirty="0">
                <a:ln>
                  <a:solidFill>
                    <a:schemeClr val="tx2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Результаты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10000"/>
                  </a:schemeClr>
                </a:solidFill>
              </a:rPr>
              <a:t>применения методической разработки 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– </a:t>
            </a:r>
            <a:endParaRPr lang="ru-RU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accent2">
                    <a:lumMod val="10000"/>
                  </a:schemeClr>
                </a:solidFill>
              </a:rPr>
              <a:t>создание </a:t>
            </a:r>
            <a:r>
              <a:rPr lang="ru-RU" sz="2800" dirty="0">
                <a:solidFill>
                  <a:schemeClr val="accent2">
                    <a:lumMod val="10000"/>
                  </a:schemeClr>
                </a:solidFill>
              </a:rPr>
              <a:t>творческих работ обучающимися и их родителями в процессе совместной творческой деятельности.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578" y="2664962"/>
            <a:ext cx="7424000" cy="417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003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ind_0365_slide">
  <a:themeElements>
    <a:clrScheme name="Тема Office 1">
      <a:dk1>
        <a:srgbClr val="000000"/>
      </a:dk1>
      <a:lt1>
        <a:srgbClr val="F7DBF7"/>
      </a:lt1>
      <a:dk2>
        <a:srgbClr val="000000"/>
      </a:dk2>
      <a:lt2>
        <a:srgbClr val="B2B2B2"/>
      </a:lt2>
      <a:accent1>
        <a:srgbClr val="E78AE7"/>
      </a:accent1>
      <a:accent2>
        <a:srgbClr val="FFF3FF"/>
      </a:accent2>
      <a:accent3>
        <a:srgbClr val="FAEAFA"/>
      </a:accent3>
      <a:accent4>
        <a:srgbClr val="000000"/>
      </a:accent4>
      <a:accent5>
        <a:srgbClr val="F1C4F1"/>
      </a:accent5>
      <a:accent6>
        <a:srgbClr val="E7DCE7"/>
      </a:accent6>
      <a:hlink>
        <a:srgbClr val="A524A5"/>
      </a:hlink>
      <a:folHlink>
        <a:srgbClr val="844D84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7DBF7"/>
        </a:lt1>
        <a:dk2>
          <a:srgbClr val="000000"/>
        </a:dk2>
        <a:lt2>
          <a:srgbClr val="B2B2B2"/>
        </a:lt2>
        <a:accent1>
          <a:srgbClr val="E78AE7"/>
        </a:accent1>
        <a:accent2>
          <a:srgbClr val="FFF3FF"/>
        </a:accent2>
        <a:accent3>
          <a:srgbClr val="FAEAFA"/>
        </a:accent3>
        <a:accent4>
          <a:srgbClr val="000000"/>
        </a:accent4>
        <a:accent5>
          <a:srgbClr val="F1C4F1"/>
        </a:accent5>
        <a:accent6>
          <a:srgbClr val="E7DCE7"/>
        </a:accent6>
        <a:hlink>
          <a:srgbClr val="A524A5"/>
        </a:hlink>
        <a:folHlink>
          <a:srgbClr val="844D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7DBF7"/>
        </a:lt1>
        <a:dk2>
          <a:srgbClr val="000000"/>
        </a:dk2>
        <a:lt2>
          <a:srgbClr val="B2B2B2"/>
        </a:lt2>
        <a:accent1>
          <a:srgbClr val="C272DE"/>
        </a:accent1>
        <a:accent2>
          <a:srgbClr val="DDB1ED"/>
        </a:accent2>
        <a:accent3>
          <a:srgbClr val="FAEAFA"/>
        </a:accent3>
        <a:accent4>
          <a:srgbClr val="000000"/>
        </a:accent4>
        <a:accent5>
          <a:srgbClr val="DDBCEC"/>
        </a:accent5>
        <a:accent6>
          <a:srgbClr val="C8A0D7"/>
        </a:accent6>
        <a:hlink>
          <a:srgbClr val="DE72A1"/>
        </a:hlink>
        <a:folHlink>
          <a:srgbClr val="CF33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7DBF7"/>
        </a:lt1>
        <a:dk2>
          <a:srgbClr val="000000"/>
        </a:dk2>
        <a:lt2>
          <a:srgbClr val="B2B2B2"/>
        </a:lt2>
        <a:accent1>
          <a:srgbClr val="91BE2D"/>
        </a:accent1>
        <a:accent2>
          <a:srgbClr val="E3E389"/>
        </a:accent2>
        <a:accent3>
          <a:srgbClr val="FAEAFA"/>
        </a:accent3>
        <a:accent4>
          <a:srgbClr val="000000"/>
        </a:accent4>
        <a:accent5>
          <a:srgbClr val="C7DBAD"/>
        </a:accent5>
        <a:accent6>
          <a:srgbClr val="CECE7C"/>
        </a:accent6>
        <a:hlink>
          <a:srgbClr val="DE72DE"/>
        </a:hlink>
        <a:folHlink>
          <a:srgbClr val="BEBE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7DBF7"/>
        </a:lt1>
        <a:dk2>
          <a:srgbClr val="000000"/>
        </a:dk2>
        <a:lt2>
          <a:srgbClr val="B2B2B2"/>
        </a:lt2>
        <a:accent1>
          <a:srgbClr val="60A3D9"/>
        </a:accent1>
        <a:accent2>
          <a:srgbClr val="DEAF75"/>
        </a:accent2>
        <a:accent3>
          <a:srgbClr val="FAEAFA"/>
        </a:accent3>
        <a:accent4>
          <a:srgbClr val="000000"/>
        </a:accent4>
        <a:accent5>
          <a:srgbClr val="B6CEE9"/>
        </a:accent5>
        <a:accent6>
          <a:srgbClr val="C99E69"/>
        </a:accent6>
        <a:hlink>
          <a:srgbClr val="BDBD2D"/>
        </a:hlink>
        <a:folHlink>
          <a:srgbClr val="DE72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78AE7"/>
        </a:accent1>
        <a:accent2>
          <a:srgbClr val="FFF3FF"/>
        </a:accent2>
        <a:accent3>
          <a:srgbClr val="FFFFFF"/>
        </a:accent3>
        <a:accent4>
          <a:srgbClr val="000000"/>
        </a:accent4>
        <a:accent5>
          <a:srgbClr val="F1C4F1"/>
        </a:accent5>
        <a:accent6>
          <a:srgbClr val="E7DCE7"/>
        </a:accent6>
        <a:hlink>
          <a:srgbClr val="A524A5"/>
        </a:hlink>
        <a:folHlink>
          <a:srgbClr val="844D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272DE"/>
        </a:accent1>
        <a:accent2>
          <a:srgbClr val="DDB1ED"/>
        </a:accent2>
        <a:accent3>
          <a:srgbClr val="FFFFFF"/>
        </a:accent3>
        <a:accent4>
          <a:srgbClr val="000000"/>
        </a:accent4>
        <a:accent5>
          <a:srgbClr val="DDBCEC"/>
        </a:accent5>
        <a:accent6>
          <a:srgbClr val="C8A0D7"/>
        </a:accent6>
        <a:hlink>
          <a:srgbClr val="DE72A1"/>
        </a:hlink>
        <a:folHlink>
          <a:srgbClr val="CF33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1BE2D"/>
        </a:accent1>
        <a:accent2>
          <a:srgbClr val="E3E389"/>
        </a:accent2>
        <a:accent3>
          <a:srgbClr val="FFFFFF"/>
        </a:accent3>
        <a:accent4>
          <a:srgbClr val="000000"/>
        </a:accent4>
        <a:accent5>
          <a:srgbClr val="C7DBAD"/>
        </a:accent5>
        <a:accent6>
          <a:srgbClr val="CECE7C"/>
        </a:accent6>
        <a:hlink>
          <a:srgbClr val="DE72DE"/>
        </a:hlink>
        <a:folHlink>
          <a:srgbClr val="BEBE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0A3D9"/>
        </a:accent1>
        <a:accent2>
          <a:srgbClr val="DEAF75"/>
        </a:accent2>
        <a:accent3>
          <a:srgbClr val="FFFFFF"/>
        </a:accent3>
        <a:accent4>
          <a:srgbClr val="000000"/>
        </a:accent4>
        <a:accent5>
          <a:srgbClr val="B6CEE9"/>
        </a:accent5>
        <a:accent6>
          <a:srgbClr val="C99E69"/>
        </a:accent6>
        <a:hlink>
          <a:srgbClr val="BDBD2D"/>
        </a:hlink>
        <a:folHlink>
          <a:srgbClr val="DE72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28</Template>
  <TotalTime>612</TotalTime>
  <Words>520</Words>
  <Application>Microsoft Office PowerPoint</Application>
  <PresentationFormat>Экран (4:3)</PresentationFormat>
  <Paragraphs>139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ind_0365_slide</vt:lpstr>
      <vt:lpstr>Методическая разработка  «Новогодняя игрушка-открытка» к дополнительной образовательной программе дополнительного образования детей  "Декоративно-прикладное творчество" для детей 7-10 лет мастер-класс для детей и родителей  Автор: Козлова Дарья Алексеевна Педагог дополнительно образования  Автономное образовательное учреждение дополнительного образования детей   "Школа искусств" города Королёва Московской области  Номинация: методические и творческие разработки   </vt:lpstr>
      <vt:lpstr>Мастер-класс был проведен в АОУ ДОД Школа искусств 22 ноября 2013 г.  </vt:lpstr>
      <vt:lpstr>Презентация PowerPoint</vt:lpstr>
      <vt:lpstr>Оборудование и материалы: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Методические рекомендации:</vt:lpstr>
      <vt:lpstr>Презентация PowerPoint</vt:lpstr>
      <vt:lpstr>Презентация PowerPoint</vt:lpstr>
      <vt:lpstr>БЛАГОДАРЮ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Dasha</cp:lastModifiedBy>
  <cp:revision>44</cp:revision>
  <dcterms:created xsi:type="dcterms:W3CDTF">2013-11-20T13:18:44Z</dcterms:created>
  <dcterms:modified xsi:type="dcterms:W3CDTF">2014-11-06T09:02:18Z</dcterms:modified>
</cp:coreProperties>
</file>