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73" r:id="rId7"/>
    <p:sldId id="261" r:id="rId8"/>
    <p:sldId id="262" r:id="rId9"/>
    <p:sldId id="270" r:id="rId10"/>
    <p:sldId id="272" r:id="rId11"/>
    <p:sldId id="271" r:id="rId12"/>
    <p:sldId id="265" r:id="rId13"/>
    <p:sldId id="266" r:id="rId14"/>
    <p:sldId id="274" r:id="rId15"/>
    <p:sldId id="275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FF99"/>
    <a:srgbClr val="00FF99"/>
    <a:srgbClr val="0000FF"/>
    <a:srgbClr val="FFCCFF"/>
    <a:srgbClr val="CC0066"/>
    <a:srgbClr val="FF66CC"/>
    <a:srgbClr val="CC0000"/>
    <a:srgbClr val="FFCC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08B038-D285-4AEB-8EA4-7D411F02A384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8B0ED43-8F90-44A9-98C4-99773EFE8EB3}">
      <dgm:prSet phldrT="[Текст]"/>
      <dgm:spPr/>
      <dgm:t>
        <a:bodyPr/>
        <a:lstStyle/>
        <a:p>
          <a:r>
            <a:rPr lang="ru-RU" dirty="0" smtClean="0">
              <a:solidFill>
                <a:srgbClr val="0000FF"/>
              </a:solidFill>
            </a:rPr>
            <a:t>Модули проекта</a:t>
          </a:r>
          <a:endParaRPr lang="ru-RU" dirty="0">
            <a:solidFill>
              <a:srgbClr val="0000FF"/>
            </a:solidFill>
          </a:endParaRPr>
        </a:p>
      </dgm:t>
    </dgm:pt>
    <dgm:pt modelId="{C4EEE8A6-E654-4C0D-BB2D-9DCCD22F4D6E}" type="parTrans" cxnId="{7E9BBA98-353E-4243-AD7E-006A2D9C7BD7}">
      <dgm:prSet/>
      <dgm:spPr/>
      <dgm:t>
        <a:bodyPr/>
        <a:lstStyle/>
        <a:p>
          <a:endParaRPr lang="ru-RU"/>
        </a:p>
      </dgm:t>
    </dgm:pt>
    <dgm:pt modelId="{F69524A1-8405-4D40-80A3-DE0B45F13BD9}" type="sibTrans" cxnId="{7E9BBA98-353E-4243-AD7E-006A2D9C7BD7}">
      <dgm:prSet/>
      <dgm:spPr/>
      <dgm:t>
        <a:bodyPr/>
        <a:lstStyle/>
        <a:p>
          <a:endParaRPr lang="ru-RU"/>
        </a:p>
      </dgm:t>
    </dgm:pt>
    <dgm:pt modelId="{699AE255-E100-44B7-9235-B90E68EBE5A2}">
      <dgm:prSet phldrT="[Текст]"/>
      <dgm:spPr>
        <a:solidFill>
          <a:srgbClr val="FF66CC"/>
        </a:solidFill>
        <a:ln>
          <a:solidFill>
            <a:srgbClr val="FF66CC"/>
          </a:solidFill>
        </a:ln>
      </dgm:spPr>
      <dgm:t>
        <a:bodyPr/>
        <a:lstStyle/>
        <a:p>
          <a:r>
            <a:rPr lang="ru-RU" dirty="0" smtClean="0"/>
            <a:t>«Азбука  эмоций  и чувств»</a:t>
          </a:r>
          <a:endParaRPr lang="ru-RU" dirty="0"/>
        </a:p>
      </dgm:t>
    </dgm:pt>
    <dgm:pt modelId="{12691E02-C55B-491C-8B1F-6F5D162B0DD3}" type="parTrans" cxnId="{F88676EF-4649-463C-B90E-E66A20666027}">
      <dgm:prSet/>
      <dgm:spPr/>
      <dgm:t>
        <a:bodyPr/>
        <a:lstStyle/>
        <a:p>
          <a:endParaRPr lang="ru-RU"/>
        </a:p>
      </dgm:t>
    </dgm:pt>
    <dgm:pt modelId="{139E5C32-3F7C-41C6-977B-CC8C165C44BD}" type="sibTrans" cxnId="{F88676EF-4649-463C-B90E-E66A20666027}">
      <dgm:prSet/>
      <dgm:spPr/>
      <dgm:t>
        <a:bodyPr/>
        <a:lstStyle/>
        <a:p>
          <a:endParaRPr lang="ru-RU"/>
        </a:p>
      </dgm:t>
    </dgm:pt>
    <dgm:pt modelId="{6B94FF3E-3D33-4D08-9BD1-93F3D58ED4FF}">
      <dgm:prSet phldrT="[Текст]"/>
      <dgm:spPr/>
      <dgm:t>
        <a:bodyPr/>
        <a:lstStyle/>
        <a:p>
          <a:r>
            <a:rPr lang="ru-RU" dirty="0" smtClean="0"/>
            <a:t>«Песочные  лабиринты»</a:t>
          </a:r>
          <a:endParaRPr lang="ru-RU" dirty="0"/>
        </a:p>
      </dgm:t>
    </dgm:pt>
    <dgm:pt modelId="{B7B63E3A-8A02-4634-94AA-EB9C8ADC8548}" type="parTrans" cxnId="{FFC70352-0B38-4C8A-8AF8-E9F23B251B86}">
      <dgm:prSet/>
      <dgm:spPr/>
      <dgm:t>
        <a:bodyPr/>
        <a:lstStyle/>
        <a:p>
          <a:endParaRPr lang="ru-RU"/>
        </a:p>
      </dgm:t>
    </dgm:pt>
    <dgm:pt modelId="{34F5098E-4F73-48A0-8E69-845FAC5FA1AD}" type="sibTrans" cxnId="{FFC70352-0B38-4C8A-8AF8-E9F23B251B86}">
      <dgm:prSet/>
      <dgm:spPr/>
      <dgm:t>
        <a:bodyPr/>
        <a:lstStyle/>
        <a:p>
          <a:endParaRPr lang="ru-RU"/>
        </a:p>
      </dgm:t>
    </dgm:pt>
    <dgm:pt modelId="{E7C48F76-D2DC-4CCA-9EE9-CBF3379BC58D}">
      <dgm:prSet/>
      <dgm:spPr/>
      <dgm:t>
        <a:bodyPr/>
        <a:lstStyle/>
        <a:p>
          <a:endParaRPr lang="ru-RU"/>
        </a:p>
      </dgm:t>
    </dgm:pt>
    <dgm:pt modelId="{114A0035-7E79-40FD-9C8B-2D9843289728}" type="parTrans" cxnId="{4FBEB7B0-FEDF-4F45-A184-7675618FA7BD}">
      <dgm:prSet/>
      <dgm:spPr/>
      <dgm:t>
        <a:bodyPr/>
        <a:lstStyle/>
        <a:p>
          <a:endParaRPr lang="ru-RU"/>
        </a:p>
      </dgm:t>
    </dgm:pt>
    <dgm:pt modelId="{9D5FB9F6-CBC6-416D-BF3D-F84B8650C20D}" type="sibTrans" cxnId="{4FBEB7B0-FEDF-4F45-A184-7675618FA7BD}">
      <dgm:prSet/>
      <dgm:spPr/>
      <dgm:t>
        <a:bodyPr/>
        <a:lstStyle/>
        <a:p>
          <a:endParaRPr lang="ru-RU"/>
        </a:p>
      </dgm:t>
    </dgm:pt>
    <dgm:pt modelId="{9648016D-6E83-4E54-9B23-C8A69C1C03A6}" type="pres">
      <dgm:prSet presAssocID="{B008B038-D285-4AEB-8EA4-7D411F02A38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F10F0B-F4FB-42D5-A628-3233C18434B3}" type="pres">
      <dgm:prSet presAssocID="{D8B0ED43-8F90-44A9-98C4-99773EFE8EB3}" presName="roof" presStyleLbl="dkBgShp" presStyleIdx="0" presStyleCnt="2" custFlipVert="0" custScaleY="51042"/>
      <dgm:spPr/>
      <dgm:t>
        <a:bodyPr/>
        <a:lstStyle/>
        <a:p>
          <a:endParaRPr lang="ru-RU"/>
        </a:p>
      </dgm:t>
    </dgm:pt>
    <dgm:pt modelId="{14704D1D-C3E2-4707-A99A-A9F220D4E656}" type="pres">
      <dgm:prSet presAssocID="{D8B0ED43-8F90-44A9-98C4-99773EFE8EB3}" presName="pillars" presStyleCnt="0"/>
      <dgm:spPr/>
    </dgm:pt>
    <dgm:pt modelId="{204908E3-7156-469F-AA47-47E330AB89F2}" type="pres">
      <dgm:prSet presAssocID="{D8B0ED43-8F90-44A9-98C4-99773EFE8EB3}" presName="pillar1" presStyleLbl="node1" presStyleIdx="0" presStyleCnt="2" custScaleX="108338" custScaleY="34673" custLinFactNeighborX="-2085" custLinFactNeighborY="-44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C39B1-CE99-4DE1-8626-C9F8A9007F83}" type="pres">
      <dgm:prSet presAssocID="{6B94FF3E-3D33-4D08-9BD1-93F3D58ED4FF}" presName="pillarX" presStyleLbl="node1" presStyleIdx="1" presStyleCnt="2" custScaleY="34772" custLinFactNeighborX="2000" custLinFactNeighborY="-44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89CC4-BB4D-4D6B-8E81-C11D434DB1C0}" type="pres">
      <dgm:prSet presAssocID="{D8B0ED43-8F90-44A9-98C4-99773EFE8EB3}" presName="base" presStyleLbl="dkBgShp" presStyleIdx="1" presStyleCnt="2" custFlipVert="0" custScaleY="74787"/>
      <dgm:spPr/>
    </dgm:pt>
  </dgm:ptLst>
  <dgm:cxnLst>
    <dgm:cxn modelId="{FFC70352-0B38-4C8A-8AF8-E9F23B251B86}" srcId="{D8B0ED43-8F90-44A9-98C4-99773EFE8EB3}" destId="{6B94FF3E-3D33-4D08-9BD1-93F3D58ED4FF}" srcOrd="1" destOrd="0" parTransId="{B7B63E3A-8A02-4634-94AA-EB9C8ADC8548}" sibTransId="{34F5098E-4F73-48A0-8E69-845FAC5FA1AD}"/>
    <dgm:cxn modelId="{F88676EF-4649-463C-B90E-E66A20666027}" srcId="{D8B0ED43-8F90-44A9-98C4-99773EFE8EB3}" destId="{699AE255-E100-44B7-9235-B90E68EBE5A2}" srcOrd="0" destOrd="0" parTransId="{12691E02-C55B-491C-8B1F-6F5D162B0DD3}" sibTransId="{139E5C32-3F7C-41C6-977B-CC8C165C44BD}"/>
    <dgm:cxn modelId="{04DAB14D-0F82-451C-A29B-1D72BDBA5574}" type="presOf" srcId="{699AE255-E100-44B7-9235-B90E68EBE5A2}" destId="{204908E3-7156-469F-AA47-47E330AB89F2}" srcOrd="0" destOrd="0" presId="urn:microsoft.com/office/officeart/2005/8/layout/hList3"/>
    <dgm:cxn modelId="{7E9BBA98-353E-4243-AD7E-006A2D9C7BD7}" srcId="{B008B038-D285-4AEB-8EA4-7D411F02A384}" destId="{D8B0ED43-8F90-44A9-98C4-99773EFE8EB3}" srcOrd="0" destOrd="0" parTransId="{C4EEE8A6-E654-4C0D-BB2D-9DCCD22F4D6E}" sibTransId="{F69524A1-8405-4D40-80A3-DE0B45F13BD9}"/>
    <dgm:cxn modelId="{4FBEB7B0-FEDF-4F45-A184-7675618FA7BD}" srcId="{B008B038-D285-4AEB-8EA4-7D411F02A384}" destId="{E7C48F76-D2DC-4CCA-9EE9-CBF3379BC58D}" srcOrd="1" destOrd="0" parTransId="{114A0035-7E79-40FD-9C8B-2D9843289728}" sibTransId="{9D5FB9F6-CBC6-416D-BF3D-F84B8650C20D}"/>
    <dgm:cxn modelId="{0D9A3677-2C36-4014-8185-DCC32CB8DEEA}" type="presOf" srcId="{D8B0ED43-8F90-44A9-98C4-99773EFE8EB3}" destId="{74F10F0B-F4FB-42D5-A628-3233C18434B3}" srcOrd="0" destOrd="0" presId="urn:microsoft.com/office/officeart/2005/8/layout/hList3"/>
    <dgm:cxn modelId="{113101AE-0B53-4353-AA7E-F31AADF65AA9}" type="presOf" srcId="{6B94FF3E-3D33-4D08-9BD1-93F3D58ED4FF}" destId="{F25C39B1-CE99-4DE1-8626-C9F8A9007F83}" srcOrd="0" destOrd="0" presId="urn:microsoft.com/office/officeart/2005/8/layout/hList3"/>
    <dgm:cxn modelId="{206ADD45-7EAF-4DDA-82AA-ADE11B2ABEC0}" type="presOf" srcId="{B008B038-D285-4AEB-8EA4-7D411F02A384}" destId="{9648016D-6E83-4E54-9B23-C8A69C1C03A6}" srcOrd="0" destOrd="0" presId="urn:microsoft.com/office/officeart/2005/8/layout/hList3"/>
    <dgm:cxn modelId="{41B26BE9-BF79-42D2-9148-76A9037F4F23}" type="presParOf" srcId="{9648016D-6E83-4E54-9B23-C8A69C1C03A6}" destId="{74F10F0B-F4FB-42D5-A628-3233C18434B3}" srcOrd="0" destOrd="0" presId="urn:microsoft.com/office/officeart/2005/8/layout/hList3"/>
    <dgm:cxn modelId="{56E68EF4-1BA7-4B3E-A9DD-34338CE292FF}" type="presParOf" srcId="{9648016D-6E83-4E54-9B23-C8A69C1C03A6}" destId="{14704D1D-C3E2-4707-A99A-A9F220D4E656}" srcOrd="1" destOrd="0" presId="urn:microsoft.com/office/officeart/2005/8/layout/hList3"/>
    <dgm:cxn modelId="{275E890A-81F9-4A94-BAFB-F3FCC718F98D}" type="presParOf" srcId="{14704D1D-C3E2-4707-A99A-A9F220D4E656}" destId="{204908E3-7156-469F-AA47-47E330AB89F2}" srcOrd="0" destOrd="0" presId="urn:microsoft.com/office/officeart/2005/8/layout/hList3"/>
    <dgm:cxn modelId="{4061B9FE-2ED9-42FC-9443-51A21F9F3220}" type="presParOf" srcId="{14704D1D-C3E2-4707-A99A-A9F220D4E656}" destId="{F25C39B1-CE99-4DE1-8626-C9F8A9007F83}" srcOrd="1" destOrd="0" presId="urn:microsoft.com/office/officeart/2005/8/layout/hList3"/>
    <dgm:cxn modelId="{B3E2BB57-E38D-4362-BD87-06B194E59066}" type="presParOf" srcId="{9648016D-6E83-4E54-9B23-C8A69C1C03A6}" destId="{65589CC4-BB4D-4D6B-8E81-C11D434DB1C0}" srcOrd="2" destOrd="0" presId="urn:microsoft.com/office/officeart/2005/8/layout/h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8E7B-814D-4488-915D-8947C816F0C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74BE-756B-484E-895A-F8E38CB312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8E7B-814D-4488-915D-8947C816F0C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74BE-756B-484E-895A-F8E38CB31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8E7B-814D-4488-915D-8947C816F0C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74BE-756B-484E-895A-F8E38CB31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8E7B-814D-4488-915D-8947C816F0C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74BE-756B-484E-895A-F8E38CB31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8E7B-814D-4488-915D-8947C816F0C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E7274BE-756B-484E-895A-F8E38CB31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8E7B-814D-4488-915D-8947C816F0C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74BE-756B-484E-895A-F8E38CB31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8E7B-814D-4488-915D-8947C816F0C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74BE-756B-484E-895A-F8E38CB31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8E7B-814D-4488-915D-8947C816F0C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74BE-756B-484E-895A-F8E38CB31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8E7B-814D-4488-915D-8947C816F0C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74BE-756B-484E-895A-F8E38CB31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8E7B-814D-4488-915D-8947C816F0C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74BE-756B-484E-895A-F8E38CB31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8E7B-814D-4488-915D-8947C816F0C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74BE-756B-484E-895A-F8E38CB31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428E7B-814D-4488-915D-8947C816F0C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7274BE-756B-484E-895A-F8E38CB31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300039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r>
              <a:rPr lang="ru-RU" sz="9600" dirty="0" smtClean="0">
                <a:solidFill>
                  <a:srgbClr val="FF66CC"/>
                </a:solidFill>
                <a:latin typeface="Book Antiqua" pitchFamily="18" charset="0"/>
              </a:rPr>
              <a:t>Мир вокруг нас</a:t>
            </a:r>
            <a:endParaRPr lang="ru-RU" sz="9600" dirty="0">
              <a:solidFill>
                <a:srgbClr val="FF66CC"/>
              </a:solidFill>
              <a:latin typeface="Book Antiqua" pitchFamily="18" charset="0"/>
            </a:endParaRPr>
          </a:p>
        </p:txBody>
      </p:sp>
      <p:pic>
        <p:nvPicPr>
          <p:cNvPr id="8" name="Рисунок 7" descr="Зака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571876"/>
            <a:ext cx="7596214" cy="2714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то по арт-терапии 05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357686" y="2977204"/>
            <a:ext cx="4786314" cy="3880795"/>
          </a:xfrm>
          <a:prstGeom prst="rect">
            <a:avLst/>
          </a:prstGeom>
        </p:spPr>
      </p:pic>
      <p:pic>
        <p:nvPicPr>
          <p:cNvPr id="2" name="Рисунок 1" descr="Фото по арт-терапии 05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4643438" cy="3837451"/>
          </a:xfrm>
          <a:prstGeom prst="rect">
            <a:avLst/>
          </a:prstGeo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то по арт-терапии 05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36832" y="2802624"/>
            <a:ext cx="5407168" cy="4055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Фото по арт-терапии 05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14290"/>
            <a:ext cx="5143504" cy="3857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71538" y="214290"/>
          <a:ext cx="714380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214414" y="2857496"/>
            <a:ext cx="3071834" cy="25003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коррекция эмоциональной сферы умственно отсталых школьников младшего возраста и развитие связной речи.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28" y="2786058"/>
            <a:ext cx="3143272" cy="264320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развитие </a:t>
            </a:r>
            <a:r>
              <a:rPr lang="ru-RU" sz="2000" dirty="0">
                <a:solidFill>
                  <a:schemeClr val="tx1"/>
                </a:solidFill>
              </a:rPr>
              <a:t>положительного взаимодействия </a:t>
            </a:r>
            <a:r>
              <a:rPr lang="ru-RU" sz="2000" dirty="0" smtClean="0">
                <a:solidFill>
                  <a:schemeClr val="tx1"/>
                </a:solidFill>
              </a:rPr>
              <a:t>учащихся, </a:t>
            </a:r>
            <a:r>
              <a:rPr lang="ru-RU" sz="2000" dirty="0">
                <a:solidFill>
                  <a:schemeClr val="tx1"/>
                </a:solidFill>
              </a:rPr>
              <a:t>формирование устойчивых  коммуникативных навыков.</a:t>
            </a:r>
          </a:p>
        </p:txBody>
      </p:sp>
    </p:spTree>
  </p:cSld>
  <p:clrMapOvr>
    <a:masterClrMapping/>
  </p:clrMapOvr>
  <p:transition spd="slow" advClick="0" advTm="30000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то по арт-терапии 01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00496" y="3124095"/>
            <a:ext cx="4978540" cy="3733905"/>
          </a:xfrm>
          <a:prstGeom prst="rect">
            <a:avLst/>
          </a:prstGeom>
        </p:spPr>
      </p:pic>
      <p:pic>
        <p:nvPicPr>
          <p:cNvPr id="2" name="Рисунок 1" descr="Фото по арт-терапии 0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325623">
            <a:off x="121316" y="586772"/>
            <a:ext cx="4696709" cy="3522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7086600" cy="1357322"/>
          </a:xfrm>
        </p:spPr>
        <p:txBody>
          <a:bodyPr/>
          <a:lstStyle/>
          <a:p>
            <a:pPr lvl="0" algn="ctr"/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 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1 блок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i="1" dirty="0" smtClean="0">
                <a:solidFill>
                  <a:srgbClr val="FF0000"/>
                </a:solidFill>
              </a:rPr>
              <a:t>«Азбука  эмоций  и чувств»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6" y="1928802"/>
            <a:ext cx="7086600" cy="1509712"/>
          </a:xfrm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3175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/>
              <a:t>Задачи:</a:t>
            </a:r>
          </a:p>
          <a:p>
            <a:pPr marL="530352" indent="-457200">
              <a:buAutoNum type="arabicPeriod"/>
            </a:pPr>
            <a:r>
              <a:rPr lang="ru-RU" dirty="0" smtClean="0"/>
              <a:t>познакомить учащихся с основными эмоциями;</a:t>
            </a:r>
          </a:p>
          <a:p>
            <a:pPr marL="530352" indent="-457200">
              <a:buAutoNum type="arabicPeriod"/>
            </a:pPr>
            <a:r>
              <a:rPr lang="ru-RU" dirty="0" smtClean="0"/>
              <a:t>способствовать осознанию своих эмоциональных проявлений;</a:t>
            </a:r>
          </a:p>
          <a:p>
            <a:pPr marL="530352" indent="-457200">
              <a:buAutoNum type="arabicPeriod"/>
            </a:pPr>
            <a:r>
              <a:rPr lang="ru-RU" dirty="0" smtClean="0"/>
              <a:t>развивать умение понимать эмоции других;</a:t>
            </a:r>
          </a:p>
          <a:p>
            <a:pPr marL="530352" indent="-457200">
              <a:buAutoNum type="arabicPeriod"/>
            </a:pPr>
            <a:r>
              <a:rPr lang="ru-RU" dirty="0" smtClean="0"/>
              <a:t>объединять детский коллектив.  </a:t>
            </a:r>
            <a:endParaRPr lang="ru-RU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000100" y="3786190"/>
            <a:ext cx="7086600" cy="2428892"/>
          </a:xfrm>
          <a:prstGeom prst="rect">
            <a:avLst/>
          </a:prstGeom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1270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anchor="t">
            <a:normAutofit fontScale="70000" lnSpcReduction="20000"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Темы занятий:</a:t>
            </a:r>
          </a:p>
          <a:p>
            <a:pPr marL="530352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«Рисуем настроение»</a:t>
            </a:r>
          </a:p>
          <a:p>
            <a:pPr marL="530352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Интегрированное занятие с логопедом: «Удивительный мир эмоций и чувств»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0352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«Я дарю тебе радость»</a:t>
            </a:r>
          </a:p>
          <a:p>
            <a:pPr marL="530352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«Маленький храбрец» – страх, печаль</a:t>
            </a:r>
          </a:p>
          <a:p>
            <a:pPr marL="530352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«Как преодолеть гнев»</a:t>
            </a:r>
          </a:p>
          <a:p>
            <a:pPr marL="530352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«Злой гном»</a:t>
            </a:r>
          </a:p>
          <a:p>
            <a:pPr marL="530352" lvl="0" indent="-45720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Интегрированное занятие с логопедом: «Приключения на Необитаемом острове»</a:t>
            </a:r>
          </a:p>
          <a:p>
            <a:pPr marL="530352" lvl="0" indent="-45720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Интегрированное занятие с логопедом:«Страна сказок»</a:t>
            </a:r>
          </a:p>
          <a:p>
            <a:pPr marL="530352" lvl="0" indent="-45720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Интегрированное занятие с логопедом: «Сказочное путешествие»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0352" lvl="0" indent="-45720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Интегрированное занятие с логопедом: «Мир эмоций»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7086600" cy="1357322"/>
          </a:xfrm>
        </p:spPr>
        <p:txBody>
          <a:bodyPr/>
          <a:lstStyle/>
          <a:p>
            <a:pPr lvl="0" algn="ctr"/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 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2 блок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i="1" dirty="0" smtClean="0">
                <a:solidFill>
                  <a:srgbClr val="FFFF00"/>
                </a:solidFill>
              </a:rPr>
              <a:t>«Песочные картины»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6" y="1928802"/>
            <a:ext cx="7086600" cy="1509712"/>
          </a:xfrm>
          <a:solidFill>
            <a:srgbClr val="FFFF99">
              <a:alpha val="50196"/>
            </a:srgbClr>
          </a:solidFill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3175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Задачи:</a:t>
            </a:r>
          </a:p>
          <a:p>
            <a:pPr marL="530352" indent="-457200">
              <a:buAutoNum type="arabicPeriod"/>
            </a:pPr>
            <a:r>
              <a:rPr lang="ru-RU" dirty="0" smtClean="0"/>
              <a:t>коррекция тревожности, негативных установок, агрессии;</a:t>
            </a:r>
          </a:p>
          <a:p>
            <a:pPr marL="530352" indent="-457200">
              <a:buAutoNum type="arabicPeriod"/>
            </a:pPr>
            <a:r>
              <a:rPr lang="ru-RU" dirty="0" smtClean="0"/>
              <a:t>повышение групповой сплочённости;</a:t>
            </a:r>
          </a:p>
          <a:p>
            <a:pPr marL="530352" indent="-457200">
              <a:buAutoNum type="arabicPeriod"/>
            </a:pPr>
            <a:r>
              <a:rPr lang="ru-RU" dirty="0" smtClean="0"/>
              <a:t>развитие связной речи, активизация словарного запаса учащихся.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000100" y="3786190"/>
            <a:ext cx="7086600" cy="2428892"/>
          </a:xfrm>
          <a:prstGeom prst="rect">
            <a:avLst/>
          </a:prstGeom>
          <a:solidFill>
            <a:srgbClr val="FF9966">
              <a:alpha val="52941"/>
            </a:srgbClr>
          </a:solidFill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1270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anchor="t">
            <a:normAutofit fontScale="85000" lnSpcReduction="20000"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Темы занятий:</a:t>
            </a:r>
          </a:p>
          <a:p>
            <a:pPr marL="530352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«Песочные лабиринты»</a:t>
            </a:r>
          </a:p>
          <a:p>
            <a:pPr marL="530352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Интегрированное занятие с логопедом: «Наши меньшие друзья»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0352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«Букашки-таракашки»</a:t>
            </a:r>
          </a:p>
          <a:p>
            <a:pPr marL="530352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«Путешествие по пустыне»</a:t>
            </a:r>
          </a:p>
          <a:p>
            <a:pPr marL="530352" lvl="0" indent="-45720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Интегрированное занятие с логопедом: «Подводное царство Берендея»</a:t>
            </a:r>
          </a:p>
          <a:p>
            <a:pPr marL="530352" lvl="0" indent="-45720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Интегрированное занятие с логопедом:«Я и моё окружение»</a:t>
            </a:r>
          </a:p>
          <a:p>
            <a:pPr marL="530352" lvl="0" indent="-45720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Интегрированное занятие с логопедом: «Мир вокруг меня»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то по арт-терапии 05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4097542" y="1292403"/>
            <a:ext cx="5767380" cy="4325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 descr="Фото по арт-терапии 02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500174"/>
            <a:ext cx="5286380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000232" y="928670"/>
            <a:ext cx="535785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Ожидаемый  результат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285720" y="2500306"/>
            <a:ext cx="785818" cy="357190"/>
          </a:xfrm>
          <a:custGeom>
            <a:avLst/>
            <a:gdLst>
              <a:gd name="G0" fmla="+- 16192 0 0"/>
              <a:gd name="G1" fmla="+- 3164 0 0"/>
              <a:gd name="G2" fmla="+- 21600 0 3164"/>
              <a:gd name="G3" fmla="+- 10800 0 3164"/>
              <a:gd name="G4" fmla="+- 21600 0 16192"/>
              <a:gd name="G5" fmla="*/ G4 G3 10800"/>
              <a:gd name="G6" fmla="+- 21600 0 G5"/>
              <a:gd name="T0" fmla="*/ 16192 w 21600"/>
              <a:gd name="T1" fmla="*/ 0 h 21600"/>
              <a:gd name="T2" fmla="*/ 0 w 21600"/>
              <a:gd name="T3" fmla="*/ 10800 h 21600"/>
              <a:gd name="T4" fmla="*/ 16192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92" y="0"/>
                </a:moveTo>
                <a:lnTo>
                  <a:pt x="16192" y="3164"/>
                </a:lnTo>
                <a:lnTo>
                  <a:pt x="3375" y="3164"/>
                </a:lnTo>
                <a:lnTo>
                  <a:pt x="3375" y="18436"/>
                </a:lnTo>
                <a:lnTo>
                  <a:pt x="16192" y="18436"/>
                </a:lnTo>
                <a:lnTo>
                  <a:pt x="16192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164"/>
                </a:moveTo>
                <a:lnTo>
                  <a:pt x="1350" y="18436"/>
                </a:lnTo>
                <a:lnTo>
                  <a:pt x="2700" y="18436"/>
                </a:lnTo>
                <a:lnTo>
                  <a:pt x="2700" y="3164"/>
                </a:lnTo>
                <a:close/>
              </a:path>
              <a:path w="21600" h="21600">
                <a:moveTo>
                  <a:pt x="0" y="3164"/>
                </a:moveTo>
                <a:lnTo>
                  <a:pt x="0" y="18436"/>
                </a:lnTo>
                <a:lnTo>
                  <a:pt x="675" y="18436"/>
                </a:lnTo>
                <a:lnTo>
                  <a:pt x="675" y="3164"/>
                </a:lnTo>
                <a:close/>
              </a:path>
            </a:pathLst>
          </a:custGeom>
          <a:solidFill>
            <a:srgbClr val="C0504D"/>
          </a:solidFill>
          <a:ln w="38100">
            <a:solidFill>
              <a:srgbClr val="F2DBDB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214282" y="6143644"/>
            <a:ext cx="857256" cy="285752"/>
          </a:xfrm>
          <a:custGeom>
            <a:avLst/>
            <a:gdLst>
              <a:gd name="G0" fmla="+- 16192 0 0"/>
              <a:gd name="G1" fmla="+- 3164 0 0"/>
              <a:gd name="G2" fmla="+- 21600 0 3164"/>
              <a:gd name="G3" fmla="+- 10800 0 3164"/>
              <a:gd name="G4" fmla="+- 21600 0 16192"/>
              <a:gd name="G5" fmla="*/ G4 G3 10800"/>
              <a:gd name="G6" fmla="+- 21600 0 G5"/>
              <a:gd name="T0" fmla="*/ 16192 w 21600"/>
              <a:gd name="T1" fmla="*/ 0 h 21600"/>
              <a:gd name="T2" fmla="*/ 0 w 21600"/>
              <a:gd name="T3" fmla="*/ 10800 h 21600"/>
              <a:gd name="T4" fmla="*/ 16192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92" y="0"/>
                </a:moveTo>
                <a:lnTo>
                  <a:pt x="16192" y="3164"/>
                </a:lnTo>
                <a:lnTo>
                  <a:pt x="3375" y="3164"/>
                </a:lnTo>
                <a:lnTo>
                  <a:pt x="3375" y="18436"/>
                </a:lnTo>
                <a:lnTo>
                  <a:pt x="16192" y="18436"/>
                </a:lnTo>
                <a:lnTo>
                  <a:pt x="16192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164"/>
                </a:moveTo>
                <a:lnTo>
                  <a:pt x="1350" y="18436"/>
                </a:lnTo>
                <a:lnTo>
                  <a:pt x="2700" y="18436"/>
                </a:lnTo>
                <a:lnTo>
                  <a:pt x="2700" y="3164"/>
                </a:lnTo>
                <a:close/>
              </a:path>
              <a:path w="21600" h="21600">
                <a:moveTo>
                  <a:pt x="0" y="3164"/>
                </a:moveTo>
                <a:lnTo>
                  <a:pt x="0" y="18436"/>
                </a:lnTo>
                <a:lnTo>
                  <a:pt x="675" y="18436"/>
                </a:lnTo>
                <a:lnTo>
                  <a:pt x="675" y="3164"/>
                </a:lnTo>
                <a:close/>
              </a:path>
            </a:pathLst>
          </a:custGeom>
          <a:solidFill>
            <a:srgbClr val="C0504D"/>
          </a:solidFill>
          <a:ln w="38100">
            <a:solidFill>
              <a:srgbClr val="F2DBDB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285720" y="3500438"/>
            <a:ext cx="785818" cy="357190"/>
          </a:xfrm>
          <a:custGeom>
            <a:avLst/>
            <a:gdLst>
              <a:gd name="G0" fmla="+- 16192 0 0"/>
              <a:gd name="G1" fmla="+- 3164 0 0"/>
              <a:gd name="G2" fmla="+- 21600 0 3164"/>
              <a:gd name="G3" fmla="+- 10800 0 3164"/>
              <a:gd name="G4" fmla="+- 21600 0 16192"/>
              <a:gd name="G5" fmla="*/ G4 G3 10800"/>
              <a:gd name="G6" fmla="+- 21600 0 G5"/>
              <a:gd name="T0" fmla="*/ 16192 w 21600"/>
              <a:gd name="T1" fmla="*/ 0 h 21600"/>
              <a:gd name="T2" fmla="*/ 0 w 21600"/>
              <a:gd name="T3" fmla="*/ 10800 h 21600"/>
              <a:gd name="T4" fmla="*/ 16192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92" y="0"/>
                </a:moveTo>
                <a:lnTo>
                  <a:pt x="16192" y="3164"/>
                </a:lnTo>
                <a:lnTo>
                  <a:pt x="3375" y="3164"/>
                </a:lnTo>
                <a:lnTo>
                  <a:pt x="3375" y="18436"/>
                </a:lnTo>
                <a:lnTo>
                  <a:pt x="16192" y="18436"/>
                </a:lnTo>
                <a:lnTo>
                  <a:pt x="16192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164"/>
                </a:moveTo>
                <a:lnTo>
                  <a:pt x="1350" y="18436"/>
                </a:lnTo>
                <a:lnTo>
                  <a:pt x="2700" y="18436"/>
                </a:lnTo>
                <a:lnTo>
                  <a:pt x="2700" y="3164"/>
                </a:lnTo>
                <a:close/>
              </a:path>
              <a:path w="21600" h="21600">
                <a:moveTo>
                  <a:pt x="0" y="3164"/>
                </a:moveTo>
                <a:lnTo>
                  <a:pt x="0" y="18436"/>
                </a:lnTo>
                <a:lnTo>
                  <a:pt x="675" y="18436"/>
                </a:lnTo>
                <a:lnTo>
                  <a:pt x="675" y="3164"/>
                </a:lnTo>
                <a:close/>
              </a:path>
            </a:pathLst>
          </a:custGeom>
          <a:solidFill>
            <a:srgbClr val="C0504D"/>
          </a:solidFill>
          <a:ln w="38100">
            <a:solidFill>
              <a:srgbClr val="F2DBDB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285720" y="4500570"/>
            <a:ext cx="785818" cy="357190"/>
          </a:xfrm>
          <a:custGeom>
            <a:avLst/>
            <a:gdLst>
              <a:gd name="G0" fmla="+- 16192 0 0"/>
              <a:gd name="G1" fmla="+- 3164 0 0"/>
              <a:gd name="G2" fmla="+- 21600 0 3164"/>
              <a:gd name="G3" fmla="+- 10800 0 3164"/>
              <a:gd name="G4" fmla="+- 21600 0 16192"/>
              <a:gd name="G5" fmla="*/ G4 G3 10800"/>
              <a:gd name="G6" fmla="+- 21600 0 G5"/>
              <a:gd name="T0" fmla="*/ 16192 w 21600"/>
              <a:gd name="T1" fmla="*/ 0 h 21600"/>
              <a:gd name="T2" fmla="*/ 0 w 21600"/>
              <a:gd name="T3" fmla="*/ 10800 h 21600"/>
              <a:gd name="T4" fmla="*/ 16192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92" y="0"/>
                </a:moveTo>
                <a:lnTo>
                  <a:pt x="16192" y="3164"/>
                </a:lnTo>
                <a:lnTo>
                  <a:pt x="3375" y="3164"/>
                </a:lnTo>
                <a:lnTo>
                  <a:pt x="3375" y="18436"/>
                </a:lnTo>
                <a:lnTo>
                  <a:pt x="16192" y="18436"/>
                </a:lnTo>
                <a:lnTo>
                  <a:pt x="16192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164"/>
                </a:moveTo>
                <a:lnTo>
                  <a:pt x="1350" y="18436"/>
                </a:lnTo>
                <a:lnTo>
                  <a:pt x="2700" y="18436"/>
                </a:lnTo>
                <a:lnTo>
                  <a:pt x="2700" y="3164"/>
                </a:lnTo>
                <a:close/>
              </a:path>
              <a:path w="21600" h="21600">
                <a:moveTo>
                  <a:pt x="0" y="3164"/>
                </a:moveTo>
                <a:lnTo>
                  <a:pt x="0" y="18436"/>
                </a:lnTo>
                <a:lnTo>
                  <a:pt x="675" y="18436"/>
                </a:lnTo>
                <a:lnTo>
                  <a:pt x="675" y="3164"/>
                </a:lnTo>
                <a:close/>
              </a:path>
            </a:pathLst>
          </a:custGeom>
          <a:solidFill>
            <a:srgbClr val="C0504D"/>
          </a:solidFill>
          <a:ln w="38100">
            <a:solidFill>
              <a:srgbClr val="F2DBDB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285720" y="5357826"/>
            <a:ext cx="785818" cy="285752"/>
          </a:xfrm>
          <a:custGeom>
            <a:avLst/>
            <a:gdLst>
              <a:gd name="G0" fmla="+- 16192 0 0"/>
              <a:gd name="G1" fmla="+- 3164 0 0"/>
              <a:gd name="G2" fmla="+- 21600 0 3164"/>
              <a:gd name="G3" fmla="+- 10800 0 3164"/>
              <a:gd name="G4" fmla="+- 21600 0 16192"/>
              <a:gd name="G5" fmla="*/ G4 G3 10800"/>
              <a:gd name="G6" fmla="+- 21600 0 G5"/>
              <a:gd name="T0" fmla="*/ 16192 w 21600"/>
              <a:gd name="T1" fmla="*/ 0 h 21600"/>
              <a:gd name="T2" fmla="*/ 0 w 21600"/>
              <a:gd name="T3" fmla="*/ 10800 h 21600"/>
              <a:gd name="T4" fmla="*/ 16192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92" y="0"/>
                </a:moveTo>
                <a:lnTo>
                  <a:pt x="16192" y="3164"/>
                </a:lnTo>
                <a:lnTo>
                  <a:pt x="3375" y="3164"/>
                </a:lnTo>
                <a:lnTo>
                  <a:pt x="3375" y="18436"/>
                </a:lnTo>
                <a:lnTo>
                  <a:pt x="16192" y="18436"/>
                </a:lnTo>
                <a:lnTo>
                  <a:pt x="16192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164"/>
                </a:moveTo>
                <a:lnTo>
                  <a:pt x="1350" y="18436"/>
                </a:lnTo>
                <a:lnTo>
                  <a:pt x="2700" y="18436"/>
                </a:lnTo>
                <a:lnTo>
                  <a:pt x="2700" y="3164"/>
                </a:lnTo>
                <a:close/>
              </a:path>
              <a:path w="21600" h="21600">
                <a:moveTo>
                  <a:pt x="0" y="3164"/>
                </a:moveTo>
                <a:lnTo>
                  <a:pt x="0" y="18436"/>
                </a:lnTo>
                <a:lnTo>
                  <a:pt x="675" y="18436"/>
                </a:lnTo>
                <a:lnTo>
                  <a:pt x="675" y="3164"/>
                </a:lnTo>
                <a:close/>
              </a:path>
            </a:pathLst>
          </a:custGeom>
          <a:solidFill>
            <a:srgbClr val="C0504D"/>
          </a:solidFill>
          <a:ln w="38100">
            <a:solidFill>
              <a:srgbClr val="F2DBDB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285852" y="2428868"/>
            <a:ext cx="7472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Становление эмоциональной стабильности ученика младшего школьного возраста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14414" y="342900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Снижение психо-эмоционального напряжения (снижение уровня тревожности, негативных проявлений).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14414" y="4500570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Развитие навыков коммуникативного общения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285852" y="5357826"/>
            <a:ext cx="68580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речевой активности учащихся.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85852" y="6000768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Повышение личностного статуса ученика в коллективе</a:t>
            </a:r>
          </a:p>
        </p:txBody>
      </p:sp>
    </p:spTree>
  </p:cSld>
  <p:clrMapOvr>
    <a:masterClrMapping/>
  </p:clrMapOvr>
  <p:transition advClick="0" advTm="3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0" grpId="0"/>
      <p:bldP spid="21" grpId="0"/>
      <p:bldP spid="23564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то по арт-терапии 0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1500174"/>
            <a:ext cx="6572296" cy="50389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ыноска-облако 4"/>
          <p:cNvSpPr/>
          <p:nvPr/>
        </p:nvSpPr>
        <p:spPr>
          <a:xfrm rot="817315">
            <a:off x="4786314" y="142852"/>
            <a:ext cx="4214842" cy="1785950"/>
          </a:xfrm>
          <a:prstGeom prst="cloudCallout">
            <a:avLst>
              <a:gd name="adj1" fmla="val -25577"/>
              <a:gd name="adj2" fmla="val 74276"/>
            </a:avLst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Раз, два, три, четыре, пять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Мы пришли сюда опять…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 advClick="0" advTm="2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17588" y="1358900"/>
            <a:ext cx="2049462" cy="415925"/>
          </a:xfrm>
          <a:prstGeom prst="rect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Педагог -  психолог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500826" y="1357298"/>
            <a:ext cx="1884362" cy="415925"/>
          </a:xfrm>
          <a:prstGeom prst="rect">
            <a:avLst/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Учитель-логопед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3643306" y="1428736"/>
            <a:ext cx="2286016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2928926" y="2428868"/>
            <a:ext cx="3530600" cy="5413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Проведение диагностики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2786050" y="3643314"/>
            <a:ext cx="4103687" cy="727075"/>
          </a:xfrm>
          <a:prstGeom prst="ellipse">
            <a:avLst/>
          </a:prstGeom>
          <a:gradFill rotWithShape="1">
            <a:gsLst>
              <a:gs pos="0">
                <a:srgbClr val="FBD4B4"/>
              </a:gs>
              <a:gs pos="100000">
                <a:srgbClr val="D9959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Коррекционно-развивающие занятия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4572000" y="4500570"/>
            <a:ext cx="611188" cy="1258887"/>
          </a:xfrm>
          <a:prstGeom prst="upDownArrow">
            <a:avLst>
              <a:gd name="adj1" fmla="val 50000"/>
              <a:gd name="adj2" fmla="val 41195"/>
            </a:avLst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АРТ - ТЕРАПИЯ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3000365" y="5786454"/>
            <a:ext cx="3643337" cy="727075"/>
          </a:xfrm>
          <a:prstGeom prst="ellipse">
            <a:avLst/>
          </a:prstGeom>
          <a:gradFill rotWithShape="1">
            <a:gsLst>
              <a:gs pos="0">
                <a:srgbClr val="FBD4B4"/>
              </a:gs>
              <a:gs pos="100000">
                <a:srgbClr val="D9959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Интегрированные занятия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643438" y="1785926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643438" y="3071810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32" name="AutoShape 8"/>
          <p:cNvCxnSpPr>
            <a:cxnSpLocks noChangeShapeType="1"/>
          </p:cNvCxnSpPr>
          <p:nvPr/>
        </p:nvCxnSpPr>
        <p:spPr bwMode="auto">
          <a:xfrm rot="10800000" flipV="1">
            <a:off x="3000364" y="5072074"/>
            <a:ext cx="1571638" cy="7143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33" name="AutoShape 9"/>
          <p:cNvCxnSpPr>
            <a:cxnSpLocks noChangeShapeType="1"/>
          </p:cNvCxnSpPr>
          <p:nvPr/>
        </p:nvCxnSpPr>
        <p:spPr bwMode="auto">
          <a:xfrm rot="10800000">
            <a:off x="2786050" y="4929198"/>
            <a:ext cx="1785950" cy="14287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42844" y="4500570"/>
            <a:ext cx="2438400" cy="5683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Развитие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познавательных процессов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14282" y="5643578"/>
            <a:ext cx="2409825" cy="714380"/>
          </a:xfrm>
          <a:prstGeom prst="rect">
            <a:avLst/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Развитие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эмоциональной  сферы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734175" y="4572008"/>
            <a:ext cx="2409825" cy="5826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Развитие речи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734175" y="5786454"/>
            <a:ext cx="2409825" cy="581025"/>
          </a:xfrm>
          <a:prstGeom prst="rect">
            <a:avLst/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Развитие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эмоциональной  сферы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7" name="AutoShape 9"/>
          <p:cNvCxnSpPr>
            <a:cxnSpLocks noChangeShapeType="1"/>
          </p:cNvCxnSpPr>
          <p:nvPr/>
        </p:nvCxnSpPr>
        <p:spPr bwMode="auto">
          <a:xfrm flipV="1">
            <a:off x="5143504" y="4857760"/>
            <a:ext cx="1428760" cy="2238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1" name="AutoShape 9"/>
          <p:cNvCxnSpPr>
            <a:cxnSpLocks noChangeShapeType="1"/>
          </p:cNvCxnSpPr>
          <p:nvPr/>
        </p:nvCxnSpPr>
        <p:spPr bwMode="auto">
          <a:xfrm>
            <a:off x="5143504" y="5072074"/>
            <a:ext cx="1428760" cy="7143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7" name="Блок-схема: перфолента 36"/>
          <p:cNvSpPr/>
          <p:nvPr/>
        </p:nvSpPr>
        <p:spPr>
          <a:xfrm>
            <a:off x="2786050" y="142852"/>
            <a:ext cx="4357718" cy="857256"/>
          </a:xfrm>
          <a:prstGeom prst="flowChartPunchedTap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ФОРМЫ      ВЗАИМОДЕЙСТВИЯ</a:t>
            </a:r>
            <a:endParaRPr lang="ru-RU" dirty="0"/>
          </a:p>
        </p:txBody>
      </p:sp>
    </p:spTree>
  </p:cSld>
  <p:clrMapOvr>
    <a:masterClrMapping/>
  </p:clrMapOvr>
  <p:transition spd="slow" advTm="15000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 по арт-терапии 0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4214810" cy="3295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Фото по арт-терапии 04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67286" y="0"/>
            <a:ext cx="4476714" cy="3357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Фото по арт-терапии 02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10114" y="3214686"/>
            <a:ext cx="4933654" cy="3643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85852" y="642918"/>
            <a:ext cx="5429288" cy="785818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CC0000"/>
                </a:solidFill>
                <a:effectLst/>
                <a:latin typeface="Century Schoolbook" pitchFamily="18" charset="0"/>
              </a:rPr>
              <a:t>Цель проекта:</a:t>
            </a:r>
            <a:endParaRPr lang="ru-RU" sz="4000" dirty="0">
              <a:solidFill>
                <a:srgbClr val="CC0000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57224" y="1571612"/>
            <a:ext cx="7715304" cy="1571636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100" dirty="0" smtClean="0"/>
              <a:t>коррекция эмоциональной стабильности воспитанников с ограниченными возможностями здоровья и  через средства </a:t>
            </a:r>
            <a:r>
              <a:rPr lang="ru-RU" sz="5100" dirty="0" err="1" smtClean="0"/>
              <a:t>арт-терапии</a:t>
            </a:r>
            <a:r>
              <a:rPr lang="ru-RU" sz="5100" dirty="0" smtClean="0"/>
              <a:t> </a:t>
            </a:r>
            <a:endParaRPr lang="ru-RU" sz="7000" dirty="0" smtClean="0"/>
          </a:p>
          <a:p>
            <a:endParaRPr lang="ru-RU" dirty="0"/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00100" y="4429132"/>
            <a:ext cx="7086600" cy="214314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1643042" y="3071810"/>
            <a:ext cx="5429288" cy="785818"/>
          </a:xfrm>
          <a:prstGeom prst="rect">
            <a:avLst/>
          </a:prstGeo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Задачи: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CC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3929066"/>
            <a:ext cx="85011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снижение психо-эмоционального напряжения;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развитие навыков коммуникативного общения со сверстниками, обогащение словарного запаса;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повышение самооценки учащихся;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повышение личностного статуса ученика в детском коллективе, сплочение детского коллектива.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 advClick="0" advTm="15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71480"/>
            <a:ext cx="7715304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Форма и методы организации занятий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48" y="1643050"/>
            <a:ext cx="7929618" cy="4714908"/>
          </a:xfrm>
          <a:prstGeom prst="roundRect">
            <a:avLst/>
          </a:prstGeom>
          <a:solidFill>
            <a:srgbClr val="FFCCFF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В качестве наиболее приемлемого и эффективного метода работы с детьми, имеющих нарушения интеллектуального развития, мы выбрали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арт-терапию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. Сегодня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арт-терапия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рассматривается как средство, позволяющее заботиться об эмоциональном самочувствии и психологическом здоровье ребёнка  средствами художественной деятельности. В разработку данного проекта мы включили работу  с красками, песком, пластилином, а также применяли элементы музыкотерапии,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сказкотерапии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. Изобразительная деятельность, песок, мини-театр – являются мощным средством сближения людей, что актуально при работе с детьми со сниженным эмоциональным фоном, испытывающих затруднения в налаживании контактов с окружающими.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по арт-терапии 00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14744" y="2911050"/>
            <a:ext cx="5262599" cy="3946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Фото по арт-терапии 00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" y="357166"/>
            <a:ext cx="5238785" cy="3929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по арт-терапии 01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14282" y="214290"/>
            <a:ext cx="4208348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Фото по арт-терапии 03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369995" y="1857364"/>
            <a:ext cx="5774005" cy="4786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ыноска-облако 4"/>
          <p:cNvSpPr/>
          <p:nvPr/>
        </p:nvSpPr>
        <p:spPr>
          <a:xfrm>
            <a:off x="6143604" y="0"/>
            <a:ext cx="3000396" cy="1571636"/>
          </a:xfrm>
          <a:prstGeom prst="cloudCallout">
            <a:avLst>
              <a:gd name="adj1" fmla="val -21822"/>
              <a:gd name="adj2" fmla="val 68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«Шариковые настроения»</a:t>
            </a:r>
            <a:endParaRPr lang="ru-RU" dirty="0"/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то по арт-терапии 03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58952" y="2819214"/>
            <a:ext cx="5385048" cy="4038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 descr="Фото по арт-терапии 03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4740413" cy="3555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225</TotalTime>
  <Words>444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Мир вокруг нас</vt:lpstr>
      <vt:lpstr>Слайд 2</vt:lpstr>
      <vt:lpstr>Слайд 3</vt:lpstr>
      <vt:lpstr>Слайд 4</vt:lpstr>
      <vt:lpstr>     Цель проекта: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       1 блок «Азбука  эмоций  и чувств»</vt:lpstr>
      <vt:lpstr>           2 блок «Песочные картины»</vt:lpstr>
      <vt:lpstr>Слайд 16</vt:lpstr>
      <vt:lpstr>Слайд 17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User</cp:lastModifiedBy>
  <cp:revision>25</cp:revision>
  <dcterms:created xsi:type="dcterms:W3CDTF">2009-04-15T20:10:43Z</dcterms:created>
  <dcterms:modified xsi:type="dcterms:W3CDTF">2013-09-23T22:59:16Z</dcterms:modified>
</cp:coreProperties>
</file>