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EA258F-433C-4C67-AAF6-A8EC82B2EAE0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7880E3-85B5-46A3-983F-86C651F10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A258F-433C-4C67-AAF6-A8EC82B2EAE0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7880E3-85B5-46A3-983F-86C651F10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0EA258F-433C-4C67-AAF6-A8EC82B2EAE0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7880E3-85B5-46A3-983F-86C651F10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A258F-433C-4C67-AAF6-A8EC82B2EAE0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7880E3-85B5-46A3-983F-86C651F10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EA258F-433C-4C67-AAF6-A8EC82B2EAE0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37880E3-85B5-46A3-983F-86C651F10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A258F-433C-4C67-AAF6-A8EC82B2EAE0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7880E3-85B5-46A3-983F-86C651F10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A258F-433C-4C67-AAF6-A8EC82B2EAE0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7880E3-85B5-46A3-983F-86C651F10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A258F-433C-4C67-AAF6-A8EC82B2EAE0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7880E3-85B5-46A3-983F-86C651F10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EA258F-433C-4C67-AAF6-A8EC82B2EAE0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7880E3-85B5-46A3-983F-86C651F10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A258F-433C-4C67-AAF6-A8EC82B2EAE0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7880E3-85B5-46A3-983F-86C651F10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A258F-433C-4C67-AAF6-A8EC82B2EAE0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7880E3-85B5-46A3-983F-86C651F103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0EA258F-433C-4C67-AAF6-A8EC82B2EAE0}" type="datetimeFigureOut">
              <a:rPr lang="ru-RU" smtClean="0"/>
              <a:pPr/>
              <a:t>04.06.2011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37880E3-85B5-46A3-983F-86C651F10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ПРОЕКТНАЯ ДЕЯТЕЛЬНОСТЬ НА УРОКАХ ИЗОБРАЗИТЕЛЬНОГО искусства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Учитель </a:t>
            </a:r>
            <a:r>
              <a:rPr lang="ru-RU" dirty="0" smtClean="0"/>
              <a:t>изобразительного искусства</a:t>
            </a:r>
            <a:endParaRPr lang="ru-RU" dirty="0" smtClean="0"/>
          </a:p>
          <a:p>
            <a:r>
              <a:rPr lang="ru-RU" dirty="0" smtClean="0"/>
              <a:t>МОУ-СОШ №</a:t>
            </a:r>
            <a:r>
              <a:rPr lang="ru-RU" dirty="0" smtClean="0"/>
              <a:t>3города Армавира </a:t>
            </a:r>
            <a:endParaRPr lang="ru-RU" dirty="0" smtClean="0"/>
          </a:p>
          <a:p>
            <a:r>
              <a:rPr lang="ru-RU" dirty="0" smtClean="0"/>
              <a:t>Рыльская Наталья Борисовна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812" y="500043"/>
            <a:ext cx="82351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FARVATOR\Рабочий стол\фото\Новая папка\IMG_38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928670"/>
            <a:ext cx="1812897" cy="135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FARVATOR\Рабочий стол\фото\Новая папка\IMG_38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500306"/>
            <a:ext cx="2302731" cy="172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FARVATOR\Рабочий стол\фото\Новая папка\IMG_38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2211">
            <a:off x="4929190" y="500042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FARVATOR\Рабочий стол\фото\Новая папка\IMG_38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6311">
            <a:off x="4429124" y="3786190"/>
            <a:ext cx="3286540" cy="24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FARVATOR\Рабочий стол\фото\Новая папка\IMG_38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2571744"/>
            <a:ext cx="2714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C:\Documents and Settings\FARVATOR\Рабочий стол\фото\Новая папка\IMG_382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25182">
            <a:off x="571472" y="500042"/>
            <a:ext cx="2692841" cy="201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FARVATOR\Рабочий стол\фото\Новая папка\IMG_384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5" y="2357430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FARVATOR\Рабочий стол\фото\Новая папка\IMG_384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678470">
            <a:off x="428596" y="3786190"/>
            <a:ext cx="3116912" cy="233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FARVATOR\Рабочий стол\фото\Новая папка\IMG_381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0364" y="5000636"/>
            <a:ext cx="2130949" cy="159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«Цель обучения ребенка состоит в том, чтобы сделать его способным развиваться дальше, самостоятельно».</a:t>
            </a: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785950"/>
          </a:xfrm>
        </p:spPr>
        <p:txBody>
          <a:bodyPr/>
          <a:lstStyle/>
          <a:p>
            <a:pPr algn="r"/>
            <a:r>
              <a:rPr lang="ru-RU" dirty="0" smtClean="0"/>
              <a:t>Альберт Грин </a:t>
            </a:r>
            <a:r>
              <a:rPr lang="ru-RU" dirty="0" err="1" smtClean="0"/>
              <a:t>Хаббарт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i="1" dirty="0"/>
              <a:t>Учебный проект </a:t>
            </a:r>
            <a:r>
              <a:rPr lang="ru-RU" dirty="0"/>
              <a:t>— организационная форма работы, которая </a:t>
            </a:r>
            <a:r>
              <a:rPr lang="ru-RU" dirty="0" smtClean="0"/>
              <a:t>ориентирована </a:t>
            </a:r>
            <a:r>
              <a:rPr lang="ru-RU" dirty="0"/>
              <a:t>на изучение законченной учебной темы или учебного раздела и составляет часть стандартного учебного курса или нескольких курсов.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42852"/>
            <a:ext cx="7339042" cy="1320188"/>
          </a:xfrm>
        </p:spPr>
        <p:txBody>
          <a:bodyPr>
            <a:noAutofit/>
          </a:bodyPr>
          <a:lstStyle/>
          <a:p>
            <a:pPr lvl="0"/>
            <a:r>
              <a:rPr lang="ru-RU" sz="2800" dirty="0"/>
              <a:t>Целью проектной деятельности </a:t>
            </a:r>
            <a:r>
              <a:rPr lang="ru-RU" sz="2800" dirty="0" smtClean="0"/>
              <a:t>является</a:t>
            </a:r>
            <a:r>
              <a:rPr lang="en-US" sz="2800" dirty="0" smtClean="0"/>
              <a:t>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 </a:t>
            </a:r>
            <a:r>
              <a:rPr lang="ru-RU" dirty="0"/>
              <a:t>развитие </a:t>
            </a:r>
            <a:r>
              <a:rPr lang="ru-RU" i="1" dirty="0"/>
              <a:t>познавательных </a:t>
            </a:r>
            <a:r>
              <a:rPr lang="ru-RU" dirty="0"/>
              <a:t>навыков </a:t>
            </a:r>
            <a:r>
              <a:rPr lang="ru-RU" dirty="0" smtClean="0"/>
              <a:t>учащихся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ru-RU" dirty="0"/>
          </a:p>
          <a:p>
            <a:pPr lvl="0"/>
            <a:r>
              <a:rPr lang="ru-RU" dirty="0"/>
              <a:t>умений самостоятельно </a:t>
            </a:r>
            <a:r>
              <a:rPr lang="ru-RU" i="1" dirty="0"/>
              <a:t>конструировать </a:t>
            </a:r>
            <a:r>
              <a:rPr lang="ru-RU" dirty="0"/>
              <a:t>свои </a:t>
            </a:r>
            <a:r>
              <a:rPr lang="ru-RU" dirty="0" smtClean="0"/>
              <a:t>знания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ru-RU" dirty="0"/>
          </a:p>
          <a:p>
            <a:pPr lvl="0"/>
            <a:r>
              <a:rPr lang="ru-RU" i="1" dirty="0"/>
              <a:t>ориентироваться </a:t>
            </a:r>
            <a:r>
              <a:rPr lang="ru-RU" dirty="0"/>
              <a:t>в информационном </a:t>
            </a:r>
            <a:r>
              <a:rPr lang="ru-RU" dirty="0" smtClean="0"/>
              <a:t>пространстве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ru-RU" dirty="0"/>
          </a:p>
          <a:p>
            <a:pPr lvl="0"/>
            <a:r>
              <a:rPr lang="ru-RU" dirty="0"/>
              <a:t>развитие </a:t>
            </a:r>
            <a:r>
              <a:rPr lang="ru-RU" i="1" dirty="0"/>
              <a:t>критического и творческого </a:t>
            </a:r>
            <a:r>
              <a:rPr lang="ru-RU" i="1" dirty="0" smtClean="0"/>
              <a:t>мышления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ru-RU" dirty="0"/>
          </a:p>
          <a:p>
            <a:pPr lvl="0"/>
            <a:r>
              <a:rPr lang="ru-RU" dirty="0"/>
              <a:t>умение увидеть, сформулировать и </a:t>
            </a:r>
            <a:r>
              <a:rPr lang="ru-RU" i="1" dirty="0"/>
              <a:t>решить проблему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Что </a:t>
            </a:r>
            <a:r>
              <a:rPr lang="ru-RU" sz="2800" dirty="0"/>
              <a:t>необходимо учащимся для успешного выполнения проекта?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Способность творчески мыслить, последовательно рассуждать и  представлять свои </a:t>
            </a:r>
            <a:r>
              <a:rPr lang="ru-RU" dirty="0" smtClean="0"/>
              <a:t>идеи. </a:t>
            </a:r>
            <a:endParaRPr lang="ru-RU" dirty="0"/>
          </a:p>
          <a:p>
            <a:pPr lvl="0"/>
            <a:r>
              <a:rPr lang="ru-RU" dirty="0"/>
              <a:t>Уметь работать в команде и обладать навыками </a:t>
            </a:r>
            <a:r>
              <a:rPr lang="ru-RU" dirty="0" smtClean="0"/>
              <a:t>общения.</a:t>
            </a:r>
            <a:endParaRPr lang="ru-RU" dirty="0"/>
          </a:p>
          <a:p>
            <a:pPr lvl="0"/>
            <a:r>
              <a:rPr lang="ru-RU" dirty="0"/>
              <a:t>Определять приоритеты, планировать конкретные результаты и нести персональную ответственность за </a:t>
            </a:r>
            <a:r>
              <a:rPr lang="ru-RU" dirty="0" smtClean="0"/>
              <a:t>них. </a:t>
            </a:r>
            <a:endParaRPr lang="ru-RU" dirty="0"/>
          </a:p>
          <a:p>
            <a:pPr lvl="0"/>
            <a:r>
              <a:rPr lang="ru-RU" dirty="0"/>
              <a:t>Эффективно использовать знания реальной </a:t>
            </a:r>
            <a:r>
              <a:rPr lang="ru-RU" dirty="0" smtClean="0"/>
              <a:t>жизни.</a:t>
            </a:r>
            <a:endParaRPr lang="ru-RU" dirty="0"/>
          </a:p>
          <a:p>
            <a:pPr lvl="0"/>
            <a:r>
              <a:rPr lang="ru-RU" dirty="0"/>
              <a:t>Умение защитить проект, доказать его жизнеспособность.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</a:rPr>
              <a:t>Схема планирования и проведение занятий.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1428736"/>
            <a:ext cx="7500990" cy="17851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е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в 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и т е л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а я    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о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г о т о в к а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2071678"/>
            <a:ext cx="1071570" cy="55399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Продумывание учителем темы проекта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4612" y="2071678"/>
            <a:ext cx="1285884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Выбор возрастной категории </a:t>
            </a:r>
            <a:r>
              <a:rPr lang="ru-RU" sz="1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учащихся</a:t>
            </a:r>
          </a:p>
          <a:p>
            <a:pPr algn="ctr"/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2" y="1785927"/>
            <a:ext cx="1285884" cy="98488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Формулирование проблемных вопросов учебной темы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72132" y="2143116"/>
            <a:ext cx="1214446" cy="55399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Формулирование дидактических целей проекта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29454" y="2143116"/>
            <a:ext cx="1357322" cy="6771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Формулирование методических </a:t>
            </a:r>
            <a:r>
              <a:rPr lang="ru-RU" sz="1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задач</a:t>
            </a:r>
          </a:p>
          <a:p>
            <a:pPr algn="ctr"/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>
            <a:off x="2071670" y="2643182"/>
            <a:ext cx="1071570" cy="357190"/>
          </a:xfrm>
          <a:prstGeom prst="curvedUpArrow">
            <a:avLst>
              <a:gd name="adj1" fmla="val 19071"/>
              <a:gd name="adj2" fmla="val 120715"/>
              <a:gd name="adj3" fmla="val 27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>
            <a:off x="5143504" y="2643182"/>
            <a:ext cx="1214446" cy="357190"/>
          </a:xfrm>
          <a:prstGeom prst="curvedUpArrow">
            <a:avLst>
              <a:gd name="adj1" fmla="val 25000"/>
              <a:gd name="adj2" fmla="val 2125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>
            <a:off x="3357554" y="1785926"/>
            <a:ext cx="928694" cy="2857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>
            <a:off x="6357950" y="1785926"/>
            <a:ext cx="1000132" cy="3571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00562" y="3500439"/>
            <a:ext cx="4286280" cy="246221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И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д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в и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д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у а л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а я  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а б о т а</a:t>
            </a:r>
          </a:p>
          <a:p>
            <a:pPr algn="ctr"/>
            <a:endParaRPr lang="ru-RU" sz="1400" dirty="0">
              <a:latin typeface="Arial Black" pitchFamily="34" charset="0"/>
            </a:endParaRPr>
          </a:p>
          <a:p>
            <a:pPr algn="ctr"/>
            <a:endParaRPr lang="ru-RU" sz="1400" dirty="0" smtClean="0">
              <a:latin typeface="Arial Black" pitchFamily="34" charset="0"/>
            </a:endParaRPr>
          </a:p>
          <a:p>
            <a:pPr algn="ctr"/>
            <a:endParaRPr lang="ru-RU" sz="1400" dirty="0">
              <a:latin typeface="Arial Black" pitchFamily="34" charset="0"/>
            </a:endParaRPr>
          </a:p>
          <a:p>
            <a:pPr algn="ctr"/>
            <a:endParaRPr lang="ru-RU" sz="1400" dirty="0" smtClean="0">
              <a:latin typeface="Arial Black" pitchFamily="34" charset="0"/>
            </a:endParaRPr>
          </a:p>
          <a:p>
            <a:pPr algn="ctr"/>
            <a:endParaRPr lang="ru-RU" sz="1400" dirty="0">
              <a:latin typeface="Arial Black" pitchFamily="34" charset="0"/>
            </a:endParaRPr>
          </a:p>
          <a:p>
            <a:pPr algn="ctr"/>
            <a:endParaRPr lang="ru-RU" sz="1400" dirty="0" smtClean="0">
              <a:latin typeface="Arial Black" pitchFamily="34" charset="0"/>
            </a:endParaRPr>
          </a:p>
          <a:p>
            <a:pPr algn="ctr"/>
            <a:endParaRPr lang="ru-RU" sz="1400" dirty="0">
              <a:latin typeface="Arial Black" pitchFamily="34" charset="0"/>
            </a:endParaRPr>
          </a:p>
          <a:p>
            <a:pPr algn="ctr"/>
            <a:endParaRPr lang="ru-RU" sz="1400" dirty="0" smtClean="0">
              <a:latin typeface="Arial Black" pitchFamily="34" charset="0"/>
            </a:endParaRPr>
          </a:p>
          <a:p>
            <a:pPr algn="ctr"/>
            <a:endParaRPr lang="ru-RU" sz="1400" dirty="0">
              <a:latin typeface="Arial Black" pitchFamily="34" charset="0"/>
            </a:endParaRPr>
          </a:p>
          <a:p>
            <a:pPr algn="ctr"/>
            <a:endParaRPr lang="ru-RU" sz="1400" dirty="0"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768" y="3929066"/>
            <a:ext cx="1214446" cy="8617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Формулирование проблемы (выбор индивидуальных исследований)</a:t>
            </a:r>
          </a:p>
          <a:p>
            <a:pPr algn="ctr"/>
            <a:endParaRPr lang="ru-RU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5715008" y="4857760"/>
            <a:ext cx="1714512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Выдвижение гипотез решения </a:t>
            </a:r>
            <a:r>
              <a:rPr lang="ru-RU" sz="1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проблемы</a:t>
            </a:r>
          </a:p>
          <a:p>
            <a:pPr algn="ctr"/>
            <a:endParaRPr lang="ru-RU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4643438" y="3929066"/>
            <a:ext cx="1500198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Определение творческого названия </a:t>
            </a:r>
            <a:r>
              <a:rPr lang="ru-RU" sz="1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проекта</a:t>
            </a:r>
          </a:p>
          <a:p>
            <a:pPr algn="ctr"/>
            <a:endParaRPr lang="ru-RU" sz="1000" dirty="0"/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8215338" y="2643182"/>
            <a:ext cx="357190" cy="1357322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лево стрелка 30"/>
          <p:cNvSpPr/>
          <p:nvPr/>
        </p:nvSpPr>
        <p:spPr>
          <a:xfrm flipH="1">
            <a:off x="7429520" y="4643446"/>
            <a:ext cx="357190" cy="571504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лево стрелка 32"/>
          <p:cNvSpPr/>
          <p:nvPr/>
        </p:nvSpPr>
        <p:spPr>
          <a:xfrm flipV="1">
            <a:off x="5429256" y="4429132"/>
            <a:ext cx="357190" cy="571504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1472" y="3500438"/>
            <a:ext cx="3714776" cy="230832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Г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о в а я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а б о т а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786050" y="3929066"/>
            <a:ext cx="1285884" cy="6771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Формирование </a:t>
            </a:r>
            <a:r>
              <a:rPr lang="ru-RU" sz="1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групп</a:t>
            </a:r>
            <a:endParaRPr lang="ru-RU" sz="1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071670" y="5000636"/>
            <a:ext cx="142876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Обсуждение плана работы, источников информации</a:t>
            </a:r>
          </a:p>
          <a:p>
            <a:pPr algn="ctr"/>
            <a:endParaRPr lang="ru-RU" sz="1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348" y="4071942"/>
            <a:ext cx="1571636" cy="86177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Самостоятельная работа учащихся в группах, обсуждение задач для </a:t>
            </a:r>
            <a:r>
              <a:rPr lang="ru-RU" sz="1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каждого</a:t>
            </a:r>
          </a:p>
          <a:p>
            <a:pPr algn="ctr"/>
            <a:endParaRPr lang="ru-RU" sz="1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Выгнутая вниз стрелка 37"/>
          <p:cNvSpPr/>
          <p:nvPr/>
        </p:nvSpPr>
        <p:spPr>
          <a:xfrm flipH="1">
            <a:off x="3929058" y="4572008"/>
            <a:ext cx="928694" cy="428628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Выгнутая влево стрелка 38"/>
          <p:cNvSpPr/>
          <p:nvPr/>
        </p:nvSpPr>
        <p:spPr>
          <a:xfrm flipH="1">
            <a:off x="3428992" y="4357694"/>
            <a:ext cx="428628" cy="8572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Выгнутая вправо стрелка 40"/>
          <p:cNvSpPr/>
          <p:nvPr/>
        </p:nvSpPr>
        <p:spPr>
          <a:xfrm flipH="1" flipV="1">
            <a:off x="1714480" y="4572008"/>
            <a:ext cx="428628" cy="7858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57290" y="6143644"/>
            <a:ext cx="6786610" cy="40011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  А  Щ  И  Т  А          П  Р  О  Е  К  Т  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4" name="Выгнутая влево стрелка 43"/>
          <p:cNvSpPr/>
          <p:nvPr/>
        </p:nvSpPr>
        <p:spPr>
          <a:xfrm>
            <a:off x="928662" y="4786322"/>
            <a:ext cx="571504" cy="1571636"/>
          </a:xfrm>
          <a:prstGeom prst="curv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6500826" y="3214686"/>
            <a:ext cx="428628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лево 45"/>
          <p:cNvSpPr/>
          <p:nvPr/>
        </p:nvSpPr>
        <p:spPr>
          <a:xfrm>
            <a:off x="4143372" y="4143380"/>
            <a:ext cx="357190" cy="2857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2643174" y="5786454"/>
            <a:ext cx="357190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  <p:bldP spid="10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29124" y="1571612"/>
            <a:ext cx="3571900" cy="450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00174"/>
            <a:ext cx="3571900" cy="500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Листы планирование и рецензирования самостоятельной деятельности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309873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0" y="1785926"/>
            <a:ext cx="321471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Схема устной рецензии проекта.</a:t>
            </a:r>
            <a:endParaRPr lang="ru-RU" sz="1600" dirty="0" smtClean="0"/>
          </a:p>
          <a:p>
            <a:pPr marL="228600" indent="-228600" algn="just">
              <a:lnSpc>
                <a:spcPct val="200000"/>
              </a:lnSpc>
              <a:buFont typeface="+mj-lt"/>
              <a:buAutoNum type="arabicPeriod"/>
            </a:pPr>
            <a:r>
              <a:rPr lang="ru-RU" sz="900" dirty="0" smtClean="0"/>
              <a:t>Что понравилось в проекте, о чем рассказано наиболее удачно?</a:t>
            </a:r>
          </a:p>
          <a:p>
            <a:pPr marL="228600" indent="-228600" algn="just">
              <a:lnSpc>
                <a:spcPct val="200000"/>
              </a:lnSpc>
              <a:buFont typeface="+mj-lt"/>
              <a:buAutoNum type="arabicPeriod"/>
            </a:pPr>
            <a:r>
              <a:rPr lang="ru-RU" sz="900" dirty="0" smtClean="0"/>
              <a:t>Как построено выступление, общая структура и логика изложения?</a:t>
            </a:r>
          </a:p>
          <a:p>
            <a:pPr marL="228600" indent="-228600" algn="just">
              <a:lnSpc>
                <a:spcPct val="200000"/>
              </a:lnSpc>
              <a:buFont typeface="+mj-lt"/>
              <a:buAutoNum type="arabicPeriod"/>
            </a:pPr>
            <a:r>
              <a:rPr lang="ru-RU" sz="900" dirty="0" smtClean="0"/>
              <a:t>Замеченные неточности, ошибки, противоречия. Во</a:t>
            </a:r>
          </a:p>
          <a:p>
            <a:pPr marL="228600" indent="-228600" algn="just">
              <a:lnSpc>
                <a:spcPct val="200000"/>
              </a:lnSpc>
              <a:buFont typeface="+mj-lt"/>
              <a:buAutoNum type="arabicPeriod"/>
            </a:pPr>
            <a:r>
              <a:rPr lang="ru-RU" sz="900" dirty="0" smtClean="0"/>
              <a:t>Дополнения к проекту. Замечания и пожелания .</a:t>
            </a:r>
          </a:p>
          <a:p>
            <a:pPr marL="228600" indent="-228600" algn="just">
              <a:lnSpc>
                <a:spcPct val="200000"/>
              </a:lnSpc>
              <a:buFont typeface="+mj-lt"/>
              <a:buAutoNum type="arabicPeriod"/>
            </a:pPr>
            <a:r>
              <a:rPr lang="ru-RU" sz="900" dirty="0" smtClean="0"/>
              <a:t>Общая оценка выступления.</a:t>
            </a:r>
          </a:p>
          <a:p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1"/>
                </a:solidFill>
              </a:rPr>
              <a:t>Требования к содержанию и организации</a:t>
            </a:r>
            <a:br>
              <a:rPr lang="ru-RU" sz="1800" dirty="0" smtClean="0">
                <a:solidFill>
                  <a:schemeClr val="accent1"/>
                </a:solidFill>
              </a:rPr>
            </a:br>
            <a:r>
              <a:rPr lang="ru-RU" sz="1800" dirty="0" smtClean="0">
                <a:solidFill>
                  <a:schemeClr val="accent1"/>
                </a:solidFill>
              </a:rPr>
              <a:t>проведения учебного проекта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47076"/>
            <a:ext cx="8043890" cy="54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62" y="642918"/>
            <a:ext cx="8433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316</TotalTime>
  <Words>336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ПРОЕКТНАЯ ДЕЯТЕЛЬНОСТЬ НА УРОКАХ ИЗОБРАЗИТЕЛЬНОГО искусства</vt:lpstr>
      <vt:lpstr>«Цель обучения ребенка состоит в том, чтобы сделать его способным развиваться дальше, самостоятельно».</vt:lpstr>
      <vt:lpstr>Слайд 3</vt:lpstr>
      <vt:lpstr>Целью проектной деятельности является: </vt:lpstr>
      <vt:lpstr> Что необходимо учащимся для успешного выполнения проекта? </vt:lpstr>
      <vt:lpstr>Схема планирования и проведение занятий. </vt:lpstr>
      <vt:lpstr>Листы планирование и рецензирования самостоятельной деятельности</vt:lpstr>
      <vt:lpstr>Требования к содержанию и организации проведения учебного проекта 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НА УРОКАХ ИЗОБРАЗИТЕЛЬНОГО КЛАССА</dc:title>
  <dc:creator>FENDER</dc:creator>
  <cp:lastModifiedBy>FENDER</cp:lastModifiedBy>
  <cp:revision>34</cp:revision>
  <dcterms:created xsi:type="dcterms:W3CDTF">2011-04-09T16:30:11Z</dcterms:created>
  <dcterms:modified xsi:type="dcterms:W3CDTF">2011-06-04T16:17:56Z</dcterms:modified>
</cp:coreProperties>
</file>