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71" r:id="rId4"/>
    <p:sldId id="260" r:id="rId5"/>
    <p:sldId id="265" r:id="rId6"/>
    <p:sldId id="270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727" autoAdjust="0"/>
    <p:restoredTop sz="86408" autoAdjust="0"/>
  </p:normalViewPr>
  <p:slideViewPr>
    <p:cSldViewPr>
      <p:cViewPr varScale="1">
        <p:scale>
          <a:sx n="81" d="100"/>
          <a:sy n="81" d="100"/>
        </p:scale>
        <p:origin x="-9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820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2C46D-FAAC-4C88-A4C1-E23F670EF837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05FDB2A-423B-440B-B974-9D7C0D796B89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Учитель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1.формирование необходимых знаний;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2. развитие речи путём накопления, обогащения и активизации словаря, уточнение значений слов и представлений;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3. формирование положительных навыков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общего и речевого поведения, закрепление навыков пользования доступной, активной, самостоятельной речью.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endParaRPr lang="ru-RU" dirty="0"/>
        </a:p>
      </dgm:t>
    </dgm:pt>
    <dgm:pt modelId="{B2914FB9-E90F-4049-9DC6-7DE8FF86F1AA}" type="parTrans" cxnId="{525C7A8A-540F-467D-90F3-B189725C8A94}">
      <dgm:prSet/>
      <dgm:spPr/>
      <dgm:t>
        <a:bodyPr/>
        <a:lstStyle/>
        <a:p>
          <a:endParaRPr lang="ru-RU"/>
        </a:p>
      </dgm:t>
    </dgm:pt>
    <dgm:pt modelId="{BB09FCCA-13FD-44A8-8FD9-E83BD603FC31}" type="sibTrans" cxnId="{525C7A8A-540F-467D-90F3-B189725C8A94}">
      <dgm:prSet/>
      <dgm:spPr/>
      <dgm:t>
        <a:bodyPr/>
        <a:lstStyle/>
        <a:p>
          <a:endParaRPr lang="ru-RU"/>
        </a:p>
      </dgm:t>
    </dgm:pt>
    <dgm:pt modelId="{75E1E3E2-70BC-4089-BE30-0AE1BE95B83E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Учитель – логопед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1.коррекция фонетико-фонематической и </a:t>
          </a:r>
          <a:r>
            <a:rPr kumimoji="0" lang="ru-RU" b="0" i="0" u="none" strike="noStrike" cap="none" normalizeH="0" baseline="0" dirty="0" err="1" smtClean="0">
              <a:ln/>
              <a:effectLst/>
              <a:latin typeface="Arial" pitchFamily="34" charset="0"/>
              <a:ea typeface="Times New Roman" pitchFamily="18" charset="0"/>
            </a:rPr>
            <a:t>лексико</a:t>
          </a:r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-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грамматической стороны речи, письма и чтения;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2.развитие умения активно пользоваться речью в грамматически правильной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форме; 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3. формирование речевых навыков, развитие внимания детей к речи, интереса  к языковым  явлениям.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4.участие в совместных МО,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совещаниях, ПК и МППК.</a:t>
          </a:r>
          <a:endParaRPr lang="ru-RU" dirty="0"/>
        </a:p>
      </dgm:t>
    </dgm:pt>
    <dgm:pt modelId="{F0489697-1A5B-4A72-B538-C372973B073D}" type="parTrans" cxnId="{957BAD88-7AB1-4851-96B3-81FF7906236C}">
      <dgm:prSet/>
      <dgm:spPr/>
      <dgm:t>
        <a:bodyPr/>
        <a:lstStyle/>
        <a:p>
          <a:endParaRPr lang="ru-RU"/>
        </a:p>
      </dgm:t>
    </dgm:pt>
    <dgm:pt modelId="{451EF451-2F11-475B-BFEF-B19F6C1A3EBF}" type="sibTrans" cxnId="{957BAD88-7AB1-4851-96B3-81FF7906236C}">
      <dgm:prSet/>
      <dgm:spPr/>
      <dgm:t>
        <a:bodyPr/>
        <a:lstStyle/>
        <a:p>
          <a:endParaRPr lang="ru-RU"/>
        </a:p>
      </dgm:t>
    </dgm:pt>
    <dgm:pt modelId="{63119FB6-6AC2-4173-995D-73679E99F177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Воспитатель ГПД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1. закрепление отработанных на логопедических занятиях навыков по коррекции устной и письменной речи;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2. формирование самоконтроля через поручения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3. моделирование речевого поведения посредством  игр,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бесед, экскурсий, наблюдений.  </a:t>
          </a:r>
          <a:endParaRPr lang="ru-RU" dirty="0"/>
        </a:p>
      </dgm:t>
    </dgm:pt>
    <dgm:pt modelId="{CA59EF65-EE05-4C93-83B4-B2C07ECAAB58}" type="parTrans" cxnId="{DE1E0DCB-9F8B-4CAE-B66B-412CAE906EF9}">
      <dgm:prSet/>
      <dgm:spPr/>
      <dgm:t>
        <a:bodyPr/>
        <a:lstStyle/>
        <a:p>
          <a:endParaRPr lang="ru-RU"/>
        </a:p>
      </dgm:t>
    </dgm:pt>
    <dgm:pt modelId="{B82F3EDB-A93C-47F5-AE95-DD47427C7B82}" type="sibTrans" cxnId="{DE1E0DCB-9F8B-4CAE-B66B-412CAE906EF9}">
      <dgm:prSet/>
      <dgm:spPr/>
      <dgm:t>
        <a:bodyPr/>
        <a:lstStyle/>
        <a:p>
          <a:endParaRPr lang="ru-RU"/>
        </a:p>
      </dgm:t>
    </dgm:pt>
    <dgm:pt modelId="{7954627B-9031-4F04-831A-F11C8F8BD12F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Родители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1.участие в   родительских собраниях; проведение собеседования  и  обследования;</a:t>
          </a: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2. проведение консультаций, 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анкетирования  для выявления учёта индивидуальных особенностей  детей;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3. осуществление  родителями контроля за систематическим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посещением занятий, закрепление материала, отработанного на логопедических занятиях.</a:t>
          </a:r>
          <a:endParaRPr lang="ru-RU" dirty="0"/>
        </a:p>
      </dgm:t>
    </dgm:pt>
    <dgm:pt modelId="{8CFD58F4-7F87-43D7-B5BD-2C162BD8236B}" type="parTrans" cxnId="{C394C484-D9F7-4224-935D-43758FF518DF}">
      <dgm:prSet/>
      <dgm:spPr/>
      <dgm:t>
        <a:bodyPr/>
        <a:lstStyle/>
        <a:p>
          <a:endParaRPr lang="ru-RU"/>
        </a:p>
      </dgm:t>
    </dgm:pt>
    <dgm:pt modelId="{9A9C987F-DA80-4F6A-B3AD-A3522604D08E}" type="sibTrans" cxnId="{C394C484-D9F7-4224-935D-43758FF518DF}">
      <dgm:prSet/>
      <dgm:spPr/>
      <dgm:t>
        <a:bodyPr/>
        <a:lstStyle/>
        <a:p>
          <a:endParaRPr lang="ru-RU"/>
        </a:p>
      </dgm:t>
    </dgm:pt>
    <dgm:pt modelId="{97EFF496-EFCB-4599-A99D-557B6F7EB7DA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Психолог 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1.профилактика и коррекция нервно – психических нарушений у детей;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2.развитие психологической базы речи;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коррекция нежелательных личностных особенностей;</a:t>
          </a:r>
          <a:endParaRPr kumimoji="0" lang="ru-RU" b="0" i="0" u="none" strike="noStrike" cap="none" normalizeH="0" baseline="0" dirty="0" smtClean="0">
            <a:ln/>
            <a:effectLst/>
            <a:latin typeface="Arial" pitchFamily="34" charset="0"/>
          </a:endParaRPr>
        </a:p>
        <a:p>
          <a:pPr rtl="0"/>
          <a:r>
            <a:rPr kumimoji="0" lang="ru-RU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</a:rPr>
            <a:t>3. формирование навыков эффективного общения, адекватного отношения к    речевому дефекту.</a:t>
          </a:r>
          <a:endParaRPr lang="ru-RU" dirty="0"/>
        </a:p>
      </dgm:t>
    </dgm:pt>
    <dgm:pt modelId="{06F14B8B-C71C-410E-99F1-F166B96DF8EA}" type="parTrans" cxnId="{2C18AF5F-445A-4BCF-89F2-93371E823172}">
      <dgm:prSet/>
      <dgm:spPr/>
      <dgm:t>
        <a:bodyPr/>
        <a:lstStyle/>
        <a:p>
          <a:endParaRPr lang="ru-RU"/>
        </a:p>
      </dgm:t>
    </dgm:pt>
    <dgm:pt modelId="{D07BB731-74A4-4895-9AEF-937A5F504C2A}" type="sibTrans" cxnId="{2C18AF5F-445A-4BCF-89F2-93371E823172}">
      <dgm:prSet/>
      <dgm:spPr/>
      <dgm:t>
        <a:bodyPr/>
        <a:lstStyle/>
        <a:p>
          <a:endParaRPr lang="ru-RU"/>
        </a:p>
      </dgm:t>
    </dgm:pt>
    <dgm:pt modelId="{63BF4A65-3124-45D1-918E-FF94F408C747}" type="pres">
      <dgm:prSet presAssocID="{9EF2C46D-FAAC-4C88-A4C1-E23F670EF837}" presName="diagram" presStyleCnt="0">
        <dgm:presLayoutVars>
          <dgm:dir/>
          <dgm:resizeHandles val="exact"/>
        </dgm:presLayoutVars>
      </dgm:prSet>
      <dgm:spPr/>
    </dgm:pt>
    <dgm:pt modelId="{63E22EAB-C3FB-4B04-BC39-89D728B66A28}" type="pres">
      <dgm:prSet presAssocID="{805FDB2A-423B-440B-B974-9D7C0D796B89}" presName="node" presStyleLbl="node1" presStyleIdx="0" presStyleCnt="5" custLinFactNeighborX="-40760" custLinFactNeighborY="4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58AA2-55F3-4EE9-A75F-D15B457086FF}" type="pres">
      <dgm:prSet presAssocID="{BB09FCCA-13FD-44A8-8FD9-E83BD603FC31}" presName="sibTrans" presStyleCnt="0"/>
      <dgm:spPr/>
    </dgm:pt>
    <dgm:pt modelId="{631A9862-8782-441C-8AC5-5622FE11A12B}" type="pres">
      <dgm:prSet presAssocID="{75E1E3E2-70BC-4089-BE30-0AE1BE95B83E}" presName="node" presStyleLbl="node1" presStyleIdx="1" presStyleCnt="5" custLinFactNeighborX="49476" custLinFactNeighborY="4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DA1FDB-489B-4669-BB08-6CCD8B51FDB3}" type="pres">
      <dgm:prSet presAssocID="{451EF451-2F11-475B-BFEF-B19F6C1A3EBF}" presName="sibTrans" presStyleCnt="0"/>
      <dgm:spPr/>
    </dgm:pt>
    <dgm:pt modelId="{72EC5BF3-24B3-40DF-A56C-19493A3AF53A}" type="pres">
      <dgm:prSet presAssocID="{63119FB6-6AC2-4173-995D-73679E99F177}" presName="node" presStyleLbl="node1" presStyleIdx="2" presStyleCnt="5" custLinFactNeighborX="-39259" custLinFactNeighborY="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3A2C3-541A-4A4E-9DB8-4354DB46DA1D}" type="pres">
      <dgm:prSet presAssocID="{B82F3EDB-A93C-47F5-AE95-DD47427C7B82}" presName="sibTrans" presStyleCnt="0"/>
      <dgm:spPr/>
    </dgm:pt>
    <dgm:pt modelId="{B45786CD-B5D1-4CC1-BD3F-DC16CA2EFC15}" type="pres">
      <dgm:prSet presAssocID="{7954627B-9031-4F04-831A-F11C8F8BD12F}" presName="node" presStyleLbl="node1" presStyleIdx="3" presStyleCnt="5" custLinFactNeighborX="49476" custLinFactNeighborY="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4FF91-4D95-4529-BFD7-64BC40723EE5}" type="pres">
      <dgm:prSet presAssocID="{9A9C987F-DA80-4F6A-B3AD-A3522604D08E}" presName="sibTrans" presStyleCnt="0"/>
      <dgm:spPr/>
    </dgm:pt>
    <dgm:pt modelId="{067F1A10-54C9-4F7C-965F-7CD638ECBA3B}" type="pres">
      <dgm:prSet presAssocID="{97EFF496-EFCB-4599-A99D-557B6F7EB7DA}" presName="node" presStyleLbl="node1" presStyleIdx="4" presStyleCnt="5" custLinFactNeighborX="5839" custLinFactNeighborY="2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18AF5F-445A-4BCF-89F2-93371E823172}" srcId="{9EF2C46D-FAAC-4C88-A4C1-E23F670EF837}" destId="{97EFF496-EFCB-4599-A99D-557B6F7EB7DA}" srcOrd="4" destOrd="0" parTransId="{06F14B8B-C71C-410E-99F1-F166B96DF8EA}" sibTransId="{D07BB731-74A4-4895-9AEF-937A5F504C2A}"/>
    <dgm:cxn modelId="{183FE3B1-E71F-4DC2-9D3B-DCD4C5CF5C60}" type="presOf" srcId="{805FDB2A-423B-440B-B974-9D7C0D796B89}" destId="{63E22EAB-C3FB-4B04-BC39-89D728B66A28}" srcOrd="0" destOrd="0" presId="urn:microsoft.com/office/officeart/2005/8/layout/default"/>
    <dgm:cxn modelId="{65978D3D-125A-4D7A-AD1A-60550D99FEEC}" type="presOf" srcId="{63119FB6-6AC2-4173-995D-73679E99F177}" destId="{72EC5BF3-24B3-40DF-A56C-19493A3AF53A}" srcOrd="0" destOrd="0" presId="urn:microsoft.com/office/officeart/2005/8/layout/default"/>
    <dgm:cxn modelId="{525C7A8A-540F-467D-90F3-B189725C8A94}" srcId="{9EF2C46D-FAAC-4C88-A4C1-E23F670EF837}" destId="{805FDB2A-423B-440B-B974-9D7C0D796B89}" srcOrd="0" destOrd="0" parTransId="{B2914FB9-E90F-4049-9DC6-7DE8FF86F1AA}" sibTransId="{BB09FCCA-13FD-44A8-8FD9-E83BD603FC31}"/>
    <dgm:cxn modelId="{C394C484-D9F7-4224-935D-43758FF518DF}" srcId="{9EF2C46D-FAAC-4C88-A4C1-E23F670EF837}" destId="{7954627B-9031-4F04-831A-F11C8F8BD12F}" srcOrd="3" destOrd="0" parTransId="{8CFD58F4-7F87-43D7-B5BD-2C162BD8236B}" sibTransId="{9A9C987F-DA80-4F6A-B3AD-A3522604D08E}"/>
    <dgm:cxn modelId="{14FB771D-4D2C-4076-8214-2645E11C4A80}" type="presOf" srcId="{9EF2C46D-FAAC-4C88-A4C1-E23F670EF837}" destId="{63BF4A65-3124-45D1-918E-FF94F408C747}" srcOrd="0" destOrd="0" presId="urn:microsoft.com/office/officeart/2005/8/layout/default"/>
    <dgm:cxn modelId="{50AA12E3-0335-481A-91F0-6F17F8F86A79}" type="presOf" srcId="{75E1E3E2-70BC-4089-BE30-0AE1BE95B83E}" destId="{631A9862-8782-441C-8AC5-5622FE11A12B}" srcOrd="0" destOrd="0" presId="urn:microsoft.com/office/officeart/2005/8/layout/default"/>
    <dgm:cxn modelId="{E040BF96-2A5D-431A-92F3-232E7F19FB43}" type="presOf" srcId="{97EFF496-EFCB-4599-A99D-557B6F7EB7DA}" destId="{067F1A10-54C9-4F7C-965F-7CD638ECBA3B}" srcOrd="0" destOrd="0" presId="urn:microsoft.com/office/officeart/2005/8/layout/default"/>
    <dgm:cxn modelId="{DE1E0DCB-9F8B-4CAE-B66B-412CAE906EF9}" srcId="{9EF2C46D-FAAC-4C88-A4C1-E23F670EF837}" destId="{63119FB6-6AC2-4173-995D-73679E99F177}" srcOrd="2" destOrd="0" parTransId="{CA59EF65-EE05-4C93-83B4-B2C07ECAAB58}" sibTransId="{B82F3EDB-A93C-47F5-AE95-DD47427C7B82}"/>
    <dgm:cxn modelId="{EF36CA5B-FCBB-4B57-BACD-70E78A88AE8B}" type="presOf" srcId="{7954627B-9031-4F04-831A-F11C8F8BD12F}" destId="{B45786CD-B5D1-4CC1-BD3F-DC16CA2EFC15}" srcOrd="0" destOrd="0" presId="urn:microsoft.com/office/officeart/2005/8/layout/default"/>
    <dgm:cxn modelId="{957BAD88-7AB1-4851-96B3-81FF7906236C}" srcId="{9EF2C46D-FAAC-4C88-A4C1-E23F670EF837}" destId="{75E1E3E2-70BC-4089-BE30-0AE1BE95B83E}" srcOrd="1" destOrd="0" parTransId="{F0489697-1A5B-4A72-B538-C372973B073D}" sibTransId="{451EF451-2F11-475B-BFEF-B19F6C1A3EBF}"/>
    <dgm:cxn modelId="{4875A4A8-F288-4D06-87EC-3F57B057CEE9}" type="presParOf" srcId="{63BF4A65-3124-45D1-918E-FF94F408C747}" destId="{63E22EAB-C3FB-4B04-BC39-89D728B66A28}" srcOrd="0" destOrd="0" presId="urn:microsoft.com/office/officeart/2005/8/layout/default"/>
    <dgm:cxn modelId="{F67AC1DF-EB16-403F-ADDF-3EBF7B67293D}" type="presParOf" srcId="{63BF4A65-3124-45D1-918E-FF94F408C747}" destId="{FEA58AA2-55F3-4EE9-A75F-D15B457086FF}" srcOrd="1" destOrd="0" presId="urn:microsoft.com/office/officeart/2005/8/layout/default"/>
    <dgm:cxn modelId="{432CC3C7-BEC2-489E-9C3D-2CA3CA712AE8}" type="presParOf" srcId="{63BF4A65-3124-45D1-918E-FF94F408C747}" destId="{631A9862-8782-441C-8AC5-5622FE11A12B}" srcOrd="2" destOrd="0" presId="urn:microsoft.com/office/officeart/2005/8/layout/default"/>
    <dgm:cxn modelId="{FAC40306-29FA-4AFB-BF13-585181FAE560}" type="presParOf" srcId="{63BF4A65-3124-45D1-918E-FF94F408C747}" destId="{36DA1FDB-489B-4669-BB08-6CCD8B51FDB3}" srcOrd="3" destOrd="0" presId="urn:microsoft.com/office/officeart/2005/8/layout/default"/>
    <dgm:cxn modelId="{735A9BB4-6EF2-4FC7-A812-2288AA8A5F7B}" type="presParOf" srcId="{63BF4A65-3124-45D1-918E-FF94F408C747}" destId="{72EC5BF3-24B3-40DF-A56C-19493A3AF53A}" srcOrd="4" destOrd="0" presId="urn:microsoft.com/office/officeart/2005/8/layout/default"/>
    <dgm:cxn modelId="{E7F20BC5-049C-43F6-B0D1-C8F33B93D8C4}" type="presParOf" srcId="{63BF4A65-3124-45D1-918E-FF94F408C747}" destId="{A133A2C3-541A-4A4E-9DB8-4354DB46DA1D}" srcOrd="5" destOrd="0" presId="urn:microsoft.com/office/officeart/2005/8/layout/default"/>
    <dgm:cxn modelId="{294129A4-E60A-4D79-9820-7A16C546D317}" type="presParOf" srcId="{63BF4A65-3124-45D1-918E-FF94F408C747}" destId="{B45786CD-B5D1-4CC1-BD3F-DC16CA2EFC15}" srcOrd="6" destOrd="0" presId="urn:microsoft.com/office/officeart/2005/8/layout/default"/>
    <dgm:cxn modelId="{3AB4F942-9E6A-4556-807B-85243417565B}" type="presParOf" srcId="{63BF4A65-3124-45D1-918E-FF94F408C747}" destId="{BBE4FF91-4D95-4529-BFD7-64BC40723EE5}" srcOrd="7" destOrd="0" presId="urn:microsoft.com/office/officeart/2005/8/layout/default"/>
    <dgm:cxn modelId="{91860007-F75C-42EF-AEFE-1CE3927D4A0A}" type="presParOf" srcId="{63BF4A65-3124-45D1-918E-FF94F408C747}" destId="{067F1A10-54C9-4F7C-965F-7CD638ECBA3B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E00BB-894C-4059-A07D-581BE9DA4253}" type="datetimeFigureOut">
              <a:rPr lang="ru-RU" smtClean="0"/>
              <a:t>30.03.2008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96D8E-D9B4-411D-903F-6D705FC59B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0076D-186E-4D1C-B06F-53366EA5AB94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D2061-03F7-460E-B3F4-33C0D8F432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D4F79-DDA9-48F5-AC66-B793E85D7938}" type="slidenum">
              <a:rPr lang="ru-RU"/>
              <a:pPr/>
              <a:t>1</a:t>
            </a:fld>
            <a:endParaRPr lang="ru-RU"/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0CEE7-7111-4181-AA1B-890129968796}" type="slidenum">
              <a:rPr lang="ru-RU"/>
              <a:pPr/>
              <a:t>2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194C3-D232-4EE7-B424-669ADCD764ED}" type="slidenum">
              <a:rPr lang="ru-RU"/>
              <a:pPr/>
              <a:t>4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E0D30-C635-4399-8967-A24DF2CC89B1}" type="slidenum">
              <a:rPr lang="ru-RU"/>
              <a:pPr/>
              <a:t>5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D2061-03F7-460E-B3F4-33C0D8F4321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A18F7-27E1-40F6-B3EA-8821BCBB0D8A}" type="datetimeFigureOut">
              <a:rPr lang="ru-RU" smtClean="0"/>
              <a:pPr/>
              <a:t>30.03.2008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BF86E-4FA2-483A-AFC0-31F3CFCFC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049"/>
          <p:cNvSpPr>
            <a:spLocks noGrp="1" noChangeArrowheads="1"/>
          </p:cNvSpPr>
          <p:nvPr>
            <p:ph type="ctrTitle"/>
          </p:nvPr>
        </p:nvSpPr>
        <p:spPr>
          <a:xfrm>
            <a:off x="2143108" y="152400"/>
            <a:ext cx="5929354" cy="2286000"/>
          </a:xfrm>
        </p:spPr>
        <p:txBody>
          <a:bodyPr/>
          <a:lstStyle/>
          <a:p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Логопедия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школе</a:t>
            </a:r>
          </a:p>
        </p:txBody>
      </p:sp>
      <p:sp>
        <p:nvSpPr>
          <p:cNvPr id="9221" name="Text Box 2053"/>
          <p:cNvSpPr txBox="1">
            <a:spLocks noChangeArrowheads="1"/>
          </p:cNvSpPr>
          <p:nvPr/>
        </p:nvSpPr>
        <p:spPr bwMode="auto">
          <a:xfrm>
            <a:off x="714348" y="3500438"/>
            <a:ext cx="44291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charset="0"/>
              </a:rPr>
              <a:t>МОУ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</a:rPr>
              <a:t>« Лицей № 137»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9225" name="Picture 2057" descr="j01863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6"/>
            <a:ext cx="1428768" cy="1981208"/>
          </a:xfrm>
          <a:prstGeom prst="rect">
            <a:avLst/>
          </a:prstGeom>
          <a:noFill/>
        </p:spPr>
      </p:pic>
      <p:pic>
        <p:nvPicPr>
          <p:cNvPr id="6" name="Рисунок 5" descr="D:\Мама\студенты\123\PICT003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3500438"/>
            <a:ext cx="27146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autoUpdateAnimBg="0"/>
      <p:bldP spid="922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B34E-C848-48F5-AAB2-AE9B4F5AAA2E}" type="slidenum">
              <a:rPr lang="ru-RU"/>
              <a:pPr/>
              <a:t>2</a:t>
            </a:fld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500042"/>
            <a:ext cx="8643998" cy="5857916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i="1" dirty="0" smtClean="0"/>
              <a:t>     </a:t>
            </a:r>
            <a:r>
              <a:rPr lang="ru-RU" sz="2400" b="1" i="1" dirty="0" smtClean="0">
                <a:solidFill>
                  <a:srgbClr val="FF0000"/>
                </a:solidFill>
              </a:rPr>
              <a:t>Основной   </a:t>
            </a:r>
            <a:r>
              <a:rPr lang="ru-RU" sz="2400" b="1" i="1" dirty="0">
                <a:solidFill>
                  <a:srgbClr val="FF0000"/>
                </a:solidFill>
              </a:rPr>
              <a:t>целью   </a:t>
            </a:r>
            <a:r>
              <a:rPr lang="ru-RU" sz="2400" dirty="0"/>
              <a:t>логопедической   помощи   </a:t>
            </a:r>
            <a:r>
              <a:rPr lang="ru-RU" sz="2400" dirty="0" smtClean="0"/>
              <a:t>учащимся является</a:t>
            </a:r>
            <a:r>
              <a:rPr lang="ru-RU" sz="2400" dirty="0"/>
              <a:t>:  </a:t>
            </a:r>
            <a:r>
              <a:rPr lang="ru-RU" sz="2400" dirty="0" smtClean="0"/>
              <a:t>предупреждение </a:t>
            </a:r>
            <a:r>
              <a:rPr lang="ru-RU" sz="2400" dirty="0"/>
              <a:t>неуспеваемости</a:t>
            </a:r>
            <a:r>
              <a:rPr lang="ru-RU" sz="2400" dirty="0" smtClean="0"/>
              <a:t>, обусловленной </a:t>
            </a:r>
          </a:p>
          <a:p>
            <a:pPr>
              <a:buFontTx/>
              <a:buNone/>
            </a:pPr>
            <a:r>
              <a:rPr lang="ru-RU" sz="2400" dirty="0" smtClean="0"/>
              <a:t>     различными    </a:t>
            </a:r>
            <a:r>
              <a:rPr lang="ru-RU" sz="2400" dirty="0"/>
              <a:t>нарушениями   устной </a:t>
            </a:r>
            <a:r>
              <a:rPr lang="ru-RU" sz="2400" dirty="0" smtClean="0"/>
              <a:t>речи: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нарушение звукопроизношения;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dirty="0" err="1" smtClean="0"/>
              <a:t>фонетико</a:t>
            </a:r>
            <a:r>
              <a:rPr lang="ru-RU" sz="2400" dirty="0" smtClean="0"/>
              <a:t>- фонематическое недоразвитие;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нарушение </a:t>
            </a:r>
            <a:r>
              <a:rPr lang="ru-RU" sz="2400" dirty="0" err="1" smtClean="0"/>
              <a:t>лексико</a:t>
            </a:r>
            <a:r>
              <a:rPr lang="ru-RU" sz="2400" dirty="0" smtClean="0"/>
              <a:t>- грамматического строя речи;</a:t>
            </a:r>
          </a:p>
          <a:p>
            <a:pPr>
              <a:buNone/>
            </a:pPr>
            <a:r>
              <a:rPr lang="ru-RU" sz="2400" dirty="0" smtClean="0"/>
              <a:t>            и формирование предпосылок (лингвистических,</a:t>
            </a:r>
          </a:p>
          <a:p>
            <a:pPr>
              <a:buNone/>
            </a:pPr>
            <a:r>
              <a:rPr lang="ru-RU" sz="2400" dirty="0" smtClean="0"/>
              <a:t>            психологических) к полноценному усвоению общеобразовательных программ по родному языку.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9" name="Рисунок 8" descr="F:\1 сент 2007 (E)\IMG_369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643446"/>
            <a:ext cx="2000264" cy="16430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Line 1"/>
          <p:cNvSpPr>
            <a:spLocks noChangeShapeType="1"/>
          </p:cNvSpPr>
          <p:nvPr/>
        </p:nvSpPr>
        <p:spPr bwMode="auto">
          <a:xfrm>
            <a:off x="1524000" y="458628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-6858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6800" algn="l"/>
              </a:tabLst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6800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68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-6858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-8001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-8001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6" name="Схема 35"/>
          <p:cNvGraphicFramePr/>
          <p:nvPr/>
        </p:nvGraphicFramePr>
        <p:xfrm>
          <a:off x="714348" y="1285860"/>
          <a:ext cx="7643866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071538" y="285728"/>
            <a:ext cx="65722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      Взаимодействие участников образовательного процесса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3929058" y="2928934"/>
            <a:ext cx="135732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3924855" y="3143248"/>
            <a:ext cx="12774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    Ребёнок - логопат</a:t>
            </a:r>
            <a:endParaRPr lang="ru-RU" sz="900" dirty="0"/>
          </a:p>
        </p:txBody>
      </p:sp>
      <p:cxnSp>
        <p:nvCxnSpPr>
          <p:cNvPr id="73" name="Прямая со стрелкой 72"/>
          <p:cNvCxnSpPr/>
          <p:nvPr/>
        </p:nvCxnSpPr>
        <p:spPr>
          <a:xfrm>
            <a:off x="3428992" y="2143116"/>
            <a:ext cx="242889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rot="16200000" flipH="1">
            <a:off x="3000364" y="4500570"/>
            <a:ext cx="428628" cy="4286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>
            <a:off x="5929322" y="4500570"/>
            <a:ext cx="500066" cy="5000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5400000">
            <a:off x="2107389" y="2893215"/>
            <a:ext cx="21431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5400000">
            <a:off x="6965173" y="2893215"/>
            <a:ext cx="21431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endCxn id="43" idx="1"/>
          </p:cNvCxnSpPr>
          <p:nvPr/>
        </p:nvCxnSpPr>
        <p:spPr>
          <a:xfrm>
            <a:off x="3428992" y="2428868"/>
            <a:ext cx="698841" cy="6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43" idx="7"/>
          </p:cNvCxnSpPr>
          <p:nvPr/>
        </p:nvCxnSpPr>
        <p:spPr>
          <a:xfrm rot="10800000" flipV="1">
            <a:off x="5087606" y="2428868"/>
            <a:ext cx="770279" cy="6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>
            <a:endCxn id="43" idx="3"/>
          </p:cNvCxnSpPr>
          <p:nvPr/>
        </p:nvCxnSpPr>
        <p:spPr>
          <a:xfrm flipV="1">
            <a:off x="3428992" y="3538696"/>
            <a:ext cx="698841" cy="6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endCxn id="43" idx="5"/>
          </p:cNvCxnSpPr>
          <p:nvPr/>
        </p:nvCxnSpPr>
        <p:spPr>
          <a:xfrm rot="10800000">
            <a:off x="5087606" y="3538696"/>
            <a:ext cx="770279" cy="533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rot="5400000" flipH="1" flipV="1">
            <a:off x="4179091" y="4179099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6" grpId="0">
        <p:bldAsOne/>
      </p:bldGraphic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DA55-B17F-45A6-A06B-6FC2612D600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15196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Нарушения письменной</a:t>
            </a:r>
            <a:br>
              <a:rPr lang="ru-RU" dirty="0" smtClean="0"/>
            </a:br>
            <a:r>
              <a:rPr lang="ru-RU" dirty="0" smtClean="0"/>
              <a:t>речи</a:t>
            </a:r>
            <a:endParaRPr lang="ru-RU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39624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u="sng" dirty="0" err="1" smtClean="0"/>
              <a:t>Дислексия</a:t>
            </a:r>
            <a:r>
              <a:rPr lang="ru-RU" sz="2400" dirty="0" smtClean="0"/>
              <a:t>- частичное специфическое нарушение процесса чтения, обусловленное нарушением высших психических функций и проявляющееся в повторяющихся ошибках стойкого характера.</a:t>
            </a:r>
          </a:p>
          <a:p>
            <a:pPr>
              <a:buFontTx/>
              <a:buNone/>
            </a:pPr>
            <a:endParaRPr lang="ru-RU" sz="2400" dirty="0" smtClean="0"/>
          </a:p>
          <a:p>
            <a:pPr>
              <a:buFontTx/>
              <a:buNone/>
            </a:pPr>
            <a:endParaRPr lang="ru-RU" sz="2400" dirty="0" smtClean="0"/>
          </a:p>
          <a:p>
            <a:pPr>
              <a:buFontTx/>
              <a:buNone/>
            </a:pPr>
            <a:r>
              <a:rPr lang="ru-RU" sz="2400" u="sng" dirty="0" err="1" smtClean="0"/>
              <a:t>Дисграфия</a:t>
            </a:r>
            <a:r>
              <a:rPr lang="ru-RU" sz="2400" dirty="0" smtClean="0"/>
              <a:t>- частичное специфическое нарушение процесса письма.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0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A6CF-124A-408A-9ED1-EE4EB9ABAA67}" type="slidenum">
              <a:rPr lang="ru-RU"/>
              <a:pPr/>
              <a:t>5</a:t>
            </a:fld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214422"/>
            <a:ext cx="7672414" cy="150019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                 Причины </a:t>
            </a:r>
            <a:r>
              <a:rPr lang="ru-RU" sz="4000" dirty="0">
                <a:solidFill>
                  <a:srgbClr val="FF0000"/>
                </a:solidFill>
              </a:rPr>
              <a:t>возникновения </a:t>
            </a:r>
            <a:r>
              <a:rPr lang="ru-RU" sz="4000" dirty="0" smtClean="0">
                <a:solidFill>
                  <a:srgbClr val="FF0000"/>
                </a:solidFill>
              </a:rPr>
              <a:t>нарушения письма и чтения.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dirty="0">
                <a:solidFill>
                  <a:srgbClr val="FF0000"/>
                </a:solidFill>
              </a:rPr>
              <a:t>1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Задержка </a:t>
            </a:r>
            <a:r>
              <a:rPr lang="ru-RU" sz="2400" dirty="0"/>
              <a:t>в формировании важных для письма функциональных систем.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FF0000"/>
                </a:solidFill>
              </a:rPr>
              <a:t>2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Нарушения </a:t>
            </a:r>
            <a:r>
              <a:rPr lang="ru-RU" sz="2400" dirty="0"/>
              <a:t>устной речи органического генеза.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FF0000"/>
                </a:solidFill>
              </a:rPr>
              <a:t>3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Трудности </a:t>
            </a:r>
            <a:r>
              <a:rPr lang="ru-RU" sz="2400" dirty="0"/>
              <a:t>становления у ребёнка функциональной асимметрии полушарий.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FF0000"/>
                </a:solidFill>
              </a:rPr>
              <a:t>4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Задержка </a:t>
            </a:r>
            <a:r>
              <a:rPr lang="ru-RU" sz="2400" dirty="0"/>
              <a:t>в осознании ребёнком схемы тела.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FF0000"/>
                </a:solidFill>
              </a:rPr>
              <a:t>5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Нарушение </a:t>
            </a:r>
            <a:r>
              <a:rPr lang="ru-RU" sz="2400" dirty="0"/>
              <a:t>восприятия пространства и времени.</a:t>
            </a:r>
          </a:p>
          <a:p>
            <a:pPr>
              <a:buFontTx/>
              <a:buNone/>
            </a:pPr>
            <a:endParaRPr lang="ru-RU" sz="2000" dirty="0"/>
          </a:p>
        </p:txBody>
      </p:sp>
      <p:pic>
        <p:nvPicPr>
          <p:cNvPr id="9" name="Рисунок 8" descr="F:\1 сент 2007 (E)\IMG_37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21717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  <p:bldP spid="12295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4383-F6DE-43EE-90F2-BC832F56E380}" type="slidenum">
              <a:rPr lang="ru-RU"/>
              <a:pPr/>
              <a:t>6</a:t>
            </a:fld>
            <a:endParaRPr lang="ru-RU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85728"/>
            <a:ext cx="7429552" cy="10001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/>
              <a:t>Психолого-педагогическое обследование.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sz="2400" dirty="0"/>
              <a:t>1.Характеристика состояния невербальных </a:t>
            </a:r>
            <a:r>
              <a:rPr lang="ru-RU" sz="2400" dirty="0" smtClean="0"/>
              <a:t>психических функций</a:t>
            </a:r>
            <a:r>
              <a:rPr lang="ru-RU" sz="2400" dirty="0"/>
              <a:t>, интеллекта, волевой </a:t>
            </a:r>
            <a:r>
              <a:rPr lang="ru-RU" sz="2400" dirty="0" smtClean="0"/>
              <a:t>сферы</a:t>
            </a:r>
            <a:r>
              <a:rPr lang="ru-RU" sz="2000" dirty="0" smtClean="0"/>
              <a:t> (</a:t>
            </a:r>
            <a:r>
              <a:rPr lang="ru-RU" sz="2400" dirty="0" smtClean="0"/>
              <a:t>встреча с психологом</a:t>
            </a:r>
            <a:r>
              <a:rPr lang="ru-RU" sz="2000" dirty="0" smtClean="0"/>
              <a:t>).</a:t>
            </a:r>
            <a:endParaRPr lang="ru-RU" sz="2000" dirty="0"/>
          </a:p>
          <a:p>
            <a:pPr algn="just">
              <a:buFontTx/>
              <a:buNone/>
            </a:pPr>
            <a:r>
              <a:rPr lang="ru-RU" sz="2400" dirty="0"/>
              <a:t>2.Характеристика устной и письменной речи, языковых </a:t>
            </a:r>
            <a:r>
              <a:rPr lang="ru-RU" sz="2400" dirty="0" smtClean="0"/>
              <a:t>операций (встреча с логопедом). 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:\1 сент 2007 (E)\IMG_359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428736"/>
            <a:ext cx="557216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J028033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10287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57356" y="642918"/>
            <a:ext cx="6143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Счастливого  пути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стране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знаний !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413</Words>
  <Application>Microsoft Office PowerPoint</Application>
  <PresentationFormat>Экран (4:3)</PresentationFormat>
  <Paragraphs>70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Логопедия в школе</vt:lpstr>
      <vt:lpstr>Слайд 2</vt:lpstr>
      <vt:lpstr>Слайд 3</vt:lpstr>
      <vt:lpstr>Нарушения письменной речи</vt:lpstr>
      <vt:lpstr>                 Причины возникновения нарушения письма и чтения.</vt:lpstr>
      <vt:lpstr>Психолого-педагогическое обследование.</vt:lpstr>
      <vt:lpstr>Слайд 7</vt:lpstr>
    </vt:vector>
  </TitlesOfParts>
  <Company>lgn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Denis K</dc:creator>
  <cp:lastModifiedBy>Denis K</cp:lastModifiedBy>
  <cp:revision>25</cp:revision>
  <dcterms:created xsi:type="dcterms:W3CDTF">2008-03-29T11:10:25Z</dcterms:created>
  <dcterms:modified xsi:type="dcterms:W3CDTF">2008-03-30T06:06:00Z</dcterms:modified>
</cp:coreProperties>
</file>