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embeddings/oleObject3.bin" ContentType="application/vnd.openxmlformats-officedocument.oleObject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activeX/activeX1.xml" ContentType="application/vnd.ms-office.activeX+xml"/>
  <Override PartName="/ppt/tags/tag3.xml" ContentType="application/vnd.openxmlformats-officedocument.presentationml.tags+xml"/>
  <Default Extension="jpeg" ContentType="image/jpeg"/>
  <Override PartName="/ppt/vbaProject.bin" ContentType="application/vnd.ms-office.vbaProject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4" r:id="rId6"/>
    <p:sldId id="266" r:id="rId7"/>
    <p:sldId id="267" r:id="rId8"/>
    <p:sldId id="273" r:id="rId9"/>
    <p:sldId id="276" r:id="rId10"/>
    <p:sldId id="27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3B2C1"/>
    <a:srgbClr val="BCCFE6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1" d="100"/>
          <a:sy n="61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23E246-714D-44DC-BDB1-25926C9197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28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571249-18EF-4343-925B-B139341535D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Демонстрационный тест создан на основе конструктора тестов в </a:t>
            </a:r>
            <a:r>
              <a:rPr lang="en-US" dirty="0" smtClean="0"/>
              <a:t>PowerPoint </a:t>
            </a:r>
            <a:r>
              <a:rPr lang="ru-RU" dirty="0" smtClean="0"/>
              <a:t>версии от 10.03.20</a:t>
            </a:r>
            <a:r>
              <a:rPr lang="en-US" dirty="0" smtClean="0"/>
              <a:t>1</a:t>
            </a:r>
            <a:r>
              <a:rPr lang="ru-RU" dirty="0" smtClean="0"/>
              <a:t>3 г.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3E246-714D-44DC-BDB1-25926C91976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0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0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13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sz="3200"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1"/>
            <a:ext cx="7543800" cy="1179984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C21EF-594D-430B-AAD0-577BDD71F2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C21EF-594D-430B-AAD0-577BDD71F2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131662-8875-4E84-BC6B-F057167AD8AA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66" r:id="rId14"/>
    <p:sldLayoutId id="2147483767" r:id="rId15"/>
    <p:sldLayoutId id="2147483770" r:id="rId16"/>
    <p:sldLayoutId id="2147483775" r:id="rId17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38651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42075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42075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42075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Text FI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90805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363663" y="2555875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/>
              <a:t>«Звуки и буквы»</a:t>
            </a:r>
            <a:endParaRPr lang="ru-RU" sz="3200" dirty="0"/>
          </a:p>
        </p:txBody>
      </p: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81750"/>
            <a:ext cx="2159000" cy="3381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3146338"/>
            <a:ext cx="2016224" cy="2016224"/>
          </a:xfrm>
          <a:prstGeom prst="rect">
            <a:avLst/>
          </a:prstGeom>
        </p:spPr>
      </p:pic>
    </p:spTree>
    <p:custDataLst>
      <p:tags r:id="rId2"/>
    </p:custDataLst>
    <p:controls>
      <p:control spid="1044" r:id="rId3" imgW="2952720" imgH="285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5603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5604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5605" name="Out_ver"/>
          <p:cNvSpPr txBox="1">
            <a:spLocks noChangeArrowheads="1"/>
          </p:cNvSpPr>
          <p:nvPr/>
        </p:nvSpPr>
        <p:spPr bwMode="auto">
          <a:xfrm>
            <a:off x="4787900" y="3005138"/>
            <a:ext cx="8640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5606" name="Out_proc"/>
          <p:cNvSpPr txBox="1">
            <a:spLocks noChangeArrowheads="1"/>
          </p:cNvSpPr>
          <p:nvPr/>
        </p:nvSpPr>
        <p:spPr bwMode="auto">
          <a:xfrm>
            <a:off x="5760406" y="3008313"/>
            <a:ext cx="8640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1" name="Out_oc"/>
          <p:cNvSpPr txBox="1">
            <a:spLocks noChangeArrowheads="1"/>
          </p:cNvSpPr>
          <p:nvPr/>
        </p:nvSpPr>
        <p:spPr bwMode="auto">
          <a:xfrm>
            <a:off x="6732913" y="3005138"/>
            <a:ext cx="1584000" cy="1223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8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25609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102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" h="254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102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5400" h="254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</a:p>
        </p:txBody>
      </p:sp>
      <p:sp>
        <p:nvSpPr>
          <p:cNvPr id="25616" name="Rectangle 14"/>
          <p:cNvSpPr>
            <a:spLocks noChangeArrowheads="1"/>
          </p:cNvSpPr>
          <p:nvPr/>
        </p:nvSpPr>
        <p:spPr bwMode="auto">
          <a:xfrm>
            <a:off x="501650" y="2955925"/>
            <a:ext cx="42084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25617" name="Rectangle 15"/>
          <p:cNvSpPr>
            <a:spLocks noChangeArrowheads="1"/>
          </p:cNvSpPr>
          <p:nvPr/>
        </p:nvSpPr>
        <p:spPr bwMode="auto">
          <a:xfrm>
            <a:off x="501650" y="3676650"/>
            <a:ext cx="42084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25618" name="Rectangle 16"/>
          <p:cNvSpPr>
            <a:spLocks noChangeArrowheads="1"/>
          </p:cNvSpPr>
          <p:nvPr/>
        </p:nvSpPr>
        <p:spPr bwMode="auto">
          <a:xfrm>
            <a:off x="6677376" y="2374081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5619" name="Rectangle 17"/>
          <p:cNvSpPr>
            <a:spLocks noChangeArrowheads="1"/>
          </p:cNvSpPr>
          <p:nvPr/>
        </p:nvSpPr>
        <p:spPr bwMode="auto">
          <a:xfrm>
            <a:off x="687388" y="2063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5000"/>
              </a:lnSpc>
            </a:pPr>
            <a:r>
              <a:rPr lang="ru-RU" sz="6600" b="1">
                <a:solidFill>
                  <a:schemeClr val="tx2"/>
                </a:solidFill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latin typeface="Arial" charset="0"/>
              </a:rPr>
              <a:t>тестирования</a:t>
            </a:r>
          </a:p>
        </p:txBody>
      </p:sp>
      <p:sp>
        <p:nvSpPr>
          <p:cNvPr id="25620" name="Out_osh"/>
          <p:cNvSpPr txBox="1">
            <a:spLocks noChangeArrowheads="1"/>
          </p:cNvSpPr>
          <p:nvPr/>
        </p:nvSpPr>
        <p:spPr bwMode="auto">
          <a:xfrm>
            <a:off x="2339975" y="4733925"/>
            <a:ext cx="5976938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>
                <a:latin typeface="Tahoma" charset="0"/>
              </a:rPr>
              <a:t>Подождите!</a:t>
            </a:r>
          </a:p>
          <a:p>
            <a:pPr algn="ctr">
              <a:defRPr/>
            </a:pPr>
            <a:r>
              <a:rPr lang="ru-RU">
                <a:latin typeface="Tahoma" charset="0"/>
              </a:rPr>
              <a:t>Идет обработка данных</a:t>
            </a:r>
          </a:p>
        </p:txBody>
      </p:sp>
      <p:sp>
        <p:nvSpPr>
          <p:cNvPr id="25622" name="T_osh"/>
          <p:cNvSpPr txBox="1">
            <a:spLocks noChangeArrowheads="1"/>
          </p:cNvSpPr>
          <p:nvPr/>
        </p:nvSpPr>
        <p:spPr bwMode="auto">
          <a:xfrm>
            <a:off x="1042988" y="4581525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25623" name="Out_bal"/>
          <p:cNvSpPr txBox="1">
            <a:spLocks noChangeArrowheads="1"/>
          </p:cNvSpPr>
          <p:nvPr/>
        </p:nvSpPr>
        <p:spPr bwMode="auto">
          <a:xfrm>
            <a:off x="4787900" y="3719513"/>
            <a:ext cx="8640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5624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  <a:latin typeface="Tahoma" charset="0"/>
              </a:rPr>
              <a:t> бал.</a:t>
            </a:r>
            <a:endParaRPr lang="ru-RU" sz="1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25625" name="Out_prb"/>
          <p:cNvSpPr txBox="1">
            <a:spLocks noChangeArrowheads="1"/>
          </p:cNvSpPr>
          <p:nvPr/>
        </p:nvSpPr>
        <p:spPr bwMode="auto">
          <a:xfrm>
            <a:off x="5760406" y="3722688"/>
            <a:ext cx="86400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819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19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19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8198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823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3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3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8199" name="Rectangle 47"/>
          <p:cNvSpPr>
            <a:spLocks noChangeArrowheads="1"/>
          </p:cNvSpPr>
          <p:nvPr/>
        </p:nvSpPr>
        <p:spPr bwMode="auto">
          <a:xfrm>
            <a:off x="500063" y="274638"/>
            <a:ext cx="832040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Сколько </a:t>
            </a:r>
            <a:r>
              <a:rPr lang="ru-RU" sz="3200" dirty="0">
                <a:solidFill>
                  <a:schemeClr val="tx2"/>
                </a:solidFill>
                <a:latin typeface="Arial" charset="0"/>
              </a:rPr>
              <a:t>гласных звуков в русском языке?</a:t>
            </a:r>
          </a:p>
        </p:txBody>
      </p:sp>
      <p:sp>
        <p:nvSpPr>
          <p:cNvPr id="8200" name="Rectangle 48"/>
          <p:cNvSpPr>
            <a:spLocks noChangeArrowheads="1"/>
          </p:cNvSpPr>
          <p:nvPr/>
        </p:nvSpPr>
        <p:spPr bwMode="auto">
          <a:xfrm>
            <a:off x="1292225" y="2495550"/>
            <a:ext cx="1803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8</a:t>
            </a:r>
            <a:endParaRPr lang="ru-RU" sz="2400" dirty="0">
              <a:latin typeface="Arial" charset="0"/>
            </a:endParaRPr>
          </a:p>
        </p:txBody>
      </p:sp>
      <p:sp>
        <p:nvSpPr>
          <p:cNvPr id="8201" name="Rectangle 49"/>
          <p:cNvSpPr>
            <a:spLocks noChangeArrowheads="1"/>
          </p:cNvSpPr>
          <p:nvPr/>
        </p:nvSpPr>
        <p:spPr bwMode="auto">
          <a:xfrm>
            <a:off x="1292225" y="3130550"/>
            <a:ext cx="1803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12</a:t>
            </a:r>
            <a:endParaRPr lang="ru-RU" sz="2400" dirty="0">
              <a:latin typeface="Arial" charset="0"/>
            </a:endParaRPr>
          </a:p>
        </p:txBody>
      </p:sp>
      <p:sp>
        <p:nvSpPr>
          <p:cNvPr id="8202" name="Rectangle 50"/>
          <p:cNvSpPr>
            <a:spLocks noChangeArrowheads="1"/>
          </p:cNvSpPr>
          <p:nvPr/>
        </p:nvSpPr>
        <p:spPr bwMode="auto">
          <a:xfrm>
            <a:off x="1292225" y="3765550"/>
            <a:ext cx="1803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6</a:t>
            </a:r>
            <a:endParaRPr lang="ru-RU" sz="2400" dirty="0">
              <a:latin typeface="Arial" charset="0"/>
            </a:endParaRPr>
          </a:p>
        </p:txBody>
      </p:sp>
      <p:sp>
        <p:nvSpPr>
          <p:cNvPr id="8203" name="Rectangle 51"/>
          <p:cNvSpPr>
            <a:spLocks noChangeArrowheads="1"/>
          </p:cNvSpPr>
          <p:nvPr/>
        </p:nvSpPr>
        <p:spPr bwMode="auto">
          <a:xfrm>
            <a:off x="1292225" y="4402138"/>
            <a:ext cx="1803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5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8204" name="KAN 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44500" y="2514600"/>
            <a:ext cx="647700" cy="395288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23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823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8205" name="KAN 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4500" y="3149600"/>
            <a:ext cx="647700" cy="395288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22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822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8206" name="KAN 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44500" y="3784600"/>
            <a:ext cx="647700" cy="395288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2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82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8207" name="KAN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44500" y="4419600"/>
            <a:ext cx="647700" cy="395288"/>
            <a:chOff x="521" y="1309"/>
            <a:chExt cx="408" cy="249"/>
          </a:xfrm>
        </p:grpSpPr>
        <p:sp>
          <p:nvSpPr>
            <p:cNvPr id="74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2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82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8212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8213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4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1267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126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1269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11270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11296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297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298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271" name="Rectangle 47"/>
          <p:cNvSpPr>
            <a:spLocks noChangeArrowheads="1"/>
          </p:cNvSpPr>
          <p:nvPr/>
        </p:nvSpPr>
        <p:spPr bwMode="auto">
          <a:xfrm>
            <a:off x="643731" y="274638"/>
            <a:ext cx="804306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Какая из гласных букв обозначает два звука?</a:t>
            </a:r>
            <a:endParaRPr lang="ru-RU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272" name="Rectangle 48"/>
          <p:cNvSpPr>
            <a:spLocks noChangeArrowheads="1"/>
          </p:cNvSpPr>
          <p:nvPr/>
        </p:nvSpPr>
        <p:spPr bwMode="auto">
          <a:xfrm>
            <a:off x="1292225" y="29876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Я</a:t>
            </a:r>
            <a:endParaRPr lang="ru-RU" sz="2400" dirty="0">
              <a:latin typeface="Arial" charset="0"/>
            </a:endParaRPr>
          </a:p>
        </p:txBody>
      </p:sp>
      <p:sp>
        <p:nvSpPr>
          <p:cNvPr id="11273" name="Rectangle 49"/>
          <p:cNvSpPr>
            <a:spLocks noChangeArrowheads="1"/>
          </p:cNvSpPr>
          <p:nvPr/>
        </p:nvSpPr>
        <p:spPr bwMode="auto">
          <a:xfrm>
            <a:off x="1292225" y="36226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А</a:t>
            </a:r>
            <a:endParaRPr lang="ru-RU" sz="2400" dirty="0">
              <a:latin typeface="Arial" charset="0"/>
            </a:endParaRPr>
          </a:p>
        </p:txBody>
      </p:sp>
      <p:sp>
        <p:nvSpPr>
          <p:cNvPr id="11274" name="Rectangle 50"/>
          <p:cNvSpPr>
            <a:spLocks noChangeArrowheads="1"/>
          </p:cNvSpPr>
          <p:nvPr/>
        </p:nvSpPr>
        <p:spPr bwMode="auto">
          <a:xfrm>
            <a:off x="1292225" y="4257675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11275" name="KAN 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44500" y="3006725"/>
            <a:ext cx="647700" cy="395288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29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129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1276" name="KAN 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4500" y="3641725"/>
            <a:ext cx="647700" cy="395288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28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129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1277" name="KAN 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44500" y="4276725"/>
            <a:ext cx="647700" cy="395288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28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128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127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11280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6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52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3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54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55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2089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90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91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056" name="Rectangle 47"/>
          <p:cNvSpPr>
            <a:spLocks noChangeArrowheads="1"/>
          </p:cNvSpPr>
          <p:nvPr/>
        </p:nvSpPr>
        <p:spPr bwMode="auto">
          <a:xfrm>
            <a:off x="2555875" y="274638"/>
            <a:ext cx="5878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>
                <a:solidFill>
                  <a:schemeClr val="tx2"/>
                </a:solidFill>
                <a:latin typeface="Arial" charset="0"/>
              </a:rPr>
              <a:t>Отметьте слово с ошибкой? </a:t>
            </a:r>
          </a:p>
        </p:txBody>
      </p:sp>
      <p:sp>
        <p:nvSpPr>
          <p:cNvPr id="2057" name="Rectangle 48"/>
          <p:cNvSpPr>
            <a:spLocks noChangeArrowheads="1"/>
          </p:cNvSpPr>
          <p:nvPr/>
        </p:nvSpPr>
        <p:spPr bwMode="auto">
          <a:xfrm>
            <a:off x="1292225" y="1925950"/>
            <a:ext cx="1766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Заяц</a:t>
            </a:r>
            <a:endParaRPr lang="ru-RU" sz="2400" dirty="0">
              <a:latin typeface="Arial" charset="0"/>
            </a:endParaRPr>
          </a:p>
        </p:txBody>
      </p:sp>
      <p:sp>
        <p:nvSpPr>
          <p:cNvPr id="2058" name="Rectangle 49"/>
          <p:cNvSpPr>
            <a:spLocks noChangeArrowheads="1"/>
          </p:cNvSpPr>
          <p:nvPr/>
        </p:nvSpPr>
        <p:spPr bwMode="auto">
          <a:xfrm>
            <a:off x="1292225" y="2560950"/>
            <a:ext cx="1766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Корова</a:t>
            </a:r>
            <a:endParaRPr lang="ru-RU" sz="2400" dirty="0">
              <a:latin typeface="Arial" charset="0"/>
            </a:endParaRPr>
          </a:p>
        </p:txBody>
      </p:sp>
      <p:sp>
        <p:nvSpPr>
          <p:cNvPr id="2059" name="Rectangle 50"/>
          <p:cNvSpPr>
            <a:spLocks noChangeArrowheads="1"/>
          </p:cNvSpPr>
          <p:nvPr/>
        </p:nvSpPr>
        <p:spPr bwMode="auto">
          <a:xfrm>
            <a:off x="1292225" y="3195950"/>
            <a:ext cx="1766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Крокодил</a:t>
            </a:r>
            <a:endParaRPr lang="ru-RU" sz="2400" dirty="0">
              <a:latin typeface="Arial" charset="0"/>
            </a:endParaRPr>
          </a:p>
        </p:txBody>
      </p:sp>
      <p:sp>
        <p:nvSpPr>
          <p:cNvPr id="2060" name="Rectangle 51"/>
          <p:cNvSpPr>
            <a:spLocks noChangeArrowheads="1"/>
          </p:cNvSpPr>
          <p:nvPr/>
        </p:nvSpPr>
        <p:spPr bwMode="auto">
          <a:xfrm>
            <a:off x="1292225" y="3832537"/>
            <a:ext cx="17668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err="1" smtClean="0">
                <a:latin typeface="Arial" charset="0"/>
              </a:rPr>
              <a:t>Жыраф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2061" name="KAN 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44500" y="1925950"/>
            <a:ext cx="647700" cy="395287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8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8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62" name="KAN 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4500" y="2560950"/>
            <a:ext cx="647700" cy="395287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8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8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63" name="KAN 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44500" y="3195950"/>
            <a:ext cx="647700" cy="395287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7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7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64" name="KAN 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44500" y="3830950"/>
            <a:ext cx="647700" cy="395287"/>
            <a:chOff x="521" y="1309"/>
            <a:chExt cx="408" cy="249"/>
          </a:xfrm>
        </p:grpSpPr>
        <p:sp>
          <p:nvSpPr>
            <p:cNvPr id="74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7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7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06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2068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10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433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434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14342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14386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87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388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4343" name="Rectangle 47"/>
          <p:cNvSpPr>
            <a:spLocks noChangeArrowheads="1"/>
          </p:cNvSpPr>
          <p:nvPr/>
        </p:nvSpPr>
        <p:spPr bwMode="auto">
          <a:xfrm>
            <a:off x="644525" y="274638"/>
            <a:ext cx="8042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>
                <a:solidFill>
                  <a:schemeClr val="tx2"/>
                </a:solidFill>
                <a:latin typeface="Arial" charset="0"/>
              </a:rPr>
              <a:t>Укажите слово, в котором есть буква Э? </a:t>
            </a:r>
          </a:p>
        </p:txBody>
      </p:sp>
      <p:sp>
        <p:nvSpPr>
          <p:cNvPr id="14344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Муз…й</a:t>
            </a:r>
            <a:endParaRPr lang="ru-RU" sz="2400" dirty="0">
              <a:latin typeface="Arial" charset="0"/>
            </a:endParaRPr>
          </a:p>
        </p:txBody>
      </p:sp>
      <p:sp>
        <p:nvSpPr>
          <p:cNvPr id="14345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…</a:t>
            </a:r>
            <a:r>
              <a:rPr lang="ru-RU" sz="2400" dirty="0" err="1" smtClean="0">
                <a:latin typeface="Arial" charset="0"/>
              </a:rPr>
              <a:t>таж</a:t>
            </a:r>
            <a:endParaRPr lang="ru-RU" sz="2400" dirty="0">
              <a:latin typeface="Arial" charset="0"/>
            </a:endParaRPr>
          </a:p>
        </p:txBody>
      </p:sp>
      <p:sp>
        <p:nvSpPr>
          <p:cNvPr id="14346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Р…</a:t>
            </a:r>
            <a:r>
              <a:rPr lang="ru-RU" sz="2400" dirty="0" err="1" smtClean="0">
                <a:latin typeface="Arial" charset="0"/>
              </a:rPr>
              <a:t>льсы</a:t>
            </a:r>
            <a:endParaRPr lang="ru-RU" sz="2400" dirty="0">
              <a:latin typeface="Arial" charset="0"/>
            </a:endParaRPr>
          </a:p>
        </p:txBody>
      </p:sp>
      <p:sp>
        <p:nvSpPr>
          <p:cNvPr id="14347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err="1" smtClean="0">
                <a:latin typeface="Arial" charset="0"/>
              </a:rPr>
              <a:t>Кр</a:t>
            </a:r>
            <a:r>
              <a:rPr lang="ru-RU" sz="2400" dirty="0" smtClean="0">
                <a:latin typeface="Arial" charset="0"/>
              </a:rPr>
              <a:t>…м</a:t>
            </a:r>
            <a:endParaRPr lang="ru-RU" sz="2400" dirty="0">
              <a:latin typeface="Arial" charset="0"/>
            </a:endParaRPr>
          </a:p>
        </p:txBody>
      </p:sp>
      <p:sp>
        <p:nvSpPr>
          <p:cNvPr id="14348" name="Rectangle 52"/>
          <p:cNvSpPr>
            <a:spLocks noChangeArrowheads="1"/>
          </p:cNvSpPr>
          <p:nvPr/>
        </p:nvSpPr>
        <p:spPr bwMode="auto">
          <a:xfrm>
            <a:off x="1292225" y="4554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Мор…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14349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8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8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50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8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51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7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52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74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9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70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4353" name="KAN 5"/>
          <p:cNvGrpSpPr>
            <a:grpSpLocks/>
          </p:cNvGrpSpPr>
          <p:nvPr/>
        </p:nvGrpSpPr>
        <p:grpSpPr bwMode="auto">
          <a:xfrm>
            <a:off x="444500" y="4572000"/>
            <a:ext cx="647700" cy="395288"/>
            <a:chOff x="521" y="1309"/>
            <a:chExt cx="408" cy="249"/>
          </a:xfrm>
        </p:grpSpPr>
        <p:sp>
          <p:nvSpPr>
            <p:cNvPr id="80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81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8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64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4365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4359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14360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6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536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5364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536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15366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15407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09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5367" name="Rectangle 47"/>
          <p:cNvSpPr>
            <a:spLocks noChangeArrowheads="1"/>
          </p:cNvSpPr>
          <p:nvPr/>
        </p:nvSpPr>
        <p:spPr bwMode="auto">
          <a:xfrm>
            <a:off x="541339" y="274638"/>
            <a:ext cx="81454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Выберите слово, в котором все согласные звуки звонкие.</a:t>
            </a:r>
            <a:endParaRPr lang="ru-RU" sz="3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368" name="Rectangle 48"/>
          <p:cNvSpPr>
            <a:spLocks noChangeArrowheads="1"/>
          </p:cNvSpPr>
          <p:nvPr/>
        </p:nvSpPr>
        <p:spPr bwMode="auto">
          <a:xfrm>
            <a:off x="1296988" y="2241550"/>
            <a:ext cx="1619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Береза</a:t>
            </a:r>
            <a:endParaRPr lang="ru-RU" sz="2400" dirty="0">
              <a:latin typeface="Arial" charset="0"/>
            </a:endParaRPr>
          </a:p>
        </p:txBody>
      </p:sp>
      <p:sp>
        <p:nvSpPr>
          <p:cNvPr id="15369" name="Rectangle 49"/>
          <p:cNvSpPr>
            <a:spLocks noChangeArrowheads="1"/>
          </p:cNvSpPr>
          <p:nvPr/>
        </p:nvSpPr>
        <p:spPr bwMode="auto">
          <a:xfrm>
            <a:off x="1296988" y="2876550"/>
            <a:ext cx="2159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Москва</a:t>
            </a:r>
            <a:endParaRPr lang="ru-RU" sz="2400" dirty="0">
              <a:latin typeface="Arial" charset="0"/>
            </a:endParaRPr>
          </a:p>
        </p:txBody>
      </p:sp>
      <p:sp>
        <p:nvSpPr>
          <p:cNvPr id="15370" name="Rectangle 50"/>
          <p:cNvSpPr>
            <a:spLocks noChangeArrowheads="1"/>
          </p:cNvSpPr>
          <p:nvPr/>
        </p:nvSpPr>
        <p:spPr bwMode="auto">
          <a:xfrm>
            <a:off x="1296988" y="3511550"/>
            <a:ext cx="1619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Перья</a:t>
            </a:r>
            <a:endParaRPr lang="ru-RU" sz="2400" dirty="0">
              <a:latin typeface="Arial" charset="0"/>
            </a:endParaRPr>
          </a:p>
        </p:txBody>
      </p:sp>
      <p:sp>
        <p:nvSpPr>
          <p:cNvPr id="15371" name="Rectangle 51"/>
          <p:cNvSpPr>
            <a:spLocks noChangeArrowheads="1"/>
          </p:cNvSpPr>
          <p:nvPr/>
        </p:nvSpPr>
        <p:spPr bwMode="auto">
          <a:xfrm>
            <a:off x="1296988" y="4148138"/>
            <a:ext cx="1619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Рука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15372" name="KAN 1"/>
          <p:cNvGrpSpPr>
            <a:grpSpLocks/>
          </p:cNvGrpSpPr>
          <p:nvPr/>
        </p:nvGrpSpPr>
        <p:grpSpPr bwMode="auto">
          <a:xfrm>
            <a:off x="449263" y="2260600"/>
            <a:ext cx="647700" cy="395288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40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40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73" name="KAN 2"/>
          <p:cNvGrpSpPr>
            <a:grpSpLocks/>
          </p:cNvGrpSpPr>
          <p:nvPr/>
        </p:nvGrpSpPr>
        <p:grpSpPr bwMode="auto">
          <a:xfrm>
            <a:off x="449263" y="2895600"/>
            <a:ext cx="647700" cy="395288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40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40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74" name="KAN 3"/>
          <p:cNvGrpSpPr>
            <a:grpSpLocks/>
          </p:cNvGrpSpPr>
          <p:nvPr/>
        </p:nvGrpSpPr>
        <p:grpSpPr bwMode="auto">
          <a:xfrm>
            <a:off x="449263" y="3530600"/>
            <a:ext cx="647700" cy="395288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9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9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15375" name="KAN 4"/>
          <p:cNvGrpSpPr>
            <a:grpSpLocks/>
          </p:cNvGrpSpPr>
          <p:nvPr/>
        </p:nvGrpSpPr>
        <p:grpSpPr bwMode="auto">
          <a:xfrm>
            <a:off x="449263" y="4165600"/>
            <a:ext cx="647700" cy="395288"/>
            <a:chOff x="521" y="1309"/>
            <a:chExt cx="408" cy="249"/>
          </a:xfrm>
        </p:grpSpPr>
        <p:sp>
          <p:nvSpPr>
            <p:cNvPr id="74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90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91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5376" name="Rectangle 52"/>
          <p:cNvSpPr>
            <a:spLocks noChangeArrowheads="1"/>
          </p:cNvSpPr>
          <p:nvPr/>
        </p:nvSpPr>
        <p:spPr bwMode="auto">
          <a:xfrm>
            <a:off x="1292225" y="4795838"/>
            <a:ext cx="1619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Окно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15377" name="KAN 5"/>
          <p:cNvGrpSpPr>
            <a:grpSpLocks/>
          </p:cNvGrpSpPr>
          <p:nvPr/>
        </p:nvGrpSpPr>
        <p:grpSpPr bwMode="auto">
          <a:xfrm>
            <a:off x="444500" y="4813300"/>
            <a:ext cx="647700" cy="395288"/>
            <a:chOff x="521" y="1309"/>
            <a:chExt cx="408" cy="249"/>
          </a:xfrm>
        </p:grpSpPr>
        <p:sp>
          <p:nvSpPr>
            <p:cNvPr id="80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81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8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385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5386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5378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1538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5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10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4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4106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4135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36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37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107" name="KAN 1"/>
          <p:cNvGrpSpPr>
            <a:grpSpLocks/>
          </p:cNvGrpSpPr>
          <p:nvPr/>
        </p:nvGrpSpPr>
        <p:grpSpPr bwMode="auto">
          <a:xfrm>
            <a:off x="1079500" y="2482850"/>
            <a:ext cx="647700" cy="395288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08" name="KAN 2"/>
          <p:cNvGrpSpPr>
            <a:grpSpLocks/>
          </p:cNvGrpSpPr>
          <p:nvPr/>
        </p:nvGrpSpPr>
        <p:grpSpPr bwMode="auto">
          <a:xfrm>
            <a:off x="1079500" y="3724275"/>
            <a:ext cx="647700" cy="395288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4109" name="KAN 3"/>
          <p:cNvGrpSpPr>
            <a:grpSpLocks/>
          </p:cNvGrpSpPr>
          <p:nvPr/>
        </p:nvGrpSpPr>
        <p:grpSpPr bwMode="auto">
          <a:xfrm>
            <a:off x="1079500" y="4967288"/>
            <a:ext cx="647700" cy="395287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2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2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4110" name="Rectangle 47"/>
          <p:cNvSpPr>
            <a:spLocks noChangeArrowheads="1"/>
          </p:cNvSpPr>
          <p:nvPr/>
        </p:nvSpPr>
        <p:spPr bwMode="auto">
          <a:xfrm>
            <a:off x="539552" y="274638"/>
            <a:ext cx="842506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Выберите слово, в котором все согласные звуки твёрдые.</a:t>
            </a:r>
            <a:endParaRPr lang="ru-RU" sz="32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2" name="Object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58788380"/>
              </p:ext>
            </p:extLst>
          </p:nvPr>
        </p:nvGraphicFramePr>
        <p:xfrm>
          <a:off x="2655888" y="3735388"/>
          <a:ext cx="908000" cy="339725"/>
        </p:xfrm>
        <a:graphic>
          <a:graphicData uri="http://schemas.openxmlformats.org/presentationml/2006/ole">
            <p:oleObj spid="_x0000_s4291" name="Формула" r:id="rId4" imgW="355320" imgH="203040" progId="Equation.3">
              <p:embed/>
            </p:oleObj>
          </a:graphicData>
        </a:graphic>
      </p:graphicFrame>
      <p:graphicFrame>
        <p:nvGraphicFramePr>
          <p:cNvPr id="4099" name="Object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46402239"/>
              </p:ext>
            </p:extLst>
          </p:nvPr>
        </p:nvGraphicFramePr>
        <p:xfrm>
          <a:off x="2568575" y="2519363"/>
          <a:ext cx="874713" cy="350837"/>
        </p:xfrm>
        <a:graphic>
          <a:graphicData uri="http://schemas.openxmlformats.org/presentationml/2006/ole">
            <p:oleObj spid="_x0000_s4292" name="Формула" r:id="rId5" imgW="507960" imgH="203040" progId="Equation.3">
              <p:embed/>
            </p:oleObj>
          </a:graphicData>
        </a:graphic>
      </p:graphicFrame>
      <p:graphicFrame>
        <p:nvGraphicFramePr>
          <p:cNvPr id="4100" name="Object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99899987"/>
              </p:ext>
            </p:extLst>
          </p:nvPr>
        </p:nvGraphicFramePr>
        <p:xfrm>
          <a:off x="2555776" y="5013176"/>
          <a:ext cx="1122362" cy="306388"/>
        </p:xfrm>
        <a:graphic>
          <a:graphicData uri="http://schemas.openxmlformats.org/presentationml/2006/ole">
            <p:oleObj spid="_x0000_s4293" name="Формула" r:id="rId6" imgW="596880" imgH="177480" progId="Equation.3">
              <p:embed/>
            </p:oleObj>
          </a:graphicData>
        </a:graphic>
      </p:graphicFrame>
      <p:sp>
        <p:nvSpPr>
          <p:cNvPr id="4112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4113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6 бал.</a:t>
            </a:r>
          </a:p>
        </p:txBody>
      </p:sp>
    </p:spTree>
    <p:custDataLst>
      <p:tags r:id="rId2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0483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484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0485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0486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20540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541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0542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0487" name="Rectangle 47"/>
          <p:cNvSpPr>
            <a:spLocks noChangeArrowheads="1"/>
          </p:cNvSpPr>
          <p:nvPr/>
        </p:nvSpPr>
        <p:spPr bwMode="auto">
          <a:xfrm>
            <a:off x="539553" y="274638"/>
            <a:ext cx="844569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tx2"/>
                </a:solidFill>
                <a:latin typeface="Arial" charset="0"/>
              </a:rPr>
              <a:t>Выберите слово, в котором буква Я указывает на мягкость согласного звука.</a:t>
            </a:r>
            <a:endParaRPr lang="ru-RU" sz="32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20488" name="Picture 5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803" r="4633"/>
          <a:stretch/>
        </p:blipFill>
        <p:spPr bwMode="auto">
          <a:xfrm>
            <a:off x="1076770" y="2001627"/>
            <a:ext cx="1983062" cy="189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59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135" r="15183" b="2807"/>
          <a:stretch/>
        </p:blipFill>
        <p:spPr bwMode="auto">
          <a:xfrm>
            <a:off x="5985476" y="1954213"/>
            <a:ext cx="1654464" cy="1924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61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r="-10422"/>
          <a:stretch/>
        </p:blipFill>
        <p:spPr bwMode="auto">
          <a:xfrm>
            <a:off x="5985648" y="4040188"/>
            <a:ext cx="18267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6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46" r="5585" b="2799"/>
          <a:stretch/>
        </p:blipFill>
        <p:spPr bwMode="auto">
          <a:xfrm>
            <a:off x="3418888" y="4070713"/>
            <a:ext cx="2089216" cy="195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64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172" r="10918"/>
          <a:stretch/>
        </p:blipFill>
        <p:spPr bwMode="auto">
          <a:xfrm>
            <a:off x="3347864" y="2001627"/>
            <a:ext cx="2107558" cy="188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65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527" r="24611" b="6741"/>
          <a:stretch/>
        </p:blipFill>
        <p:spPr bwMode="auto">
          <a:xfrm>
            <a:off x="1076770" y="4070713"/>
            <a:ext cx="1983062" cy="1950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48"/>
          <p:cNvSpPr>
            <a:spLocks noChangeArrowheads="1"/>
          </p:cNvSpPr>
          <p:nvPr/>
        </p:nvSpPr>
        <p:spPr bwMode="auto">
          <a:xfrm>
            <a:off x="1799692" y="3501256"/>
            <a:ext cx="13350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Ястреб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30" name="Rectangle 49"/>
          <p:cNvSpPr>
            <a:spLocks noChangeArrowheads="1"/>
          </p:cNvSpPr>
          <p:nvPr/>
        </p:nvSpPr>
        <p:spPr bwMode="auto">
          <a:xfrm>
            <a:off x="6372200" y="3496729"/>
            <a:ext cx="14795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Заяц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31" name="Rectangle 50"/>
          <p:cNvSpPr>
            <a:spLocks noChangeArrowheads="1"/>
          </p:cNvSpPr>
          <p:nvPr/>
        </p:nvSpPr>
        <p:spPr bwMode="auto">
          <a:xfrm>
            <a:off x="6479257" y="5553075"/>
            <a:ext cx="1263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Ягуар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32" name="Rectangle 51"/>
          <p:cNvSpPr>
            <a:spLocks noChangeArrowheads="1"/>
          </p:cNvSpPr>
          <p:nvPr/>
        </p:nvSpPr>
        <p:spPr bwMode="auto">
          <a:xfrm>
            <a:off x="4204428" y="5571331"/>
            <a:ext cx="18399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Косуля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33" name="Rectangle 52"/>
          <p:cNvSpPr>
            <a:spLocks noChangeArrowheads="1"/>
          </p:cNvSpPr>
          <p:nvPr/>
        </p:nvSpPr>
        <p:spPr bwMode="auto">
          <a:xfrm>
            <a:off x="4100513" y="3481388"/>
            <a:ext cx="16954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Яблоко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34" name="Rectangle 53"/>
          <p:cNvSpPr>
            <a:spLocks noChangeArrowheads="1"/>
          </p:cNvSpPr>
          <p:nvPr/>
        </p:nvSpPr>
        <p:spPr bwMode="auto">
          <a:xfrm>
            <a:off x="1832732" y="5589488"/>
            <a:ext cx="17668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Яйцо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20500" name="KAN 1"/>
          <p:cNvGrpSpPr>
            <a:grpSpLocks/>
          </p:cNvGrpSpPr>
          <p:nvPr/>
        </p:nvGrpSpPr>
        <p:grpSpPr bwMode="auto">
          <a:xfrm>
            <a:off x="1150938" y="3502025"/>
            <a:ext cx="647700" cy="395288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3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3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501" name="KAN 2"/>
          <p:cNvGrpSpPr>
            <a:grpSpLocks/>
          </p:cNvGrpSpPr>
          <p:nvPr/>
        </p:nvGrpSpPr>
        <p:grpSpPr bwMode="auto">
          <a:xfrm>
            <a:off x="3455988" y="3500438"/>
            <a:ext cx="647700" cy="395287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3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3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502" name="KAN 3"/>
          <p:cNvGrpSpPr>
            <a:grpSpLocks/>
          </p:cNvGrpSpPr>
          <p:nvPr/>
        </p:nvGrpSpPr>
        <p:grpSpPr bwMode="auto">
          <a:xfrm>
            <a:off x="5795963" y="3500438"/>
            <a:ext cx="647700" cy="395287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2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2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503" name="KAN 4"/>
          <p:cNvGrpSpPr>
            <a:grpSpLocks/>
          </p:cNvGrpSpPr>
          <p:nvPr/>
        </p:nvGrpSpPr>
        <p:grpSpPr bwMode="auto">
          <a:xfrm>
            <a:off x="1150938" y="5589588"/>
            <a:ext cx="647700" cy="395287"/>
            <a:chOff x="521" y="1309"/>
            <a:chExt cx="408" cy="249"/>
          </a:xfrm>
        </p:grpSpPr>
        <p:sp>
          <p:nvSpPr>
            <p:cNvPr id="74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2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2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504" name="KAN 5"/>
          <p:cNvGrpSpPr>
            <a:grpSpLocks/>
          </p:cNvGrpSpPr>
          <p:nvPr/>
        </p:nvGrpSpPr>
        <p:grpSpPr bwMode="auto">
          <a:xfrm>
            <a:off x="3455988" y="5589588"/>
            <a:ext cx="647700" cy="395287"/>
            <a:chOff x="521" y="1309"/>
            <a:chExt cx="408" cy="249"/>
          </a:xfrm>
        </p:grpSpPr>
        <p:sp>
          <p:nvSpPr>
            <p:cNvPr id="80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5</a:t>
              </a:r>
            </a:p>
          </p:txBody>
        </p:sp>
        <p:sp>
          <p:nvSpPr>
            <p:cNvPr id="81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82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1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1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0505" name="KAN 6"/>
          <p:cNvGrpSpPr>
            <a:grpSpLocks/>
          </p:cNvGrpSpPr>
          <p:nvPr/>
        </p:nvGrpSpPr>
        <p:grpSpPr bwMode="auto">
          <a:xfrm>
            <a:off x="5795963" y="5589588"/>
            <a:ext cx="647700" cy="395287"/>
            <a:chOff x="521" y="1309"/>
            <a:chExt cx="408" cy="249"/>
          </a:xfrm>
        </p:grpSpPr>
        <p:sp>
          <p:nvSpPr>
            <p:cNvPr id="8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6</a:t>
              </a:r>
            </a:p>
          </p:txBody>
        </p:sp>
        <p:sp>
          <p:nvSpPr>
            <p:cNvPr id="8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8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51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051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0506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20509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10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2355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2355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grpSp>
        <p:nvGrpSpPr>
          <p:cNvPr id="23558" name="Group 43"/>
          <p:cNvGrpSpPr>
            <a:grpSpLocks noChangeAspect="1"/>
          </p:cNvGrpSpPr>
          <p:nvPr/>
        </p:nvGrpSpPr>
        <p:grpSpPr bwMode="auto">
          <a:xfrm>
            <a:off x="6732588" y="6394450"/>
            <a:ext cx="287337" cy="306388"/>
            <a:chOff x="3115" y="4008"/>
            <a:chExt cx="195" cy="209"/>
          </a:xfrm>
        </p:grpSpPr>
        <p:sp>
          <p:nvSpPr>
            <p:cNvPr id="23590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591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592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3559" name="Rectangle 47"/>
          <p:cNvSpPr>
            <a:spLocks noChangeArrowheads="1"/>
          </p:cNvSpPr>
          <p:nvPr/>
        </p:nvSpPr>
        <p:spPr bwMode="auto">
          <a:xfrm>
            <a:off x="536575" y="274638"/>
            <a:ext cx="8150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latin typeface="Arial" charset="0"/>
              </a:rPr>
              <a:t>Определите, сколько букв в слове боль.</a:t>
            </a:r>
            <a:endParaRPr lang="ru-RU" sz="3200" dirty="0">
              <a:latin typeface="Arial" charset="0"/>
            </a:endParaRPr>
          </a:p>
        </p:txBody>
      </p:sp>
      <p:sp>
        <p:nvSpPr>
          <p:cNvPr id="23560" name="Rectangle 48"/>
          <p:cNvSpPr>
            <a:spLocks noChangeArrowheads="1"/>
          </p:cNvSpPr>
          <p:nvPr/>
        </p:nvSpPr>
        <p:spPr bwMode="auto">
          <a:xfrm>
            <a:off x="1292225" y="2205038"/>
            <a:ext cx="73771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5</a:t>
            </a:r>
            <a:endParaRPr lang="ru-RU" sz="2400" dirty="0">
              <a:latin typeface="Arial" charset="0"/>
            </a:endParaRPr>
          </a:p>
        </p:txBody>
      </p:sp>
      <p:sp>
        <p:nvSpPr>
          <p:cNvPr id="23561" name="Rectangle 49"/>
          <p:cNvSpPr>
            <a:spLocks noChangeArrowheads="1"/>
          </p:cNvSpPr>
          <p:nvPr/>
        </p:nvSpPr>
        <p:spPr bwMode="auto">
          <a:xfrm>
            <a:off x="1292225" y="3122613"/>
            <a:ext cx="73771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</a:t>
            </a:r>
            <a:endParaRPr lang="ru-RU" sz="2400" dirty="0">
              <a:latin typeface="Arial" charset="0"/>
            </a:endParaRPr>
          </a:p>
        </p:txBody>
      </p:sp>
      <p:sp>
        <p:nvSpPr>
          <p:cNvPr id="23562" name="Rectangle 50"/>
          <p:cNvSpPr>
            <a:spLocks noChangeArrowheads="1"/>
          </p:cNvSpPr>
          <p:nvPr/>
        </p:nvSpPr>
        <p:spPr bwMode="auto">
          <a:xfrm>
            <a:off x="1292225" y="3970338"/>
            <a:ext cx="73771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3</a:t>
            </a:r>
            <a:endParaRPr lang="ru-RU" sz="2400" dirty="0">
              <a:latin typeface="Arial" charset="0"/>
            </a:endParaRPr>
          </a:p>
        </p:txBody>
      </p:sp>
      <p:sp>
        <p:nvSpPr>
          <p:cNvPr id="23563" name="Rectangle 51"/>
          <p:cNvSpPr>
            <a:spLocks noChangeArrowheads="1"/>
          </p:cNvSpPr>
          <p:nvPr/>
        </p:nvSpPr>
        <p:spPr bwMode="auto">
          <a:xfrm>
            <a:off x="1292225" y="4978399"/>
            <a:ext cx="73771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7313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</a:t>
            </a:r>
            <a:endParaRPr lang="ru-RU" sz="2400" dirty="0">
              <a:latin typeface="Arial" charset="0"/>
            </a:endParaRPr>
          </a:p>
        </p:txBody>
      </p:sp>
      <p:grpSp>
        <p:nvGrpSpPr>
          <p:cNvPr id="23564" name="KAN 1"/>
          <p:cNvGrpSpPr>
            <a:grpSpLocks/>
          </p:cNvGrpSpPr>
          <p:nvPr/>
        </p:nvGrpSpPr>
        <p:grpSpPr bwMode="auto">
          <a:xfrm>
            <a:off x="444500" y="2205038"/>
            <a:ext cx="647700" cy="395287"/>
            <a:chOff x="521" y="1309"/>
            <a:chExt cx="408" cy="249"/>
          </a:xfrm>
        </p:grpSpPr>
        <p:sp>
          <p:nvSpPr>
            <p:cNvPr id="56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57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8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8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565" name="KAN 2"/>
          <p:cNvGrpSpPr>
            <a:grpSpLocks/>
          </p:cNvGrpSpPr>
          <p:nvPr/>
        </p:nvGrpSpPr>
        <p:grpSpPr bwMode="auto">
          <a:xfrm>
            <a:off x="444500" y="3105150"/>
            <a:ext cx="647700" cy="395288"/>
            <a:chOff x="521" y="1309"/>
            <a:chExt cx="408" cy="249"/>
          </a:xfrm>
        </p:grpSpPr>
        <p:sp>
          <p:nvSpPr>
            <p:cNvPr id="62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63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64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8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8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566" name="KAN 3"/>
          <p:cNvGrpSpPr>
            <a:grpSpLocks/>
          </p:cNvGrpSpPr>
          <p:nvPr/>
        </p:nvGrpSpPr>
        <p:grpSpPr bwMode="auto">
          <a:xfrm>
            <a:off x="444500" y="3970338"/>
            <a:ext cx="647700" cy="395287"/>
            <a:chOff x="521" y="1309"/>
            <a:chExt cx="408" cy="249"/>
          </a:xfrm>
        </p:grpSpPr>
        <p:sp>
          <p:nvSpPr>
            <p:cNvPr id="68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69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0</a:t>
              </a:r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78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79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23567" name="KAN 4"/>
          <p:cNvGrpSpPr>
            <a:grpSpLocks/>
          </p:cNvGrpSpPr>
          <p:nvPr/>
        </p:nvGrpSpPr>
        <p:grpSpPr bwMode="auto">
          <a:xfrm>
            <a:off x="444500" y="4978400"/>
            <a:ext cx="647700" cy="395288"/>
            <a:chOff x="521" y="1309"/>
            <a:chExt cx="408" cy="249"/>
          </a:xfrm>
        </p:grpSpPr>
        <p:sp>
          <p:nvSpPr>
            <p:cNvPr id="74" name="Fon"/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75" name="Prkl"/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>
                  <a:latin typeface="Arial" charset="0"/>
                </a:rPr>
                <a:t>1</a:t>
              </a:r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573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23574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23568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sp>
        <p:nvSpPr>
          <p:cNvPr id="23569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  <a:latin typeface="Tahoma" charset="0"/>
              </a:rPr>
              <a:t>6 бал.</a:t>
            </a: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F" val="True"/>
  <p:tag name="TFM" val="False"/>
  <p:tag name="TTIM" val="15"/>
  <p:tag name="TFS" val="True"/>
  <p:tag name="TFT" val="True"/>
  <p:tag name="TSB" val="5"/>
  <p:tag name="TPO" val="True"/>
  <p:tag name="TK" val="0.9"/>
  <p:tag name="TFC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5"/>
  <p:tag name="KP" val="0"/>
  <p:tag name="V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1"/>
</p:tagLst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E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5940</TotalTime>
  <Words>304</Words>
  <Application>Microsoft Office PowerPoint</Application>
  <PresentationFormat>Экран (4:3)</PresentationFormat>
  <Paragraphs>164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Воздушный поток</vt:lpstr>
      <vt:lpstr>Microsoft Equation 3.0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демонстрационный</dc:title>
  <dc:creator>казаковская </dc:creator>
  <dc:description>Работает в MS PowerPoint 2003 и 2007
В  тесте использована идея перемещения объектов в режиме просмотра демонстрации, предложенная Гансом Хофманом (Hans Werner Hofmann hw@lemitec.de)</dc:description>
  <cp:lastModifiedBy>User</cp:lastModifiedBy>
  <cp:revision>503</cp:revision>
  <dcterms:created xsi:type="dcterms:W3CDTF">2009-11-15T12:29:32Z</dcterms:created>
  <dcterms:modified xsi:type="dcterms:W3CDTF">2013-04-17T14:20:39Z</dcterms:modified>
</cp:coreProperties>
</file>