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9793CD"/>
    <a:srgbClr val="C56CFC"/>
    <a:srgbClr val="DC84DE"/>
    <a:srgbClr val="66D8AA"/>
    <a:srgbClr val="6699FF"/>
    <a:srgbClr val="9B2F9E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6" Type="http://schemas.openxmlformats.org/officeDocument/2006/relationships/slide" Target="../slides/slide10.xml"/><Relationship Id="rId5" Type="http://schemas.openxmlformats.org/officeDocument/2006/relationships/slide" Target="../slides/slide9.xml"/><Relationship Id="rId4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9A67DD-AF8F-482F-93FE-B3DC8DAA5A15}" type="doc">
      <dgm:prSet loTypeId="urn:microsoft.com/office/officeart/2005/8/layout/list1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1D64CCCA-EBCC-425B-B2B4-67FBE72D4C1B}">
      <dgm:prSet phldrT="[Текст]" custT="1"/>
      <dgm:spPr/>
      <dgm:t>
        <a:bodyPr/>
        <a:lstStyle/>
        <a:p>
          <a:r>
            <a:rPr lang="ru-RU" sz="1800" dirty="0" smtClean="0">
              <a:hlinkClick xmlns:r="http://schemas.openxmlformats.org/officeDocument/2006/relationships" r:id="rId1" action="ppaction://hlinksldjump"/>
            </a:rPr>
            <a:t>Что такое нефть?</a:t>
          </a:r>
          <a:endParaRPr lang="ru-RU" sz="1800" dirty="0"/>
        </a:p>
      </dgm:t>
    </dgm:pt>
    <dgm:pt modelId="{85D2B576-5DEF-48F4-A7C6-45AD769E5620}" type="parTrans" cxnId="{D157CC6C-69C4-41F8-8D98-DF2ED0366002}">
      <dgm:prSet/>
      <dgm:spPr/>
      <dgm:t>
        <a:bodyPr/>
        <a:lstStyle/>
        <a:p>
          <a:endParaRPr lang="ru-RU"/>
        </a:p>
      </dgm:t>
    </dgm:pt>
    <dgm:pt modelId="{458804EE-CA3A-4B2F-831D-463F4AD23FC0}" type="sibTrans" cxnId="{D157CC6C-69C4-41F8-8D98-DF2ED0366002}">
      <dgm:prSet/>
      <dgm:spPr/>
      <dgm:t>
        <a:bodyPr/>
        <a:lstStyle/>
        <a:p>
          <a:endParaRPr lang="ru-RU"/>
        </a:p>
      </dgm:t>
    </dgm:pt>
    <dgm:pt modelId="{E45F55D0-1017-4BD5-B0B7-2EC28CEEA42F}">
      <dgm:prSet phldrT="[Текст]" custT="1"/>
      <dgm:spPr/>
      <dgm:t>
        <a:bodyPr/>
        <a:lstStyle/>
        <a:p>
          <a:r>
            <a:rPr lang="ru-RU" sz="1800" dirty="0" smtClean="0">
              <a:hlinkClick xmlns:r="http://schemas.openxmlformats.org/officeDocument/2006/relationships" r:id="rId2" action="ppaction://hlinksldjump"/>
            </a:rPr>
            <a:t>Виды нефти</a:t>
          </a:r>
          <a:endParaRPr lang="ru-RU" sz="1800" dirty="0"/>
        </a:p>
      </dgm:t>
    </dgm:pt>
    <dgm:pt modelId="{AA49D203-851F-4F2F-9710-42C78678F1AC}" type="parTrans" cxnId="{956CEB2C-16A1-4C80-9F8C-CC053BB7C469}">
      <dgm:prSet/>
      <dgm:spPr/>
      <dgm:t>
        <a:bodyPr/>
        <a:lstStyle/>
        <a:p>
          <a:endParaRPr lang="ru-RU"/>
        </a:p>
      </dgm:t>
    </dgm:pt>
    <dgm:pt modelId="{8C09E631-0908-46EB-8CFF-F21C54AAB996}" type="sibTrans" cxnId="{956CEB2C-16A1-4C80-9F8C-CC053BB7C469}">
      <dgm:prSet/>
      <dgm:spPr/>
      <dgm:t>
        <a:bodyPr/>
        <a:lstStyle/>
        <a:p>
          <a:endParaRPr lang="ru-RU"/>
        </a:p>
      </dgm:t>
    </dgm:pt>
    <dgm:pt modelId="{AD4ED22A-5416-496E-A676-06C35120E146}">
      <dgm:prSet phldrT="[Текст]" custT="1"/>
      <dgm:spPr/>
      <dgm:t>
        <a:bodyPr/>
        <a:lstStyle/>
        <a:p>
          <a:r>
            <a:rPr lang="ru-RU" sz="1800" dirty="0" smtClean="0">
              <a:hlinkClick xmlns:r="http://schemas.openxmlformats.org/officeDocument/2006/relationships" r:id="rId3" action="ppaction://hlinksldjump"/>
            </a:rPr>
            <a:t>Переработка нефти</a:t>
          </a:r>
          <a:endParaRPr lang="ru-RU" sz="1800" dirty="0"/>
        </a:p>
      </dgm:t>
    </dgm:pt>
    <dgm:pt modelId="{23C3C6D3-2983-49BA-AE2A-713E7C706998}" type="parTrans" cxnId="{FA1991C1-35AC-403D-BEE3-2AFD3C23A6CA}">
      <dgm:prSet/>
      <dgm:spPr/>
      <dgm:t>
        <a:bodyPr/>
        <a:lstStyle/>
        <a:p>
          <a:endParaRPr lang="ru-RU"/>
        </a:p>
      </dgm:t>
    </dgm:pt>
    <dgm:pt modelId="{0472102E-F357-44D3-B691-1BCB4E7B607D}" type="sibTrans" cxnId="{FA1991C1-35AC-403D-BEE3-2AFD3C23A6CA}">
      <dgm:prSet/>
      <dgm:spPr/>
      <dgm:t>
        <a:bodyPr/>
        <a:lstStyle/>
        <a:p>
          <a:endParaRPr lang="ru-RU"/>
        </a:p>
      </dgm:t>
    </dgm:pt>
    <dgm:pt modelId="{D79A9E74-5F06-4295-B35C-2BDCCBC04541}">
      <dgm:prSet phldrT="[Текст]" custT="1"/>
      <dgm:spPr/>
      <dgm:t>
        <a:bodyPr/>
        <a:lstStyle/>
        <a:p>
          <a:r>
            <a:rPr lang="ru-RU" sz="1800" dirty="0" smtClean="0">
              <a:hlinkClick xmlns:r="http://schemas.openxmlformats.org/officeDocument/2006/relationships" r:id="rId4" action="ppaction://hlinksldjump"/>
            </a:rPr>
            <a:t>Схема установки для перегонки нефти</a:t>
          </a:r>
          <a:endParaRPr lang="ru-RU" sz="1800" dirty="0"/>
        </a:p>
      </dgm:t>
    </dgm:pt>
    <dgm:pt modelId="{09EE3352-7780-43BF-8DC0-8415890A5980}" type="parTrans" cxnId="{5C51106C-377D-447B-B100-50622BD3E59E}">
      <dgm:prSet/>
      <dgm:spPr/>
      <dgm:t>
        <a:bodyPr/>
        <a:lstStyle/>
        <a:p>
          <a:endParaRPr lang="ru-RU"/>
        </a:p>
      </dgm:t>
    </dgm:pt>
    <dgm:pt modelId="{3688E587-023A-4E28-88A8-15B8D925571C}" type="sibTrans" cxnId="{5C51106C-377D-447B-B100-50622BD3E59E}">
      <dgm:prSet/>
      <dgm:spPr/>
      <dgm:t>
        <a:bodyPr/>
        <a:lstStyle/>
        <a:p>
          <a:endParaRPr lang="ru-RU"/>
        </a:p>
      </dgm:t>
    </dgm:pt>
    <dgm:pt modelId="{ED340D2E-57B4-4C65-9AD1-D4885184962E}">
      <dgm:prSet phldrT="[Текст]" custT="1"/>
      <dgm:spPr/>
      <dgm:t>
        <a:bodyPr/>
        <a:lstStyle/>
        <a:p>
          <a:r>
            <a:rPr lang="ru-RU" sz="1800" dirty="0" smtClean="0">
              <a:hlinkClick xmlns:r="http://schemas.openxmlformats.org/officeDocument/2006/relationships" r:id="rId5" action="ppaction://hlinksldjump"/>
            </a:rPr>
            <a:t>Продукты перегонки нефти</a:t>
          </a:r>
          <a:endParaRPr lang="ru-RU" sz="1800" dirty="0"/>
        </a:p>
      </dgm:t>
    </dgm:pt>
    <dgm:pt modelId="{A3C782B7-30FD-44AF-9FD4-2BA90E905A51}" type="parTrans" cxnId="{0AA1E4B5-6A09-4355-907D-649A24EEE3BE}">
      <dgm:prSet/>
      <dgm:spPr/>
      <dgm:t>
        <a:bodyPr/>
        <a:lstStyle/>
        <a:p>
          <a:endParaRPr lang="ru-RU"/>
        </a:p>
      </dgm:t>
    </dgm:pt>
    <dgm:pt modelId="{5A56B398-8F45-493E-A492-3BA940A7F36D}" type="sibTrans" cxnId="{0AA1E4B5-6A09-4355-907D-649A24EEE3BE}">
      <dgm:prSet/>
      <dgm:spPr/>
      <dgm:t>
        <a:bodyPr/>
        <a:lstStyle/>
        <a:p>
          <a:endParaRPr lang="ru-RU"/>
        </a:p>
      </dgm:t>
    </dgm:pt>
    <dgm:pt modelId="{07DE9A20-0587-4CE8-B701-E71986CEC1DF}">
      <dgm:prSet phldrT="[Текст]" custT="1"/>
      <dgm:spPr/>
      <dgm:t>
        <a:bodyPr/>
        <a:lstStyle/>
        <a:p>
          <a:r>
            <a:rPr lang="ru-RU" sz="1800" dirty="0" smtClean="0">
              <a:hlinkClick xmlns:r="http://schemas.openxmlformats.org/officeDocument/2006/relationships" r:id="rId6" action="ppaction://hlinksldjump"/>
            </a:rPr>
            <a:t>Применение нефтепродуктов</a:t>
          </a:r>
          <a:endParaRPr lang="ru-RU" sz="1800" dirty="0"/>
        </a:p>
      </dgm:t>
    </dgm:pt>
    <dgm:pt modelId="{AC22F4F9-E53C-46D2-9501-BD3E08F0C79D}" type="parTrans" cxnId="{527C940D-BDC9-4C85-A680-DC3C87596E08}">
      <dgm:prSet/>
      <dgm:spPr/>
    </dgm:pt>
    <dgm:pt modelId="{CD4388CD-3722-4D1C-B9FA-46E773C871D3}" type="sibTrans" cxnId="{527C940D-BDC9-4C85-A680-DC3C87596E08}">
      <dgm:prSet/>
      <dgm:spPr/>
    </dgm:pt>
    <dgm:pt modelId="{8CCCFBB3-D9D9-4370-90FA-A336BC9D1777}" type="pres">
      <dgm:prSet presAssocID="{209A67DD-AF8F-482F-93FE-B3DC8DAA5A1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41573D-5E3C-4572-9CC2-4B22BAF3B0C0}" type="pres">
      <dgm:prSet presAssocID="{1D64CCCA-EBCC-425B-B2B4-67FBE72D4C1B}" presName="parentLin" presStyleCnt="0"/>
      <dgm:spPr/>
    </dgm:pt>
    <dgm:pt modelId="{654B8095-8EE1-4D25-B3AE-D6B36655F468}" type="pres">
      <dgm:prSet presAssocID="{1D64CCCA-EBCC-425B-B2B4-67FBE72D4C1B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E95505EC-66CB-4DFE-A5AA-04570084E843}" type="pres">
      <dgm:prSet presAssocID="{1D64CCCA-EBCC-425B-B2B4-67FBE72D4C1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71E40-4748-4E77-B9F1-A09C88BDB47F}" type="pres">
      <dgm:prSet presAssocID="{1D64CCCA-EBCC-425B-B2B4-67FBE72D4C1B}" presName="negativeSpace" presStyleCnt="0"/>
      <dgm:spPr/>
    </dgm:pt>
    <dgm:pt modelId="{30460BBE-6D9B-4BA2-B600-E7E3ECABE4F9}" type="pres">
      <dgm:prSet presAssocID="{1D64CCCA-EBCC-425B-B2B4-67FBE72D4C1B}" presName="childText" presStyleLbl="conFgAcc1" presStyleIdx="0" presStyleCnt="6">
        <dgm:presLayoutVars>
          <dgm:bulletEnabled val="1"/>
        </dgm:presLayoutVars>
      </dgm:prSet>
      <dgm:spPr/>
    </dgm:pt>
    <dgm:pt modelId="{12E86BEB-7296-48AD-ACCF-0C1FE7D868C3}" type="pres">
      <dgm:prSet presAssocID="{458804EE-CA3A-4B2F-831D-463F4AD23FC0}" presName="spaceBetweenRectangles" presStyleCnt="0"/>
      <dgm:spPr/>
    </dgm:pt>
    <dgm:pt modelId="{F5000460-4D8B-4B54-BF5B-27A9528FF2AE}" type="pres">
      <dgm:prSet presAssocID="{E45F55D0-1017-4BD5-B0B7-2EC28CEEA42F}" presName="parentLin" presStyleCnt="0"/>
      <dgm:spPr/>
    </dgm:pt>
    <dgm:pt modelId="{68296CB1-A17C-4F88-8907-DF3809A7227C}" type="pres">
      <dgm:prSet presAssocID="{E45F55D0-1017-4BD5-B0B7-2EC28CEEA42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6015BA6C-614A-483D-B609-A57DD0C693E2}" type="pres">
      <dgm:prSet presAssocID="{E45F55D0-1017-4BD5-B0B7-2EC28CEEA42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4DF2B-1928-4AE7-8A29-7F0BAF5F6F40}" type="pres">
      <dgm:prSet presAssocID="{E45F55D0-1017-4BD5-B0B7-2EC28CEEA42F}" presName="negativeSpace" presStyleCnt="0"/>
      <dgm:spPr/>
    </dgm:pt>
    <dgm:pt modelId="{025C901E-9027-4506-AFBF-8B10398539D9}" type="pres">
      <dgm:prSet presAssocID="{E45F55D0-1017-4BD5-B0B7-2EC28CEEA42F}" presName="childText" presStyleLbl="conFgAcc1" presStyleIdx="1" presStyleCnt="6">
        <dgm:presLayoutVars>
          <dgm:bulletEnabled val="1"/>
        </dgm:presLayoutVars>
      </dgm:prSet>
      <dgm:spPr/>
    </dgm:pt>
    <dgm:pt modelId="{25559A0B-84A0-4303-8B6D-E2ACD217E2AF}" type="pres">
      <dgm:prSet presAssocID="{8C09E631-0908-46EB-8CFF-F21C54AAB996}" presName="spaceBetweenRectangles" presStyleCnt="0"/>
      <dgm:spPr/>
    </dgm:pt>
    <dgm:pt modelId="{3A524CB4-AB79-41EE-9030-344868F11DA7}" type="pres">
      <dgm:prSet presAssocID="{AD4ED22A-5416-496E-A676-06C35120E146}" presName="parentLin" presStyleCnt="0"/>
      <dgm:spPr/>
    </dgm:pt>
    <dgm:pt modelId="{52D2DDC1-3D04-48EC-98F1-222DD77172B1}" type="pres">
      <dgm:prSet presAssocID="{AD4ED22A-5416-496E-A676-06C35120E146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E7616930-BE6E-44B3-86E0-055111E93D12}" type="pres">
      <dgm:prSet presAssocID="{AD4ED22A-5416-496E-A676-06C35120E14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C2673-6B50-40B9-ABD8-B41D7A4E1802}" type="pres">
      <dgm:prSet presAssocID="{AD4ED22A-5416-496E-A676-06C35120E146}" presName="negativeSpace" presStyleCnt="0"/>
      <dgm:spPr/>
    </dgm:pt>
    <dgm:pt modelId="{C5D84152-74F9-4C55-88A7-D9EF9C50E27B}" type="pres">
      <dgm:prSet presAssocID="{AD4ED22A-5416-496E-A676-06C35120E146}" presName="childText" presStyleLbl="conFgAcc1" presStyleIdx="2" presStyleCnt="6">
        <dgm:presLayoutVars>
          <dgm:bulletEnabled val="1"/>
        </dgm:presLayoutVars>
      </dgm:prSet>
      <dgm:spPr/>
    </dgm:pt>
    <dgm:pt modelId="{ED856EB3-90F3-4E11-BA75-0B2DB26A5013}" type="pres">
      <dgm:prSet presAssocID="{0472102E-F357-44D3-B691-1BCB4E7B607D}" presName="spaceBetweenRectangles" presStyleCnt="0"/>
      <dgm:spPr/>
    </dgm:pt>
    <dgm:pt modelId="{02162FA4-B7C7-44D4-AAF7-742D92669DDF}" type="pres">
      <dgm:prSet presAssocID="{D79A9E74-5F06-4295-B35C-2BDCCBC04541}" presName="parentLin" presStyleCnt="0"/>
      <dgm:spPr/>
    </dgm:pt>
    <dgm:pt modelId="{3D5089FD-F8F4-494D-967A-E4D265628EE0}" type="pres">
      <dgm:prSet presAssocID="{D79A9E74-5F06-4295-B35C-2BDCCBC04541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A4A319BC-75B6-4923-9985-245EFE6BDE61}" type="pres">
      <dgm:prSet presAssocID="{D79A9E74-5F06-4295-B35C-2BDCCBC04541}" presName="parentText" presStyleLbl="node1" presStyleIdx="3" presStyleCnt="6" custLinFactNeighborX="-7407" custLinFactNeighborY="-46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5EF870-37D0-4210-BF03-CBE6F27F6AEA}" type="pres">
      <dgm:prSet presAssocID="{D79A9E74-5F06-4295-B35C-2BDCCBC04541}" presName="negativeSpace" presStyleCnt="0"/>
      <dgm:spPr/>
    </dgm:pt>
    <dgm:pt modelId="{F6D06818-3786-4A2A-971E-DE018CA3BA96}" type="pres">
      <dgm:prSet presAssocID="{D79A9E74-5F06-4295-B35C-2BDCCBC04541}" presName="childText" presStyleLbl="conFgAcc1" presStyleIdx="3" presStyleCnt="6">
        <dgm:presLayoutVars>
          <dgm:bulletEnabled val="1"/>
        </dgm:presLayoutVars>
      </dgm:prSet>
      <dgm:spPr/>
    </dgm:pt>
    <dgm:pt modelId="{FAE31C82-F2A0-42D9-804C-10845ED0DCAF}" type="pres">
      <dgm:prSet presAssocID="{3688E587-023A-4E28-88A8-15B8D925571C}" presName="spaceBetweenRectangles" presStyleCnt="0"/>
      <dgm:spPr/>
    </dgm:pt>
    <dgm:pt modelId="{D206D007-59E8-4740-80E2-A484B5474118}" type="pres">
      <dgm:prSet presAssocID="{ED340D2E-57B4-4C65-9AD1-D4885184962E}" presName="parentLin" presStyleCnt="0"/>
      <dgm:spPr/>
    </dgm:pt>
    <dgm:pt modelId="{80FA6C10-4846-43F0-BFFE-1A42C3883693}" type="pres">
      <dgm:prSet presAssocID="{ED340D2E-57B4-4C65-9AD1-D4885184962E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4FD03915-9E87-4F9C-A301-BA9287BDB5BD}" type="pres">
      <dgm:prSet presAssocID="{ED340D2E-57B4-4C65-9AD1-D4885184962E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6E5D84-3BD4-4810-9A57-DCB426C99C0A}" type="pres">
      <dgm:prSet presAssocID="{ED340D2E-57B4-4C65-9AD1-D4885184962E}" presName="negativeSpace" presStyleCnt="0"/>
      <dgm:spPr/>
    </dgm:pt>
    <dgm:pt modelId="{8D050312-7174-4E10-8083-15D846E1469C}" type="pres">
      <dgm:prSet presAssocID="{ED340D2E-57B4-4C65-9AD1-D4885184962E}" presName="childText" presStyleLbl="conFgAcc1" presStyleIdx="4" presStyleCnt="6">
        <dgm:presLayoutVars>
          <dgm:bulletEnabled val="1"/>
        </dgm:presLayoutVars>
      </dgm:prSet>
      <dgm:spPr/>
    </dgm:pt>
    <dgm:pt modelId="{204D4D8E-4FF2-4F0A-AA8F-4632F6E25E76}" type="pres">
      <dgm:prSet presAssocID="{5A56B398-8F45-493E-A492-3BA940A7F36D}" presName="spaceBetweenRectangles" presStyleCnt="0"/>
      <dgm:spPr/>
    </dgm:pt>
    <dgm:pt modelId="{B80E5107-2440-47D8-A295-A63B717A8F2B}" type="pres">
      <dgm:prSet presAssocID="{07DE9A20-0587-4CE8-B701-E71986CEC1DF}" presName="parentLin" presStyleCnt="0"/>
      <dgm:spPr/>
    </dgm:pt>
    <dgm:pt modelId="{B4B3FD8D-ADB5-4048-A280-0430D77A566B}" type="pres">
      <dgm:prSet presAssocID="{07DE9A20-0587-4CE8-B701-E71986CEC1DF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5A1B6D64-1BAD-48AF-A8E0-FC7F2458484C}" type="pres">
      <dgm:prSet presAssocID="{07DE9A20-0587-4CE8-B701-E71986CEC1DF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87B1B-75BD-493C-9659-525240AF10C3}" type="pres">
      <dgm:prSet presAssocID="{07DE9A20-0587-4CE8-B701-E71986CEC1DF}" presName="negativeSpace" presStyleCnt="0"/>
      <dgm:spPr/>
    </dgm:pt>
    <dgm:pt modelId="{4192ECFD-D0F7-413A-BADF-D1D20E69F256}" type="pres">
      <dgm:prSet presAssocID="{07DE9A20-0587-4CE8-B701-E71986CEC1DF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27C940D-BDC9-4C85-A680-DC3C87596E08}" srcId="{209A67DD-AF8F-482F-93FE-B3DC8DAA5A15}" destId="{07DE9A20-0587-4CE8-B701-E71986CEC1DF}" srcOrd="5" destOrd="0" parTransId="{AC22F4F9-E53C-46D2-9501-BD3E08F0C79D}" sibTransId="{CD4388CD-3722-4D1C-B9FA-46E773C871D3}"/>
    <dgm:cxn modelId="{BD4DEC26-4F45-431E-88B7-87A977961960}" type="presOf" srcId="{07DE9A20-0587-4CE8-B701-E71986CEC1DF}" destId="{B4B3FD8D-ADB5-4048-A280-0430D77A566B}" srcOrd="0" destOrd="0" presId="urn:microsoft.com/office/officeart/2005/8/layout/list1"/>
    <dgm:cxn modelId="{273F3640-42A2-42AA-A1B2-0EDAF0B13A78}" type="presOf" srcId="{07DE9A20-0587-4CE8-B701-E71986CEC1DF}" destId="{5A1B6D64-1BAD-48AF-A8E0-FC7F2458484C}" srcOrd="1" destOrd="0" presId="urn:microsoft.com/office/officeart/2005/8/layout/list1"/>
    <dgm:cxn modelId="{956CEB2C-16A1-4C80-9F8C-CC053BB7C469}" srcId="{209A67DD-AF8F-482F-93FE-B3DC8DAA5A15}" destId="{E45F55D0-1017-4BD5-B0B7-2EC28CEEA42F}" srcOrd="1" destOrd="0" parTransId="{AA49D203-851F-4F2F-9710-42C78678F1AC}" sibTransId="{8C09E631-0908-46EB-8CFF-F21C54AAB996}"/>
    <dgm:cxn modelId="{02853F88-098A-4F8A-A6D0-CE18BFF39C46}" type="presOf" srcId="{ED340D2E-57B4-4C65-9AD1-D4885184962E}" destId="{4FD03915-9E87-4F9C-A301-BA9287BDB5BD}" srcOrd="1" destOrd="0" presId="urn:microsoft.com/office/officeart/2005/8/layout/list1"/>
    <dgm:cxn modelId="{E158E789-0214-4DC5-8389-2E1475F9F252}" type="presOf" srcId="{E45F55D0-1017-4BD5-B0B7-2EC28CEEA42F}" destId="{68296CB1-A17C-4F88-8907-DF3809A7227C}" srcOrd="0" destOrd="0" presId="urn:microsoft.com/office/officeart/2005/8/layout/list1"/>
    <dgm:cxn modelId="{17CA76FD-EB67-48FC-A1EC-A4894D531B49}" type="presOf" srcId="{AD4ED22A-5416-496E-A676-06C35120E146}" destId="{E7616930-BE6E-44B3-86E0-055111E93D12}" srcOrd="1" destOrd="0" presId="urn:microsoft.com/office/officeart/2005/8/layout/list1"/>
    <dgm:cxn modelId="{0D8E0889-BA16-495E-9EBD-A1C74BCD8052}" type="presOf" srcId="{ED340D2E-57B4-4C65-9AD1-D4885184962E}" destId="{80FA6C10-4846-43F0-BFFE-1A42C3883693}" srcOrd="0" destOrd="0" presId="urn:microsoft.com/office/officeart/2005/8/layout/list1"/>
    <dgm:cxn modelId="{2692B83A-D24E-4AEF-88C8-CC9C15043E6A}" type="presOf" srcId="{1D64CCCA-EBCC-425B-B2B4-67FBE72D4C1B}" destId="{E95505EC-66CB-4DFE-A5AA-04570084E843}" srcOrd="1" destOrd="0" presId="urn:microsoft.com/office/officeart/2005/8/layout/list1"/>
    <dgm:cxn modelId="{D157CC6C-69C4-41F8-8D98-DF2ED0366002}" srcId="{209A67DD-AF8F-482F-93FE-B3DC8DAA5A15}" destId="{1D64CCCA-EBCC-425B-B2B4-67FBE72D4C1B}" srcOrd="0" destOrd="0" parTransId="{85D2B576-5DEF-48F4-A7C6-45AD769E5620}" sibTransId="{458804EE-CA3A-4B2F-831D-463F4AD23FC0}"/>
    <dgm:cxn modelId="{78E68BB6-330C-4EC9-8A82-5FE11C13282A}" type="presOf" srcId="{E45F55D0-1017-4BD5-B0B7-2EC28CEEA42F}" destId="{6015BA6C-614A-483D-B609-A57DD0C693E2}" srcOrd="1" destOrd="0" presId="urn:microsoft.com/office/officeart/2005/8/layout/list1"/>
    <dgm:cxn modelId="{AC50E4FD-3C8C-461D-993A-2C5A37A592FD}" type="presOf" srcId="{D79A9E74-5F06-4295-B35C-2BDCCBC04541}" destId="{3D5089FD-F8F4-494D-967A-E4D265628EE0}" srcOrd="0" destOrd="0" presId="urn:microsoft.com/office/officeart/2005/8/layout/list1"/>
    <dgm:cxn modelId="{465A42BA-4541-4126-9FE4-3A779F709EBA}" type="presOf" srcId="{1D64CCCA-EBCC-425B-B2B4-67FBE72D4C1B}" destId="{654B8095-8EE1-4D25-B3AE-D6B36655F468}" srcOrd="0" destOrd="0" presId="urn:microsoft.com/office/officeart/2005/8/layout/list1"/>
    <dgm:cxn modelId="{0AA1E4B5-6A09-4355-907D-649A24EEE3BE}" srcId="{209A67DD-AF8F-482F-93FE-B3DC8DAA5A15}" destId="{ED340D2E-57B4-4C65-9AD1-D4885184962E}" srcOrd="4" destOrd="0" parTransId="{A3C782B7-30FD-44AF-9FD4-2BA90E905A51}" sibTransId="{5A56B398-8F45-493E-A492-3BA940A7F36D}"/>
    <dgm:cxn modelId="{276CC39F-B6FC-470F-8AF2-89C8DCA9BBC4}" type="presOf" srcId="{D79A9E74-5F06-4295-B35C-2BDCCBC04541}" destId="{A4A319BC-75B6-4923-9985-245EFE6BDE61}" srcOrd="1" destOrd="0" presId="urn:microsoft.com/office/officeart/2005/8/layout/list1"/>
    <dgm:cxn modelId="{5C51106C-377D-447B-B100-50622BD3E59E}" srcId="{209A67DD-AF8F-482F-93FE-B3DC8DAA5A15}" destId="{D79A9E74-5F06-4295-B35C-2BDCCBC04541}" srcOrd="3" destOrd="0" parTransId="{09EE3352-7780-43BF-8DC0-8415890A5980}" sibTransId="{3688E587-023A-4E28-88A8-15B8D925571C}"/>
    <dgm:cxn modelId="{FA1991C1-35AC-403D-BEE3-2AFD3C23A6CA}" srcId="{209A67DD-AF8F-482F-93FE-B3DC8DAA5A15}" destId="{AD4ED22A-5416-496E-A676-06C35120E146}" srcOrd="2" destOrd="0" parTransId="{23C3C6D3-2983-49BA-AE2A-713E7C706998}" sibTransId="{0472102E-F357-44D3-B691-1BCB4E7B607D}"/>
    <dgm:cxn modelId="{F0D437B3-BBE0-4B96-BB49-89E77F9185D5}" type="presOf" srcId="{209A67DD-AF8F-482F-93FE-B3DC8DAA5A15}" destId="{8CCCFBB3-D9D9-4370-90FA-A336BC9D1777}" srcOrd="0" destOrd="0" presId="urn:microsoft.com/office/officeart/2005/8/layout/list1"/>
    <dgm:cxn modelId="{E50C4E96-2C7F-481B-85FE-2FA226DAC070}" type="presOf" srcId="{AD4ED22A-5416-496E-A676-06C35120E146}" destId="{52D2DDC1-3D04-48EC-98F1-222DD77172B1}" srcOrd="0" destOrd="0" presId="urn:microsoft.com/office/officeart/2005/8/layout/list1"/>
    <dgm:cxn modelId="{201292BE-7CB6-4CFD-80E0-B2191490FF77}" type="presParOf" srcId="{8CCCFBB3-D9D9-4370-90FA-A336BC9D1777}" destId="{4841573D-5E3C-4572-9CC2-4B22BAF3B0C0}" srcOrd="0" destOrd="0" presId="urn:microsoft.com/office/officeart/2005/8/layout/list1"/>
    <dgm:cxn modelId="{9D624823-04E2-429C-9CB4-F4ED10191F7D}" type="presParOf" srcId="{4841573D-5E3C-4572-9CC2-4B22BAF3B0C0}" destId="{654B8095-8EE1-4D25-B3AE-D6B36655F468}" srcOrd="0" destOrd="0" presId="urn:microsoft.com/office/officeart/2005/8/layout/list1"/>
    <dgm:cxn modelId="{40B16E11-58D8-432E-B9F5-5A4EDDB78E54}" type="presParOf" srcId="{4841573D-5E3C-4572-9CC2-4B22BAF3B0C0}" destId="{E95505EC-66CB-4DFE-A5AA-04570084E843}" srcOrd="1" destOrd="0" presId="urn:microsoft.com/office/officeart/2005/8/layout/list1"/>
    <dgm:cxn modelId="{06A7C2C3-F909-4EA1-BBAB-4190BC32AEAA}" type="presParOf" srcId="{8CCCFBB3-D9D9-4370-90FA-A336BC9D1777}" destId="{8D871E40-4748-4E77-B9F1-A09C88BDB47F}" srcOrd="1" destOrd="0" presId="urn:microsoft.com/office/officeart/2005/8/layout/list1"/>
    <dgm:cxn modelId="{03ECE437-B4F9-4C60-B005-278F5C44B447}" type="presParOf" srcId="{8CCCFBB3-D9D9-4370-90FA-A336BC9D1777}" destId="{30460BBE-6D9B-4BA2-B600-E7E3ECABE4F9}" srcOrd="2" destOrd="0" presId="urn:microsoft.com/office/officeart/2005/8/layout/list1"/>
    <dgm:cxn modelId="{D9094E90-DAC7-4EB6-8F08-377CB2980AFD}" type="presParOf" srcId="{8CCCFBB3-D9D9-4370-90FA-A336BC9D1777}" destId="{12E86BEB-7296-48AD-ACCF-0C1FE7D868C3}" srcOrd="3" destOrd="0" presId="urn:microsoft.com/office/officeart/2005/8/layout/list1"/>
    <dgm:cxn modelId="{245DCB01-9978-44AB-BC37-70703C922FF0}" type="presParOf" srcId="{8CCCFBB3-D9D9-4370-90FA-A336BC9D1777}" destId="{F5000460-4D8B-4B54-BF5B-27A9528FF2AE}" srcOrd="4" destOrd="0" presId="urn:microsoft.com/office/officeart/2005/8/layout/list1"/>
    <dgm:cxn modelId="{ADA3A6B1-8D75-4442-859A-D39EC62219B3}" type="presParOf" srcId="{F5000460-4D8B-4B54-BF5B-27A9528FF2AE}" destId="{68296CB1-A17C-4F88-8907-DF3809A7227C}" srcOrd="0" destOrd="0" presId="urn:microsoft.com/office/officeart/2005/8/layout/list1"/>
    <dgm:cxn modelId="{8D571D14-FD7B-4C85-B46D-A597627B48D9}" type="presParOf" srcId="{F5000460-4D8B-4B54-BF5B-27A9528FF2AE}" destId="{6015BA6C-614A-483D-B609-A57DD0C693E2}" srcOrd="1" destOrd="0" presId="urn:microsoft.com/office/officeart/2005/8/layout/list1"/>
    <dgm:cxn modelId="{23C3742C-4A9F-4331-A6C5-FD7E5DD43CF9}" type="presParOf" srcId="{8CCCFBB3-D9D9-4370-90FA-A336BC9D1777}" destId="{DA04DF2B-1928-4AE7-8A29-7F0BAF5F6F40}" srcOrd="5" destOrd="0" presId="urn:microsoft.com/office/officeart/2005/8/layout/list1"/>
    <dgm:cxn modelId="{1A37CEB6-0B96-4A60-AB0C-14DF6AB5CE0D}" type="presParOf" srcId="{8CCCFBB3-D9D9-4370-90FA-A336BC9D1777}" destId="{025C901E-9027-4506-AFBF-8B10398539D9}" srcOrd="6" destOrd="0" presId="urn:microsoft.com/office/officeart/2005/8/layout/list1"/>
    <dgm:cxn modelId="{58F5E415-5FAD-4791-AD14-4C99781AB976}" type="presParOf" srcId="{8CCCFBB3-D9D9-4370-90FA-A336BC9D1777}" destId="{25559A0B-84A0-4303-8B6D-E2ACD217E2AF}" srcOrd="7" destOrd="0" presId="urn:microsoft.com/office/officeart/2005/8/layout/list1"/>
    <dgm:cxn modelId="{BCFB5136-67A0-4432-B328-9EEEA553A4C3}" type="presParOf" srcId="{8CCCFBB3-D9D9-4370-90FA-A336BC9D1777}" destId="{3A524CB4-AB79-41EE-9030-344868F11DA7}" srcOrd="8" destOrd="0" presId="urn:microsoft.com/office/officeart/2005/8/layout/list1"/>
    <dgm:cxn modelId="{EA4AAF8C-2861-4434-BDAF-2DDC5DEA8B93}" type="presParOf" srcId="{3A524CB4-AB79-41EE-9030-344868F11DA7}" destId="{52D2DDC1-3D04-48EC-98F1-222DD77172B1}" srcOrd="0" destOrd="0" presId="urn:microsoft.com/office/officeart/2005/8/layout/list1"/>
    <dgm:cxn modelId="{838BD0F6-B89B-41FA-948D-EF66B4A34350}" type="presParOf" srcId="{3A524CB4-AB79-41EE-9030-344868F11DA7}" destId="{E7616930-BE6E-44B3-86E0-055111E93D12}" srcOrd="1" destOrd="0" presId="urn:microsoft.com/office/officeart/2005/8/layout/list1"/>
    <dgm:cxn modelId="{8BD23363-3C80-40FA-A470-A39FA8FD6638}" type="presParOf" srcId="{8CCCFBB3-D9D9-4370-90FA-A336BC9D1777}" destId="{AE1C2673-6B50-40B9-ABD8-B41D7A4E1802}" srcOrd="9" destOrd="0" presId="urn:microsoft.com/office/officeart/2005/8/layout/list1"/>
    <dgm:cxn modelId="{C2D3DA39-D156-4A1E-B7D3-B7F8B7DC70F2}" type="presParOf" srcId="{8CCCFBB3-D9D9-4370-90FA-A336BC9D1777}" destId="{C5D84152-74F9-4C55-88A7-D9EF9C50E27B}" srcOrd="10" destOrd="0" presId="urn:microsoft.com/office/officeart/2005/8/layout/list1"/>
    <dgm:cxn modelId="{D9FC8A66-C4EE-479B-8AAD-8B6925F37470}" type="presParOf" srcId="{8CCCFBB3-D9D9-4370-90FA-A336BC9D1777}" destId="{ED856EB3-90F3-4E11-BA75-0B2DB26A5013}" srcOrd="11" destOrd="0" presId="urn:microsoft.com/office/officeart/2005/8/layout/list1"/>
    <dgm:cxn modelId="{2C5A5A00-65BD-4551-9C37-F8BE24014245}" type="presParOf" srcId="{8CCCFBB3-D9D9-4370-90FA-A336BC9D1777}" destId="{02162FA4-B7C7-44D4-AAF7-742D92669DDF}" srcOrd="12" destOrd="0" presId="urn:microsoft.com/office/officeart/2005/8/layout/list1"/>
    <dgm:cxn modelId="{01122918-8F5B-4042-A19A-0958F1C94220}" type="presParOf" srcId="{02162FA4-B7C7-44D4-AAF7-742D92669DDF}" destId="{3D5089FD-F8F4-494D-967A-E4D265628EE0}" srcOrd="0" destOrd="0" presId="urn:microsoft.com/office/officeart/2005/8/layout/list1"/>
    <dgm:cxn modelId="{889E5C05-3602-4BDA-868A-BFB4EE6BC610}" type="presParOf" srcId="{02162FA4-B7C7-44D4-AAF7-742D92669DDF}" destId="{A4A319BC-75B6-4923-9985-245EFE6BDE61}" srcOrd="1" destOrd="0" presId="urn:microsoft.com/office/officeart/2005/8/layout/list1"/>
    <dgm:cxn modelId="{6DDAF4DD-2415-47F3-99B6-7A888C60CF4E}" type="presParOf" srcId="{8CCCFBB3-D9D9-4370-90FA-A336BC9D1777}" destId="{FF5EF870-37D0-4210-BF03-CBE6F27F6AEA}" srcOrd="13" destOrd="0" presId="urn:microsoft.com/office/officeart/2005/8/layout/list1"/>
    <dgm:cxn modelId="{9A9354C0-0DA4-4ACD-8B08-0FF9356C464B}" type="presParOf" srcId="{8CCCFBB3-D9D9-4370-90FA-A336BC9D1777}" destId="{F6D06818-3786-4A2A-971E-DE018CA3BA96}" srcOrd="14" destOrd="0" presId="urn:microsoft.com/office/officeart/2005/8/layout/list1"/>
    <dgm:cxn modelId="{FA8E808F-5226-48EC-9DC6-7407364CABF5}" type="presParOf" srcId="{8CCCFBB3-D9D9-4370-90FA-A336BC9D1777}" destId="{FAE31C82-F2A0-42D9-804C-10845ED0DCAF}" srcOrd="15" destOrd="0" presId="urn:microsoft.com/office/officeart/2005/8/layout/list1"/>
    <dgm:cxn modelId="{10F479B3-B9C8-4EFB-BA75-3D531FA41393}" type="presParOf" srcId="{8CCCFBB3-D9D9-4370-90FA-A336BC9D1777}" destId="{D206D007-59E8-4740-80E2-A484B5474118}" srcOrd="16" destOrd="0" presId="urn:microsoft.com/office/officeart/2005/8/layout/list1"/>
    <dgm:cxn modelId="{AB3EDFF9-5348-4F67-A3DF-8D795C3B611E}" type="presParOf" srcId="{D206D007-59E8-4740-80E2-A484B5474118}" destId="{80FA6C10-4846-43F0-BFFE-1A42C3883693}" srcOrd="0" destOrd="0" presId="urn:microsoft.com/office/officeart/2005/8/layout/list1"/>
    <dgm:cxn modelId="{3B93AA34-2251-4CF1-B502-70AADB25DD93}" type="presParOf" srcId="{D206D007-59E8-4740-80E2-A484B5474118}" destId="{4FD03915-9E87-4F9C-A301-BA9287BDB5BD}" srcOrd="1" destOrd="0" presId="urn:microsoft.com/office/officeart/2005/8/layout/list1"/>
    <dgm:cxn modelId="{740BDA17-9F8F-4E5E-94AD-23883F777A07}" type="presParOf" srcId="{8CCCFBB3-D9D9-4370-90FA-A336BC9D1777}" destId="{0F6E5D84-3BD4-4810-9A57-DCB426C99C0A}" srcOrd="17" destOrd="0" presId="urn:microsoft.com/office/officeart/2005/8/layout/list1"/>
    <dgm:cxn modelId="{D9EF05B4-6F5F-4A53-AEEA-4F67FE995131}" type="presParOf" srcId="{8CCCFBB3-D9D9-4370-90FA-A336BC9D1777}" destId="{8D050312-7174-4E10-8083-15D846E1469C}" srcOrd="18" destOrd="0" presId="urn:microsoft.com/office/officeart/2005/8/layout/list1"/>
    <dgm:cxn modelId="{601AF5E2-7ED6-4320-9C2B-7B3892E3E832}" type="presParOf" srcId="{8CCCFBB3-D9D9-4370-90FA-A336BC9D1777}" destId="{204D4D8E-4FF2-4F0A-AA8F-4632F6E25E76}" srcOrd="19" destOrd="0" presId="urn:microsoft.com/office/officeart/2005/8/layout/list1"/>
    <dgm:cxn modelId="{4326BE9E-59C3-42A7-BBEC-A75D9C32EF2A}" type="presParOf" srcId="{8CCCFBB3-D9D9-4370-90FA-A336BC9D1777}" destId="{B80E5107-2440-47D8-A295-A63B717A8F2B}" srcOrd="20" destOrd="0" presId="urn:microsoft.com/office/officeart/2005/8/layout/list1"/>
    <dgm:cxn modelId="{285A41F6-7EDE-4A1E-B3E6-4ACA6083BB0F}" type="presParOf" srcId="{B80E5107-2440-47D8-A295-A63B717A8F2B}" destId="{B4B3FD8D-ADB5-4048-A280-0430D77A566B}" srcOrd="0" destOrd="0" presId="urn:microsoft.com/office/officeart/2005/8/layout/list1"/>
    <dgm:cxn modelId="{219894D4-6F15-4341-B1B7-3042D43D0EBC}" type="presParOf" srcId="{B80E5107-2440-47D8-A295-A63B717A8F2B}" destId="{5A1B6D64-1BAD-48AF-A8E0-FC7F2458484C}" srcOrd="1" destOrd="0" presId="urn:microsoft.com/office/officeart/2005/8/layout/list1"/>
    <dgm:cxn modelId="{F0A881FD-5840-4605-AFC9-0D41D74330D8}" type="presParOf" srcId="{8CCCFBB3-D9D9-4370-90FA-A336BC9D1777}" destId="{EEF87B1B-75BD-493C-9659-525240AF10C3}" srcOrd="21" destOrd="0" presId="urn:microsoft.com/office/officeart/2005/8/layout/list1"/>
    <dgm:cxn modelId="{7F492B4D-977C-4A7E-A009-F05A8C569FC5}" type="presParOf" srcId="{8CCCFBB3-D9D9-4370-90FA-A336BC9D1777}" destId="{4192ECFD-D0F7-413A-BADF-D1D20E69F25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60BBE-6D9B-4BA2-B600-E7E3ECABE4F9}">
      <dsp:nvSpPr>
        <dsp:cNvPr id="0" name=""/>
        <dsp:cNvSpPr/>
      </dsp:nvSpPr>
      <dsp:spPr>
        <a:xfrm>
          <a:off x="0" y="365061"/>
          <a:ext cx="8229600" cy="4032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5505EC-66CB-4DFE-A5AA-04570084E843}">
      <dsp:nvSpPr>
        <dsp:cNvPr id="0" name=""/>
        <dsp:cNvSpPr/>
      </dsp:nvSpPr>
      <dsp:spPr>
        <a:xfrm>
          <a:off x="411480" y="128901"/>
          <a:ext cx="576072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hlinkClick xmlns:r="http://schemas.openxmlformats.org/officeDocument/2006/relationships" r:id="" action="ppaction://hlinksldjump"/>
            </a:rPr>
            <a:t>Что такое нефть?</a:t>
          </a:r>
          <a:endParaRPr lang="ru-RU" sz="1800" kern="1200" dirty="0"/>
        </a:p>
      </dsp:txBody>
      <dsp:txXfrm>
        <a:off x="434537" y="151958"/>
        <a:ext cx="5714606" cy="426206"/>
      </dsp:txXfrm>
    </dsp:sp>
    <dsp:sp modelId="{025C901E-9027-4506-AFBF-8B10398539D9}">
      <dsp:nvSpPr>
        <dsp:cNvPr id="0" name=""/>
        <dsp:cNvSpPr/>
      </dsp:nvSpPr>
      <dsp:spPr>
        <a:xfrm>
          <a:off x="0" y="1090821"/>
          <a:ext cx="8229600" cy="4032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5BA6C-614A-483D-B609-A57DD0C693E2}">
      <dsp:nvSpPr>
        <dsp:cNvPr id="0" name=""/>
        <dsp:cNvSpPr/>
      </dsp:nvSpPr>
      <dsp:spPr>
        <a:xfrm>
          <a:off x="411480" y="854661"/>
          <a:ext cx="576072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hlinkClick xmlns:r="http://schemas.openxmlformats.org/officeDocument/2006/relationships" r:id="" action="ppaction://hlinksldjump"/>
            </a:rPr>
            <a:t>Виды нефти</a:t>
          </a:r>
          <a:endParaRPr lang="ru-RU" sz="1800" kern="1200" dirty="0"/>
        </a:p>
      </dsp:txBody>
      <dsp:txXfrm>
        <a:off x="434537" y="877718"/>
        <a:ext cx="5714606" cy="426206"/>
      </dsp:txXfrm>
    </dsp:sp>
    <dsp:sp modelId="{C5D84152-74F9-4C55-88A7-D9EF9C50E27B}">
      <dsp:nvSpPr>
        <dsp:cNvPr id="0" name=""/>
        <dsp:cNvSpPr/>
      </dsp:nvSpPr>
      <dsp:spPr>
        <a:xfrm>
          <a:off x="0" y="1816581"/>
          <a:ext cx="8229600" cy="4032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616930-BE6E-44B3-86E0-055111E93D12}">
      <dsp:nvSpPr>
        <dsp:cNvPr id="0" name=""/>
        <dsp:cNvSpPr/>
      </dsp:nvSpPr>
      <dsp:spPr>
        <a:xfrm>
          <a:off x="411480" y="1580421"/>
          <a:ext cx="576072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hlinkClick xmlns:r="http://schemas.openxmlformats.org/officeDocument/2006/relationships" r:id="" action="ppaction://hlinksldjump"/>
            </a:rPr>
            <a:t>Переработка нефти</a:t>
          </a:r>
          <a:endParaRPr lang="ru-RU" sz="1800" kern="1200" dirty="0"/>
        </a:p>
      </dsp:txBody>
      <dsp:txXfrm>
        <a:off x="434537" y="1603478"/>
        <a:ext cx="5714606" cy="426206"/>
      </dsp:txXfrm>
    </dsp:sp>
    <dsp:sp modelId="{F6D06818-3786-4A2A-971E-DE018CA3BA96}">
      <dsp:nvSpPr>
        <dsp:cNvPr id="0" name=""/>
        <dsp:cNvSpPr/>
      </dsp:nvSpPr>
      <dsp:spPr>
        <a:xfrm>
          <a:off x="0" y="2542341"/>
          <a:ext cx="8229600" cy="4032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A319BC-75B6-4923-9985-245EFE6BDE61}">
      <dsp:nvSpPr>
        <dsp:cNvPr id="0" name=""/>
        <dsp:cNvSpPr/>
      </dsp:nvSpPr>
      <dsp:spPr>
        <a:xfrm>
          <a:off x="381001" y="2284275"/>
          <a:ext cx="576072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hlinkClick xmlns:r="http://schemas.openxmlformats.org/officeDocument/2006/relationships" r:id="" action="ppaction://hlinksldjump"/>
            </a:rPr>
            <a:t>Схема установки для перегонки нефти</a:t>
          </a:r>
          <a:endParaRPr lang="ru-RU" sz="1800" kern="1200" dirty="0"/>
        </a:p>
      </dsp:txBody>
      <dsp:txXfrm>
        <a:off x="404058" y="2307332"/>
        <a:ext cx="5714606" cy="426206"/>
      </dsp:txXfrm>
    </dsp:sp>
    <dsp:sp modelId="{8D050312-7174-4E10-8083-15D846E1469C}">
      <dsp:nvSpPr>
        <dsp:cNvPr id="0" name=""/>
        <dsp:cNvSpPr/>
      </dsp:nvSpPr>
      <dsp:spPr>
        <a:xfrm>
          <a:off x="0" y="3268101"/>
          <a:ext cx="8229600" cy="4032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D03915-9E87-4F9C-A301-BA9287BDB5BD}">
      <dsp:nvSpPr>
        <dsp:cNvPr id="0" name=""/>
        <dsp:cNvSpPr/>
      </dsp:nvSpPr>
      <dsp:spPr>
        <a:xfrm>
          <a:off x="411480" y="3031941"/>
          <a:ext cx="576072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hlinkClick xmlns:r="http://schemas.openxmlformats.org/officeDocument/2006/relationships" r:id="" action="ppaction://hlinksldjump"/>
            </a:rPr>
            <a:t>Продукты перегонки нефти</a:t>
          </a:r>
          <a:endParaRPr lang="ru-RU" sz="1800" kern="1200" dirty="0"/>
        </a:p>
      </dsp:txBody>
      <dsp:txXfrm>
        <a:off x="434537" y="3054998"/>
        <a:ext cx="5714606" cy="426206"/>
      </dsp:txXfrm>
    </dsp:sp>
    <dsp:sp modelId="{4192ECFD-D0F7-413A-BADF-D1D20E69F256}">
      <dsp:nvSpPr>
        <dsp:cNvPr id="0" name=""/>
        <dsp:cNvSpPr/>
      </dsp:nvSpPr>
      <dsp:spPr>
        <a:xfrm>
          <a:off x="0" y="3993861"/>
          <a:ext cx="8229600" cy="4032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1B6D64-1BAD-48AF-A8E0-FC7F2458484C}">
      <dsp:nvSpPr>
        <dsp:cNvPr id="0" name=""/>
        <dsp:cNvSpPr/>
      </dsp:nvSpPr>
      <dsp:spPr>
        <a:xfrm>
          <a:off x="411480" y="3757701"/>
          <a:ext cx="576072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hlinkClick xmlns:r="http://schemas.openxmlformats.org/officeDocument/2006/relationships" r:id="" action="ppaction://hlinksldjump"/>
            </a:rPr>
            <a:t>Применение нефтепродуктов</a:t>
          </a:r>
          <a:endParaRPr lang="ru-RU" sz="1800" kern="1200" dirty="0"/>
        </a:p>
      </dsp:txBody>
      <dsp:txXfrm>
        <a:off x="434537" y="3780758"/>
        <a:ext cx="571460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CC8AC-E6E9-4066-A5E5-FAE372E99DA3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4F024-9D36-4CB0-A46C-BF81B81D08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242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4F024-9D36-4CB0-A46C-BF81B81D08E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4F024-9D36-4CB0-A46C-BF81B81D08E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C068-FDF7-46BD-AEBF-E827BD2797AD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F8B3-CAA8-4BAB-8726-6FDCE3403E33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C52-DF9B-4422-9C07-F3D6C83ED7B5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750E-F8EF-49ED-94B6-3A8B89D6B5B2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4EC6-AFDC-4D99-8F6A-BC9647FF39B4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AF5-8168-4DAC-A253-A88023618CBC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003E-67B7-4A98-9C11-6C434E0D8A92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FA26-4FC0-4F4D-AE8C-C16C32BC6F70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B0F7-C6CF-47A8-BCD2-29D644E60F7B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9BB4-2267-4BC2-9519-39031E9E0675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39B3-2F06-4285-8D25-3F1C19D21DF2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23625-8837-43D5-BF20-69A9B8631A8B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blog.makezine.com/bio-oil2_f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147002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Ямало-Ненецкий автономный округ  </a:t>
            </a:r>
            <a:br>
              <a:rPr lang="ru-RU" sz="1800" dirty="0" smtClean="0"/>
            </a:br>
            <a:r>
              <a:rPr lang="ru-RU" sz="1800" dirty="0" smtClean="0"/>
              <a:t>г.Ноябрьск</a:t>
            </a:r>
            <a:br>
              <a:rPr lang="ru-RU" sz="1800" dirty="0" smtClean="0"/>
            </a:br>
            <a:r>
              <a:rPr lang="ru-RU" sz="1800" smtClean="0"/>
              <a:t> </a:t>
            </a:r>
            <a:r>
              <a:rPr lang="ru-RU" sz="1800" smtClean="0"/>
              <a:t>МБОУ СОШ №9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181600"/>
            <a:ext cx="5029200" cy="129540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Выполнила: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Учитель химии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Нигаматова Айгуль Разифовна</a:t>
            </a:r>
          </a:p>
          <a:p>
            <a:pPr algn="l"/>
            <a:endParaRPr lang="ru-RU" sz="18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600200" y="3962400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565737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n w="18000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Нефть и нефтепродукты</a:t>
            </a:r>
            <a:endParaRPr lang="ru-RU" sz="6000" dirty="0" smtClean="0">
              <a:ln w="18000">
                <a:solidFill>
                  <a:schemeClr val="tx2">
                    <a:lumMod val="50000"/>
                  </a:schemeClr>
                </a:solidFill>
                <a:prstDash val="solid"/>
                <a:miter lim="800000"/>
              </a:ln>
              <a:solidFill>
                <a:srgbClr val="FF66FF"/>
              </a:solidFill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4F4F-6BCD-4C0F-81AB-3448BE2667E2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18000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Применение нефтепродуктов</a:t>
            </a:r>
            <a:endParaRPr lang="ru-RU" sz="4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750E-F8EF-49ED-94B6-3A8B89D6B5B2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600200"/>
            <a:ext cx="26670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Бензин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2438400"/>
            <a:ext cx="26670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Лигроин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3276600"/>
            <a:ext cx="26670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Керосин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3962400"/>
            <a:ext cx="26670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Газойль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86200" y="1447800"/>
            <a:ext cx="48006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ysClr val="windowText" lastClr="000000"/>
                </a:solidFill>
              </a:rPr>
              <a:t>Авиационное и автомобильноё топливо, хороший растворитель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173104" y="18288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886200" y="2286000"/>
            <a:ext cx="4800600" cy="838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ysClr val="windowText" lastClr="000000"/>
                </a:solidFill>
              </a:rPr>
              <a:t>Горючее для тракторов, растворитель в лакокрасочной промышленности, идёт на переработку в бензин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86200" y="3200400"/>
            <a:ext cx="48006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ysClr val="windowText" lastClr="000000"/>
                </a:solidFill>
              </a:rPr>
              <a:t>Горючее для реактивных двигателей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86200" y="3935104"/>
            <a:ext cx="48006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ysClr val="windowText" lastClr="000000"/>
                </a:solidFill>
              </a:rPr>
              <a:t>Дизельноё топливо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3151496" y="268633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644378" y="5856726"/>
            <a:ext cx="658504" cy="340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533400" y="5029200"/>
            <a:ext cx="13716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Мазут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3165144" y="3491552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323646" y="5889008"/>
            <a:ext cx="64008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ysClr val="windowText" lastClr="000000"/>
                </a:solidFill>
              </a:rPr>
              <a:t> Гудрон (асфальт) - покрытие дорог, кровли зданий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321256" y="4953000"/>
            <a:ext cx="6441744" cy="838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Парафин - изоляционный материал, используется в медицине и пищевой промышленности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315946" y="4495800"/>
            <a:ext cx="64770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ysClr val="windowText" lastClr="000000"/>
                </a:solidFill>
              </a:rPr>
              <a:t>Смазочные масла - смазка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3151496" y="4191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32" idx="1"/>
          </p:cNvCxnSpPr>
          <p:nvPr/>
        </p:nvCxnSpPr>
        <p:spPr>
          <a:xfrm flipV="1">
            <a:off x="1643794" y="4686300"/>
            <a:ext cx="672152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1926348" y="5486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Управляющая кнопка: домой 65">
            <a:hlinkClick r:id="rId3" action="ppaction://hlinksldjump" highlightClick="1"/>
          </p:cNvPr>
          <p:cNvSpPr/>
          <p:nvPr/>
        </p:nvSpPr>
        <p:spPr>
          <a:xfrm>
            <a:off x="8763000" y="6477000"/>
            <a:ext cx="304800" cy="304800"/>
          </a:xfrm>
          <a:prstGeom prst="actionButtonHome">
            <a:avLst/>
          </a:prstGeom>
          <a:solidFill>
            <a:srgbClr val="FF66F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 w="18000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Содержание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750E-F8EF-49ED-94B6-3A8B89D6B5B2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 w="18000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такое нефть?</a:t>
            </a:r>
            <a:endParaRPr lang="ru-RU" sz="4800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2800" y="1722437"/>
            <a:ext cx="54102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Нефть</a:t>
            </a:r>
            <a:r>
              <a:rPr lang="ru-RU" dirty="0" smtClean="0"/>
              <a:t> – маслянистая жидкость с характерным запахом, от светло бурого до чёрного цвета; представляет собой смесь различных углеводородов (~150) с примесями других веществ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E6DA-E0EB-43A2-AC90-EC43FA914ED6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pic>
        <p:nvPicPr>
          <p:cNvPr id="8" name="Picture 2" descr="C:\Users\Ольга\Desktop\Менделеевские чтения\bio-oil2_f.jpg">
            <a:hlinkClick r:id="rId2" tooltip="Нефть - маслянистая жидкость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1752600"/>
            <a:ext cx="2895600" cy="3733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763000" y="6477000"/>
            <a:ext cx="304800" cy="304800"/>
          </a:xfrm>
          <a:prstGeom prst="actionButtonHome">
            <a:avLst/>
          </a:prstGeom>
          <a:solidFill>
            <a:srgbClr val="FF66F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 w="18000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Виды нефти</a:t>
            </a:r>
            <a:endParaRPr lang="ru-RU" sz="4800" dirty="0">
              <a:solidFill>
                <a:srgbClr val="FF66FF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29000"/>
                <a:gridCol w="480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Классификация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Примеры</a:t>
                      </a:r>
                      <a:endParaRPr lang="ru-RU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 преобладающему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содержанию углеводородов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1.Метановая (алканы)</a:t>
                      </a:r>
                    </a:p>
                    <a:p>
                      <a:r>
                        <a:rPr lang="ru-RU" sz="2400" dirty="0" smtClean="0"/>
                        <a:t>2.Нафтеновая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(циклоалканы)</a:t>
                      </a:r>
                    </a:p>
                    <a:p>
                      <a:r>
                        <a:rPr lang="ru-RU" sz="2400" dirty="0" smtClean="0"/>
                        <a:t>3.Ароматические</a:t>
                      </a:r>
                      <a:r>
                        <a:rPr lang="ru-RU" sz="2400" baseline="0" dirty="0" smtClean="0"/>
                        <a:t> (бензол и его гомологи)</a:t>
                      </a:r>
                    </a:p>
                    <a:p>
                      <a:r>
                        <a:rPr lang="ru-RU" sz="2400" baseline="0" dirty="0" smtClean="0"/>
                        <a:t>4.Смешанная (смесь алканов, циклоалканов и ароматических углеводородов)</a:t>
                      </a:r>
                      <a:endParaRPr lang="ru-RU" sz="2400" dirty="0" smtClean="0"/>
                    </a:p>
                    <a:p>
                      <a:endParaRPr lang="ru-RU" sz="24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 плотности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1.Лёгкая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2400" i="1" baseline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24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i="0" baseline="0" dirty="0" smtClean="0">
                          <a:solidFill>
                            <a:schemeClr val="tx1"/>
                          </a:solidFill>
                        </a:rPr>
                        <a:t>&lt; 0,9 г/см</a:t>
                      </a:r>
                      <a:r>
                        <a:rPr lang="ru-RU" sz="2400" i="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240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ru-RU" sz="2400" i="0" baseline="0" dirty="0" smtClean="0">
                          <a:solidFill>
                            <a:schemeClr val="tx1"/>
                          </a:solidFill>
                        </a:rPr>
                        <a:t>2.Тяжёлая</a:t>
                      </a:r>
                      <a:endParaRPr lang="ru-RU" sz="2400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4EC0-649D-4FE5-9640-76359EA25282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763000" y="6477000"/>
            <a:ext cx="304800" cy="304800"/>
          </a:xfrm>
          <a:prstGeom prst="actionButtonHome">
            <a:avLst/>
          </a:prstGeom>
          <a:solidFill>
            <a:srgbClr val="FF66F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 w="18000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Переработка нефти</a:t>
            </a:r>
            <a:endParaRPr lang="ru-RU" sz="4800" dirty="0">
              <a:solidFill>
                <a:srgbClr val="FF66FF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0"/>
                <a:gridCol w="1676400"/>
                <a:gridCol w="46482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Первичная переработка (физические процессы)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Очистка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Обезвоживание, обессоливание,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отгонка летучих УВ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solidFill>
                          <a:srgbClr val="9793C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Перегонка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Термическое разделение нефти на фракции, основанное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на разности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⁰</a:t>
                      </a:r>
                      <a:r>
                        <a:rPr lang="ru-RU" sz="2400" baseline="-25000" dirty="0" smtClean="0">
                          <a:solidFill>
                            <a:schemeClr val="tx1"/>
                          </a:solidFill>
                        </a:rPr>
                        <a:t>кип.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УВ, имеющих разную молекулярную массу</a:t>
                      </a:r>
                      <a:endParaRPr lang="ru-RU" sz="2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Вторичная  переработка (химические процессы)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Крекинг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Расщепление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УВ с длинной цепью и образование УВ с меньшим числом атомов в молекулах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Риформинг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Изменение структуры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УВ путём изомеризации, алкилирования, циклизации (ароматизации)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750E-F8EF-49ED-94B6-3A8B89D6B5B2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>
          <a:xfrm>
            <a:off x="8763000" y="6477000"/>
            <a:ext cx="304800" cy="304800"/>
          </a:xfrm>
          <a:prstGeom prst="actionButtonHome">
            <a:avLst/>
          </a:prstGeom>
          <a:solidFill>
            <a:srgbClr val="FF66F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18000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Первичная переработка нефти</a:t>
            </a:r>
            <a:endParaRPr lang="ru-RU" sz="4800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750E-F8EF-49ED-94B6-3A8B89D6B5B2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905000"/>
            <a:ext cx="1828800" cy="1371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                                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09800" y="3276600"/>
            <a:ext cx="3886200" cy="1219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                          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4495800"/>
            <a:ext cx="2743200" cy="1295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                                    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98655" y="2044521"/>
            <a:ext cx="14349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Сырая нефть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2362201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Очистка нефти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32766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Прямая перегонка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120721" y="3328116"/>
            <a:ext cx="411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Стабилизированная нефть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753637" y="4749225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Нефтепродукты</a:t>
            </a:r>
            <a:endParaRPr lang="ru-RU" sz="32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6172200" y="38100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362200" y="25908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8305800" y="6172200"/>
            <a:ext cx="457200" cy="304800"/>
          </a:xfrm>
          <a:prstGeom prst="roundRect">
            <a:avLst/>
          </a:prstGeom>
          <a:solidFill>
            <a:srgbClr val="FF66FF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66FF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18000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Вторичная переработка нефти</a:t>
            </a:r>
            <a:endParaRPr lang="ru-RU" sz="4800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750E-F8EF-49ED-94B6-3A8B89D6B5B2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3684432"/>
            <a:ext cx="29718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</a:rPr>
              <a:t>Нефтепродукты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2800" y="1828800"/>
            <a:ext cx="3200400" cy="990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Каталитический крекинг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3429000"/>
            <a:ext cx="3200400" cy="1066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Термический крекинг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81800" y="3391437"/>
            <a:ext cx="2209800" cy="1143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Товарные продукты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9000" y="4876800"/>
            <a:ext cx="3200400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Риформинг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 flipH="1" flipV="1">
            <a:off x="2514600" y="28956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553200" y="3962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H="1">
            <a:off x="2628900" y="43815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553200" y="25908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 flipH="1" flipV="1">
            <a:off x="6515100" y="46863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3124200" y="3962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Скругленный прямоугольник 58">
            <a:hlinkClick r:id="rId2" action="ppaction://hlinksldjump"/>
          </p:cNvPr>
          <p:cNvSpPr/>
          <p:nvPr/>
        </p:nvSpPr>
        <p:spPr>
          <a:xfrm>
            <a:off x="8534400" y="6172200"/>
            <a:ext cx="457200" cy="304800"/>
          </a:xfrm>
          <a:prstGeom prst="roundRect">
            <a:avLst/>
          </a:prstGeom>
          <a:solidFill>
            <a:srgbClr val="FF66FF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66FF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8000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Схема установки для перегонки нефти</a:t>
            </a:r>
            <a:endParaRPr lang="ru-RU" sz="4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750E-F8EF-49ED-94B6-3A8B89D6B5B2}" type="datetime1">
              <a:rPr lang="ru-RU" smtClean="0"/>
              <a:pPr/>
              <a:t>27.10.2013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Нигаматова А.Р.</a:t>
            </a:r>
            <a:endParaRPr lang="en-US" dirty="0"/>
          </a:p>
        </p:txBody>
      </p:sp>
      <p:sp>
        <p:nvSpPr>
          <p:cNvPr id="235" name="TextBox 234"/>
          <p:cNvSpPr txBox="1"/>
          <p:nvPr/>
        </p:nvSpPr>
        <p:spPr>
          <a:xfrm>
            <a:off x="4114800" y="1524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59" name="Управляющая кнопка: домой 258">
            <a:hlinkClick r:id="rId3" action="ppaction://hlinksldjump" highlightClick="1"/>
          </p:cNvPr>
          <p:cNvSpPr/>
          <p:nvPr/>
        </p:nvSpPr>
        <p:spPr>
          <a:xfrm>
            <a:off x="8763000" y="6477000"/>
            <a:ext cx="304800" cy="304800"/>
          </a:xfrm>
          <a:prstGeom prst="actionButtonHome">
            <a:avLst/>
          </a:prstGeom>
          <a:solidFill>
            <a:srgbClr val="FF66F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2" name="Группа 121"/>
          <p:cNvGrpSpPr/>
          <p:nvPr/>
        </p:nvGrpSpPr>
        <p:grpSpPr>
          <a:xfrm>
            <a:off x="485900" y="1752600"/>
            <a:ext cx="8200900" cy="4533900"/>
            <a:chOff x="485900" y="1752600"/>
            <a:chExt cx="8200900" cy="4533900"/>
          </a:xfrm>
        </p:grpSpPr>
        <p:sp>
          <p:nvSpPr>
            <p:cNvPr id="112" name="Прямоугольник 111"/>
            <p:cNvSpPr/>
            <p:nvPr/>
          </p:nvSpPr>
          <p:spPr>
            <a:xfrm rot="5400000" flipV="1">
              <a:off x="4777749" y="2479042"/>
              <a:ext cx="9144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рямоугольник 104"/>
            <p:cNvSpPr/>
            <p:nvPr/>
          </p:nvSpPr>
          <p:spPr>
            <a:xfrm rot="16200000">
              <a:off x="3648738" y="2199169"/>
              <a:ext cx="334930" cy="5492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226820" y="5132070"/>
              <a:ext cx="762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Прямоугольник 75"/>
            <p:cNvSpPr/>
            <p:nvPr/>
          </p:nvSpPr>
          <p:spPr>
            <a:xfrm>
              <a:off x="1981200" y="571500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.</a:t>
              </a:r>
              <a:endParaRPr lang="ru-RU" dirty="0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1981200" y="5105400"/>
              <a:ext cx="1619249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2762250" y="5334000"/>
              <a:ext cx="809625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.</a:t>
              </a: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066800" y="4953000"/>
              <a:ext cx="914400" cy="914400"/>
            </a:xfrm>
            <a:prstGeom prst="rect">
              <a:avLst/>
            </a:prstGeom>
            <a:noFill/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 rot="16200000">
              <a:off x="1272540" y="5539741"/>
              <a:ext cx="609600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85800" y="5545456"/>
              <a:ext cx="609600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524000" y="4572000"/>
              <a:ext cx="533400" cy="381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990600" y="4572000"/>
              <a:ext cx="533400" cy="381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Полилиния 28"/>
            <p:cNvSpPr/>
            <p:nvPr/>
          </p:nvSpPr>
          <p:spPr>
            <a:xfrm flipH="1" flipV="1">
              <a:off x="1904999" y="2666999"/>
              <a:ext cx="457200" cy="63321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7" name="Соединительная линия уступом 56"/>
            <p:cNvCxnSpPr/>
            <p:nvPr/>
          </p:nvCxnSpPr>
          <p:spPr>
            <a:xfrm rot="5400000" flipH="1" flipV="1">
              <a:off x="7124700" y="3390900"/>
              <a:ext cx="76200" cy="1588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709904" y="5745480"/>
              <a:ext cx="228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1708533" y="5673060"/>
              <a:ext cx="20002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704975" y="5593080"/>
              <a:ext cx="20002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1675196" y="5708332"/>
              <a:ext cx="6667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5400000">
              <a:off x="1874804" y="5635942"/>
              <a:ext cx="6667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1704975" y="5509260"/>
              <a:ext cx="20002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1670685" y="5552122"/>
              <a:ext cx="6667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1223010" y="5231634"/>
              <a:ext cx="685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Прямоугольник 59"/>
            <p:cNvSpPr/>
            <p:nvPr/>
          </p:nvSpPr>
          <p:spPr>
            <a:xfrm rot="5400000" flipV="1">
              <a:off x="514350" y="5711191"/>
              <a:ext cx="381000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2" name="Прямая со стрелкой 61"/>
            <p:cNvCxnSpPr/>
            <p:nvPr/>
          </p:nvCxnSpPr>
          <p:spPr>
            <a:xfrm rot="5400000" flipH="1" flipV="1">
              <a:off x="3541712" y="2171700"/>
              <a:ext cx="2301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5400000">
              <a:off x="1184909" y="5182891"/>
              <a:ext cx="7620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1870293" y="5463539"/>
              <a:ext cx="7620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Полилиния 36"/>
            <p:cNvSpPr/>
            <p:nvPr/>
          </p:nvSpPr>
          <p:spPr>
            <a:xfrm rot="20440178">
              <a:off x="1233831" y="5169651"/>
              <a:ext cx="338064" cy="376175"/>
            </a:xfrm>
            <a:custGeom>
              <a:avLst/>
              <a:gdLst>
                <a:gd name="connsiteX0" fmla="*/ 0 w 10000"/>
                <a:gd name="connsiteY0" fmla="*/ 5000 h 10000"/>
                <a:gd name="connsiteX1" fmla="*/ 5000 w 10000"/>
                <a:gd name="connsiteY1" fmla="*/ 0 h 10000"/>
                <a:gd name="connsiteX2" fmla="*/ 10000 w 10000"/>
                <a:gd name="connsiteY2" fmla="*/ 5000 h 10000"/>
                <a:gd name="connsiteX3" fmla="*/ 5000 w 10000"/>
                <a:gd name="connsiteY3" fmla="*/ 10000 h 10000"/>
                <a:gd name="connsiteX4" fmla="*/ 0 w 10000"/>
                <a:gd name="connsiteY4" fmla="*/ 5000 h 10000"/>
                <a:gd name="connsiteX0" fmla="*/ 0 w 9091"/>
                <a:gd name="connsiteY0" fmla="*/ 5000 h 10000"/>
                <a:gd name="connsiteX1" fmla="*/ 5000 w 9091"/>
                <a:gd name="connsiteY1" fmla="*/ 0 h 10000"/>
                <a:gd name="connsiteX2" fmla="*/ 9091 w 9091"/>
                <a:gd name="connsiteY2" fmla="*/ 5000 h 10000"/>
                <a:gd name="connsiteX3" fmla="*/ 5000 w 9091"/>
                <a:gd name="connsiteY3" fmla="*/ 10000 h 10000"/>
                <a:gd name="connsiteX4" fmla="*/ 0 w 9091"/>
                <a:gd name="connsiteY4" fmla="*/ 5000 h 10000"/>
                <a:gd name="connsiteX0" fmla="*/ 0 w 10000"/>
                <a:gd name="connsiteY0" fmla="*/ 5000 h 10000"/>
                <a:gd name="connsiteX1" fmla="*/ 5500 w 10000"/>
                <a:gd name="connsiteY1" fmla="*/ 0 h 10000"/>
                <a:gd name="connsiteX2" fmla="*/ 10000 w 10000"/>
                <a:gd name="connsiteY2" fmla="*/ 5000 h 10000"/>
                <a:gd name="connsiteX3" fmla="*/ 5500 w 10000"/>
                <a:gd name="connsiteY3" fmla="*/ 10000 h 10000"/>
                <a:gd name="connsiteX4" fmla="*/ 0 w 10000"/>
                <a:gd name="connsiteY4" fmla="*/ 5000 h 10000"/>
                <a:gd name="connsiteX0" fmla="*/ 0 w 10500"/>
                <a:gd name="connsiteY0" fmla="*/ 5000 h 10000"/>
                <a:gd name="connsiteX1" fmla="*/ 9000 w 10500"/>
                <a:gd name="connsiteY1" fmla="*/ 0 h 10000"/>
                <a:gd name="connsiteX2" fmla="*/ 10000 w 10500"/>
                <a:gd name="connsiteY2" fmla="*/ 5000 h 10000"/>
                <a:gd name="connsiteX3" fmla="*/ 5500 w 10500"/>
                <a:gd name="connsiteY3" fmla="*/ 10000 h 10000"/>
                <a:gd name="connsiteX4" fmla="*/ 0 w 10500"/>
                <a:gd name="connsiteY4" fmla="*/ 5000 h 10000"/>
                <a:gd name="connsiteX0" fmla="*/ 0 w 10500"/>
                <a:gd name="connsiteY0" fmla="*/ 5000 h 10000"/>
                <a:gd name="connsiteX1" fmla="*/ 9000 w 10500"/>
                <a:gd name="connsiteY1" fmla="*/ 0 h 10000"/>
                <a:gd name="connsiteX2" fmla="*/ 10000 w 10500"/>
                <a:gd name="connsiteY2" fmla="*/ 5000 h 10000"/>
                <a:gd name="connsiteX3" fmla="*/ 5500 w 10500"/>
                <a:gd name="connsiteY3" fmla="*/ 10000 h 10000"/>
                <a:gd name="connsiteX4" fmla="*/ 0 w 10500"/>
                <a:gd name="connsiteY4" fmla="*/ 5000 h 10000"/>
                <a:gd name="connsiteX0" fmla="*/ 0 w 8500"/>
                <a:gd name="connsiteY0" fmla="*/ 5000 h 10000"/>
                <a:gd name="connsiteX1" fmla="*/ 7000 w 8500"/>
                <a:gd name="connsiteY1" fmla="*/ 0 h 10000"/>
                <a:gd name="connsiteX2" fmla="*/ 8000 w 8500"/>
                <a:gd name="connsiteY2" fmla="*/ 5000 h 10000"/>
                <a:gd name="connsiteX3" fmla="*/ 3500 w 8500"/>
                <a:gd name="connsiteY3" fmla="*/ 10000 h 10000"/>
                <a:gd name="connsiteX4" fmla="*/ 0 w 8500"/>
                <a:gd name="connsiteY4" fmla="*/ 5000 h 10000"/>
                <a:gd name="connsiteX0" fmla="*/ 0 w 10000"/>
                <a:gd name="connsiteY0" fmla="*/ 5000 h 10000"/>
                <a:gd name="connsiteX1" fmla="*/ 8235 w 10000"/>
                <a:gd name="connsiteY1" fmla="*/ 0 h 10000"/>
                <a:gd name="connsiteX2" fmla="*/ 9412 w 10000"/>
                <a:gd name="connsiteY2" fmla="*/ 5000 h 10000"/>
                <a:gd name="connsiteX3" fmla="*/ 4118 w 10000"/>
                <a:gd name="connsiteY3" fmla="*/ 10000 h 10000"/>
                <a:gd name="connsiteX4" fmla="*/ 0 w 10000"/>
                <a:gd name="connsiteY4" fmla="*/ 5000 h 10000"/>
                <a:gd name="connsiteX0" fmla="*/ 0 w 14706"/>
                <a:gd name="connsiteY0" fmla="*/ 5000 h 10000"/>
                <a:gd name="connsiteX1" fmla="*/ 12941 w 14706"/>
                <a:gd name="connsiteY1" fmla="*/ 0 h 10000"/>
                <a:gd name="connsiteX2" fmla="*/ 9412 w 14706"/>
                <a:gd name="connsiteY2" fmla="*/ 5000 h 10000"/>
                <a:gd name="connsiteX3" fmla="*/ 4118 w 14706"/>
                <a:gd name="connsiteY3" fmla="*/ 10000 h 10000"/>
                <a:gd name="connsiteX4" fmla="*/ 0 w 14706"/>
                <a:gd name="connsiteY4" fmla="*/ 5000 h 10000"/>
                <a:gd name="connsiteX0" fmla="*/ 0 w 12941"/>
                <a:gd name="connsiteY0" fmla="*/ 5000 h 10000"/>
                <a:gd name="connsiteX1" fmla="*/ 12941 w 12941"/>
                <a:gd name="connsiteY1" fmla="*/ 0 h 10000"/>
                <a:gd name="connsiteX2" fmla="*/ 9412 w 12941"/>
                <a:gd name="connsiteY2" fmla="*/ 5000 h 10000"/>
                <a:gd name="connsiteX3" fmla="*/ 4118 w 12941"/>
                <a:gd name="connsiteY3" fmla="*/ 10000 h 10000"/>
                <a:gd name="connsiteX4" fmla="*/ 0 w 12941"/>
                <a:gd name="connsiteY4" fmla="*/ 5000 h 10000"/>
                <a:gd name="connsiteX0" fmla="*/ 0 w 10588"/>
                <a:gd name="connsiteY0" fmla="*/ 5000 h 10000"/>
                <a:gd name="connsiteX1" fmla="*/ 10588 w 10588"/>
                <a:gd name="connsiteY1" fmla="*/ 0 h 10000"/>
                <a:gd name="connsiteX2" fmla="*/ 7059 w 10588"/>
                <a:gd name="connsiteY2" fmla="*/ 5000 h 10000"/>
                <a:gd name="connsiteX3" fmla="*/ 1765 w 10588"/>
                <a:gd name="connsiteY3" fmla="*/ 10000 h 10000"/>
                <a:gd name="connsiteX4" fmla="*/ 0 w 10588"/>
                <a:gd name="connsiteY4" fmla="*/ 5000 h 10000"/>
                <a:gd name="connsiteX0" fmla="*/ 0 w 7059"/>
                <a:gd name="connsiteY0" fmla="*/ 3000 h 8000"/>
                <a:gd name="connsiteX1" fmla="*/ 7059 w 7059"/>
                <a:gd name="connsiteY1" fmla="*/ 0 h 8000"/>
                <a:gd name="connsiteX2" fmla="*/ 7059 w 7059"/>
                <a:gd name="connsiteY2" fmla="*/ 3000 h 8000"/>
                <a:gd name="connsiteX3" fmla="*/ 1765 w 7059"/>
                <a:gd name="connsiteY3" fmla="*/ 8000 h 8000"/>
                <a:gd name="connsiteX4" fmla="*/ 0 w 7059"/>
                <a:gd name="connsiteY4" fmla="*/ 3000 h 8000"/>
                <a:gd name="connsiteX0" fmla="*/ 0 w 8334"/>
                <a:gd name="connsiteY0" fmla="*/ 6250 h 10000"/>
                <a:gd name="connsiteX1" fmla="*/ 8334 w 8334"/>
                <a:gd name="connsiteY1" fmla="*/ 0 h 10000"/>
                <a:gd name="connsiteX2" fmla="*/ 8334 w 8334"/>
                <a:gd name="connsiteY2" fmla="*/ 3750 h 10000"/>
                <a:gd name="connsiteX3" fmla="*/ 834 w 8334"/>
                <a:gd name="connsiteY3" fmla="*/ 10000 h 10000"/>
                <a:gd name="connsiteX4" fmla="*/ 0 w 8334"/>
                <a:gd name="connsiteY4" fmla="*/ 6250 h 10000"/>
                <a:gd name="connsiteX0" fmla="*/ 0 w 9999"/>
                <a:gd name="connsiteY0" fmla="*/ 1250 h 10000"/>
                <a:gd name="connsiteX1" fmla="*/ 9999 w 9999"/>
                <a:gd name="connsiteY1" fmla="*/ 0 h 10000"/>
                <a:gd name="connsiteX2" fmla="*/ 9999 w 9999"/>
                <a:gd name="connsiteY2" fmla="*/ 3750 h 10000"/>
                <a:gd name="connsiteX3" fmla="*/ 1000 w 9999"/>
                <a:gd name="connsiteY3" fmla="*/ 10000 h 10000"/>
                <a:gd name="connsiteX4" fmla="*/ 0 w 9999"/>
                <a:gd name="connsiteY4" fmla="*/ 1250 h 10000"/>
                <a:gd name="connsiteX0" fmla="*/ 0 w 10000"/>
                <a:gd name="connsiteY0" fmla="*/ 1250 h 10000"/>
                <a:gd name="connsiteX1" fmla="*/ 10000 w 10000"/>
                <a:gd name="connsiteY1" fmla="*/ 0 h 10000"/>
                <a:gd name="connsiteX2" fmla="*/ 10000 w 10000"/>
                <a:gd name="connsiteY2" fmla="*/ 3750 h 10000"/>
                <a:gd name="connsiteX3" fmla="*/ 1000 w 10000"/>
                <a:gd name="connsiteY3" fmla="*/ 10000 h 10000"/>
                <a:gd name="connsiteX4" fmla="*/ 0 w 10000"/>
                <a:gd name="connsiteY4" fmla="*/ 1250 h 10000"/>
                <a:gd name="connsiteX0" fmla="*/ 0 w 10000"/>
                <a:gd name="connsiteY0" fmla="*/ 1250 h 8750"/>
                <a:gd name="connsiteX1" fmla="*/ 10000 w 10000"/>
                <a:gd name="connsiteY1" fmla="*/ 0 h 8750"/>
                <a:gd name="connsiteX2" fmla="*/ 10000 w 10000"/>
                <a:gd name="connsiteY2" fmla="*/ 3750 h 8750"/>
                <a:gd name="connsiteX3" fmla="*/ 0 w 10000"/>
                <a:gd name="connsiteY3" fmla="*/ 8750 h 8750"/>
                <a:gd name="connsiteX4" fmla="*/ 0 w 10000"/>
                <a:gd name="connsiteY4" fmla="*/ 1250 h 8750"/>
                <a:gd name="connsiteX0" fmla="*/ 0 w 10000"/>
                <a:gd name="connsiteY0" fmla="*/ 1429 h 10000"/>
                <a:gd name="connsiteX1" fmla="*/ 10000 w 10000"/>
                <a:gd name="connsiteY1" fmla="*/ 0 h 10000"/>
                <a:gd name="connsiteX2" fmla="*/ 10000 w 10000"/>
                <a:gd name="connsiteY2" fmla="*/ 4286 h 10000"/>
                <a:gd name="connsiteX3" fmla="*/ 0 w 10000"/>
                <a:gd name="connsiteY3" fmla="*/ 10000 h 10000"/>
                <a:gd name="connsiteX4" fmla="*/ 0 w 10000"/>
                <a:gd name="connsiteY4" fmla="*/ 1429 h 10000"/>
                <a:gd name="connsiteX0" fmla="*/ 4000 w 14000"/>
                <a:gd name="connsiteY0" fmla="*/ 1429 h 8571"/>
                <a:gd name="connsiteX1" fmla="*/ 14000 w 14000"/>
                <a:gd name="connsiteY1" fmla="*/ 0 h 8571"/>
                <a:gd name="connsiteX2" fmla="*/ 14000 w 14000"/>
                <a:gd name="connsiteY2" fmla="*/ 4286 h 8571"/>
                <a:gd name="connsiteX3" fmla="*/ 0 w 14000"/>
                <a:gd name="connsiteY3" fmla="*/ 8571 h 8571"/>
                <a:gd name="connsiteX4" fmla="*/ 4000 w 14000"/>
                <a:gd name="connsiteY4" fmla="*/ 1429 h 8571"/>
                <a:gd name="connsiteX0" fmla="*/ 2857 w 10000"/>
                <a:gd name="connsiteY0" fmla="*/ 1667 h 10000"/>
                <a:gd name="connsiteX1" fmla="*/ 8571 w 10000"/>
                <a:gd name="connsiteY1" fmla="*/ 0 h 10000"/>
                <a:gd name="connsiteX2" fmla="*/ 10000 w 10000"/>
                <a:gd name="connsiteY2" fmla="*/ 5001 h 10000"/>
                <a:gd name="connsiteX3" fmla="*/ 0 w 10000"/>
                <a:gd name="connsiteY3" fmla="*/ 10000 h 10000"/>
                <a:gd name="connsiteX4" fmla="*/ 2857 w 10000"/>
                <a:gd name="connsiteY4" fmla="*/ 1667 h 10000"/>
                <a:gd name="connsiteX0" fmla="*/ 2857 w 10000"/>
                <a:gd name="connsiteY0" fmla="*/ 0 h 8333"/>
                <a:gd name="connsiteX1" fmla="*/ 8571 w 10000"/>
                <a:gd name="connsiteY1" fmla="*/ 0 h 8333"/>
                <a:gd name="connsiteX2" fmla="*/ 10000 w 10000"/>
                <a:gd name="connsiteY2" fmla="*/ 3334 h 8333"/>
                <a:gd name="connsiteX3" fmla="*/ 0 w 10000"/>
                <a:gd name="connsiteY3" fmla="*/ 8333 h 8333"/>
                <a:gd name="connsiteX4" fmla="*/ 2857 w 10000"/>
                <a:gd name="connsiteY4" fmla="*/ 0 h 8333"/>
                <a:gd name="connsiteX0" fmla="*/ 2857 w 10000"/>
                <a:gd name="connsiteY0" fmla="*/ 2000 h 12000"/>
                <a:gd name="connsiteX1" fmla="*/ 10000 w 10000"/>
                <a:gd name="connsiteY1" fmla="*/ 0 h 12000"/>
                <a:gd name="connsiteX2" fmla="*/ 10000 w 10000"/>
                <a:gd name="connsiteY2" fmla="*/ 6001 h 12000"/>
                <a:gd name="connsiteX3" fmla="*/ 0 w 10000"/>
                <a:gd name="connsiteY3" fmla="*/ 12000 h 12000"/>
                <a:gd name="connsiteX4" fmla="*/ 2857 w 10000"/>
                <a:gd name="connsiteY4" fmla="*/ 2000 h 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2000">
                  <a:moveTo>
                    <a:pt x="2857" y="2000"/>
                  </a:moveTo>
                  <a:cubicBezTo>
                    <a:pt x="5311" y="6186"/>
                    <a:pt x="5615" y="967"/>
                    <a:pt x="10000" y="0"/>
                  </a:cubicBezTo>
                  <a:cubicBezTo>
                    <a:pt x="7636" y="5025"/>
                    <a:pt x="3934" y="6414"/>
                    <a:pt x="10000" y="6001"/>
                  </a:cubicBezTo>
                  <a:lnTo>
                    <a:pt x="0" y="12000"/>
                  </a:lnTo>
                  <a:cubicBezTo>
                    <a:pt x="1791" y="8817"/>
                    <a:pt x="2857" y="6001"/>
                    <a:pt x="2857" y="2000"/>
                  </a:cubicBezTo>
                  <a:close/>
                </a:path>
              </a:pathLst>
            </a:cu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77" name="Прямоугольник 76"/>
            <p:cNvSpPr/>
            <p:nvPr/>
          </p:nvSpPr>
          <p:spPr>
            <a:xfrm rot="5400000">
              <a:off x="1714500" y="5955030"/>
              <a:ext cx="304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.</a:t>
              </a:r>
              <a:endParaRPr lang="ru-RU" dirty="0"/>
            </a:p>
          </p:txBody>
        </p:sp>
        <p:sp>
          <p:nvSpPr>
            <p:cNvPr id="80" name="Прямоугольник с двумя скругленными соседними углами 79"/>
            <p:cNvSpPr/>
            <p:nvPr/>
          </p:nvSpPr>
          <p:spPr>
            <a:xfrm>
              <a:off x="3581400" y="2362200"/>
              <a:ext cx="457200" cy="3200400"/>
            </a:xfrm>
            <a:prstGeom prst="round2SameRect">
              <a:avLst>
                <a:gd name="adj1" fmla="val 48959"/>
                <a:gd name="adj2" fmla="val 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Трапеция 80"/>
            <p:cNvSpPr/>
            <p:nvPr/>
          </p:nvSpPr>
          <p:spPr>
            <a:xfrm>
              <a:off x="3495675" y="5572125"/>
              <a:ext cx="609600" cy="238125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Хорда 81"/>
            <p:cNvSpPr/>
            <p:nvPr/>
          </p:nvSpPr>
          <p:spPr>
            <a:xfrm>
              <a:off x="3714750" y="2667000"/>
              <a:ext cx="609600" cy="2743200"/>
            </a:xfrm>
            <a:prstGeom prst="chord">
              <a:avLst>
                <a:gd name="adj1" fmla="val 5400441"/>
                <a:gd name="adj2" fmla="val 1617545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83"/>
            <p:cNvSpPr/>
            <p:nvPr/>
          </p:nvSpPr>
          <p:spPr>
            <a:xfrm rot="16200000" flipV="1">
              <a:off x="3358515" y="5101590"/>
              <a:ext cx="152400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67100" y="5086350"/>
              <a:ext cx="95250" cy="8572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86"/>
            <p:cNvSpPr/>
            <p:nvPr/>
          </p:nvSpPr>
          <p:spPr>
            <a:xfrm rot="16200000" flipV="1">
              <a:off x="3358515" y="5334098"/>
              <a:ext cx="152400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3467100" y="5314950"/>
              <a:ext cx="95250" cy="8572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рямоугольник 94"/>
            <p:cNvSpPr/>
            <p:nvPr/>
          </p:nvSpPr>
          <p:spPr>
            <a:xfrm rot="16200000" flipV="1">
              <a:off x="3991609" y="2047240"/>
              <a:ext cx="152400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рямоугольник 96"/>
            <p:cNvSpPr/>
            <p:nvPr/>
          </p:nvSpPr>
          <p:spPr>
            <a:xfrm rot="16200000" flipH="1" flipV="1">
              <a:off x="3787140" y="2169160"/>
              <a:ext cx="45719" cy="152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олилиния 39"/>
            <p:cNvSpPr/>
            <p:nvPr/>
          </p:nvSpPr>
          <p:spPr>
            <a:xfrm rot="19534226">
              <a:off x="1281507" y="5484386"/>
              <a:ext cx="135453" cy="69846"/>
            </a:xfrm>
            <a:custGeom>
              <a:avLst/>
              <a:gdLst>
                <a:gd name="connsiteX0" fmla="*/ 0 w 10000"/>
                <a:gd name="connsiteY0" fmla="*/ 5000 h 10000"/>
                <a:gd name="connsiteX1" fmla="*/ 5000 w 10000"/>
                <a:gd name="connsiteY1" fmla="*/ 0 h 10000"/>
                <a:gd name="connsiteX2" fmla="*/ 10000 w 10000"/>
                <a:gd name="connsiteY2" fmla="*/ 5000 h 10000"/>
                <a:gd name="connsiteX3" fmla="*/ 5000 w 10000"/>
                <a:gd name="connsiteY3" fmla="*/ 10000 h 10000"/>
                <a:gd name="connsiteX4" fmla="*/ 0 w 10000"/>
                <a:gd name="connsiteY4" fmla="*/ 5000 h 10000"/>
                <a:gd name="connsiteX0" fmla="*/ 0 w 9091"/>
                <a:gd name="connsiteY0" fmla="*/ 5000 h 10000"/>
                <a:gd name="connsiteX1" fmla="*/ 5000 w 9091"/>
                <a:gd name="connsiteY1" fmla="*/ 0 h 10000"/>
                <a:gd name="connsiteX2" fmla="*/ 9091 w 9091"/>
                <a:gd name="connsiteY2" fmla="*/ 5000 h 10000"/>
                <a:gd name="connsiteX3" fmla="*/ 5000 w 9091"/>
                <a:gd name="connsiteY3" fmla="*/ 10000 h 10000"/>
                <a:gd name="connsiteX4" fmla="*/ 0 w 9091"/>
                <a:gd name="connsiteY4" fmla="*/ 5000 h 10000"/>
                <a:gd name="connsiteX0" fmla="*/ 0 w 10000"/>
                <a:gd name="connsiteY0" fmla="*/ 5000 h 10000"/>
                <a:gd name="connsiteX1" fmla="*/ 5500 w 10000"/>
                <a:gd name="connsiteY1" fmla="*/ 0 h 10000"/>
                <a:gd name="connsiteX2" fmla="*/ 10000 w 10000"/>
                <a:gd name="connsiteY2" fmla="*/ 5000 h 10000"/>
                <a:gd name="connsiteX3" fmla="*/ 5500 w 10000"/>
                <a:gd name="connsiteY3" fmla="*/ 10000 h 10000"/>
                <a:gd name="connsiteX4" fmla="*/ 0 w 10000"/>
                <a:gd name="connsiteY4" fmla="*/ 5000 h 10000"/>
                <a:gd name="connsiteX0" fmla="*/ 0 w 10500"/>
                <a:gd name="connsiteY0" fmla="*/ 5000 h 10000"/>
                <a:gd name="connsiteX1" fmla="*/ 9000 w 10500"/>
                <a:gd name="connsiteY1" fmla="*/ 0 h 10000"/>
                <a:gd name="connsiteX2" fmla="*/ 10000 w 10500"/>
                <a:gd name="connsiteY2" fmla="*/ 5000 h 10000"/>
                <a:gd name="connsiteX3" fmla="*/ 5500 w 10500"/>
                <a:gd name="connsiteY3" fmla="*/ 10000 h 10000"/>
                <a:gd name="connsiteX4" fmla="*/ 0 w 10500"/>
                <a:gd name="connsiteY4" fmla="*/ 5000 h 10000"/>
                <a:gd name="connsiteX0" fmla="*/ 0 w 10500"/>
                <a:gd name="connsiteY0" fmla="*/ 5000 h 10000"/>
                <a:gd name="connsiteX1" fmla="*/ 9000 w 10500"/>
                <a:gd name="connsiteY1" fmla="*/ 0 h 10000"/>
                <a:gd name="connsiteX2" fmla="*/ 10000 w 10500"/>
                <a:gd name="connsiteY2" fmla="*/ 5000 h 10000"/>
                <a:gd name="connsiteX3" fmla="*/ 5500 w 10500"/>
                <a:gd name="connsiteY3" fmla="*/ 10000 h 10000"/>
                <a:gd name="connsiteX4" fmla="*/ 0 w 10500"/>
                <a:gd name="connsiteY4" fmla="*/ 5000 h 10000"/>
                <a:gd name="connsiteX0" fmla="*/ 0 w 8500"/>
                <a:gd name="connsiteY0" fmla="*/ 5000 h 10000"/>
                <a:gd name="connsiteX1" fmla="*/ 7000 w 8500"/>
                <a:gd name="connsiteY1" fmla="*/ 0 h 10000"/>
                <a:gd name="connsiteX2" fmla="*/ 8000 w 8500"/>
                <a:gd name="connsiteY2" fmla="*/ 5000 h 10000"/>
                <a:gd name="connsiteX3" fmla="*/ 3500 w 8500"/>
                <a:gd name="connsiteY3" fmla="*/ 10000 h 10000"/>
                <a:gd name="connsiteX4" fmla="*/ 0 w 8500"/>
                <a:gd name="connsiteY4" fmla="*/ 5000 h 10000"/>
                <a:gd name="connsiteX0" fmla="*/ 0 w 10000"/>
                <a:gd name="connsiteY0" fmla="*/ 5000 h 10000"/>
                <a:gd name="connsiteX1" fmla="*/ 8235 w 10000"/>
                <a:gd name="connsiteY1" fmla="*/ 0 h 10000"/>
                <a:gd name="connsiteX2" fmla="*/ 9412 w 10000"/>
                <a:gd name="connsiteY2" fmla="*/ 5000 h 10000"/>
                <a:gd name="connsiteX3" fmla="*/ 4118 w 10000"/>
                <a:gd name="connsiteY3" fmla="*/ 10000 h 10000"/>
                <a:gd name="connsiteX4" fmla="*/ 0 w 10000"/>
                <a:gd name="connsiteY4" fmla="*/ 5000 h 10000"/>
                <a:gd name="connsiteX0" fmla="*/ 0 w 14706"/>
                <a:gd name="connsiteY0" fmla="*/ 5000 h 10000"/>
                <a:gd name="connsiteX1" fmla="*/ 12941 w 14706"/>
                <a:gd name="connsiteY1" fmla="*/ 0 h 10000"/>
                <a:gd name="connsiteX2" fmla="*/ 9412 w 14706"/>
                <a:gd name="connsiteY2" fmla="*/ 5000 h 10000"/>
                <a:gd name="connsiteX3" fmla="*/ 4118 w 14706"/>
                <a:gd name="connsiteY3" fmla="*/ 10000 h 10000"/>
                <a:gd name="connsiteX4" fmla="*/ 0 w 14706"/>
                <a:gd name="connsiteY4" fmla="*/ 5000 h 10000"/>
                <a:gd name="connsiteX0" fmla="*/ 0 w 12941"/>
                <a:gd name="connsiteY0" fmla="*/ 5000 h 10000"/>
                <a:gd name="connsiteX1" fmla="*/ 12941 w 12941"/>
                <a:gd name="connsiteY1" fmla="*/ 0 h 10000"/>
                <a:gd name="connsiteX2" fmla="*/ 9412 w 12941"/>
                <a:gd name="connsiteY2" fmla="*/ 5000 h 10000"/>
                <a:gd name="connsiteX3" fmla="*/ 4118 w 12941"/>
                <a:gd name="connsiteY3" fmla="*/ 10000 h 10000"/>
                <a:gd name="connsiteX4" fmla="*/ 0 w 12941"/>
                <a:gd name="connsiteY4" fmla="*/ 5000 h 10000"/>
                <a:gd name="connsiteX0" fmla="*/ 0 w 10588"/>
                <a:gd name="connsiteY0" fmla="*/ 5000 h 10000"/>
                <a:gd name="connsiteX1" fmla="*/ 10588 w 10588"/>
                <a:gd name="connsiteY1" fmla="*/ 0 h 10000"/>
                <a:gd name="connsiteX2" fmla="*/ 7059 w 10588"/>
                <a:gd name="connsiteY2" fmla="*/ 5000 h 10000"/>
                <a:gd name="connsiteX3" fmla="*/ 1765 w 10588"/>
                <a:gd name="connsiteY3" fmla="*/ 10000 h 10000"/>
                <a:gd name="connsiteX4" fmla="*/ 0 w 10588"/>
                <a:gd name="connsiteY4" fmla="*/ 5000 h 10000"/>
                <a:gd name="connsiteX0" fmla="*/ 0 w 7059"/>
                <a:gd name="connsiteY0" fmla="*/ 3000 h 8000"/>
                <a:gd name="connsiteX1" fmla="*/ 7059 w 7059"/>
                <a:gd name="connsiteY1" fmla="*/ 0 h 8000"/>
                <a:gd name="connsiteX2" fmla="*/ 7059 w 7059"/>
                <a:gd name="connsiteY2" fmla="*/ 3000 h 8000"/>
                <a:gd name="connsiteX3" fmla="*/ 1765 w 7059"/>
                <a:gd name="connsiteY3" fmla="*/ 8000 h 8000"/>
                <a:gd name="connsiteX4" fmla="*/ 0 w 7059"/>
                <a:gd name="connsiteY4" fmla="*/ 3000 h 8000"/>
                <a:gd name="connsiteX0" fmla="*/ 0 w 8334"/>
                <a:gd name="connsiteY0" fmla="*/ 6250 h 10000"/>
                <a:gd name="connsiteX1" fmla="*/ 8334 w 8334"/>
                <a:gd name="connsiteY1" fmla="*/ 0 h 10000"/>
                <a:gd name="connsiteX2" fmla="*/ 8334 w 8334"/>
                <a:gd name="connsiteY2" fmla="*/ 3750 h 10000"/>
                <a:gd name="connsiteX3" fmla="*/ 834 w 8334"/>
                <a:gd name="connsiteY3" fmla="*/ 10000 h 10000"/>
                <a:gd name="connsiteX4" fmla="*/ 0 w 8334"/>
                <a:gd name="connsiteY4" fmla="*/ 6250 h 10000"/>
                <a:gd name="connsiteX0" fmla="*/ 0 w 9999"/>
                <a:gd name="connsiteY0" fmla="*/ 1250 h 10000"/>
                <a:gd name="connsiteX1" fmla="*/ 9999 w 9999"/>
                <a:gd name="connsiteY1" fmla="*/ 0 h 10000"/>
                <a:gd name="connsiteX2" fmla="*/ 9999 w 9999"/>
                <a:gd name="connsiteY2" fmla="*/ 3750 h 10000"/>
                <a:gd name="connsiteX3" fmla="*/ 1000 w 9999"/>
                <a:gd name="connsiteY3" fmla="*/ 10000 h 10000"/>
                <a:gd name="connsiteX4" fmla="*/ 0 w 9999"/>
                <a:gd name="connsiteY4" fmla="*/ 1250 h 10000"/>
                <a:gd name="connsiteX0" fmla="*/ 0 w 10000"/>
                <a:gd name="connsiteY0" fmla="*/ 1250 h 10000"/>
                <a:gd name="connsiteX1" fmla="*/ 10000 w 10000"/>
                <a:gd name="connsiteY1" fmla="*/ 0 h 10000"/>
                <a:gd name="connsiteX2" fmla="*/ 10000 w 10000"/>
                <a:gd name="connsiteY2" fmla="*/ 3750 h 10000"/>
                <a:gd name="connsiteX3" fmla="*/ 1000 w 10000"/>
                <a:gd name="connsiteY3" fmla="*/ 10000 h 10000"/>
                <a:gd name="connsiteX4" fmla="*/ 0 w 10000"/>
                <a:gd name="connsiteY4" fmla="*/ 1250 h 10000"/>
                <a:gd name="connsiteX0" fmla="*/ 0 w 10000"/>
                <a:gd name="connsiteY0" fmla="*/ 1250 h 8750"/>
                <a:gd name="connsiteX1" fmla="*/ 10000 w 10000"/>
                <a:gd name="connsiteY1" fmla="*/ 0 h 8750"/>
                <a:gd name="connsiteX2" fmla="*/ 10000 w 10000"/>
                <a:gd name="connsiteY2" fmla="*/ 3750 h 8750"/>
                <a:gd name="connsiteX3" fmla="*/ 0 w 10000"/>
                <a:gd name="connsiteY3" fmla="*/ 8750 h 8750"/>
                <a:gd name="connsiteX4" fmla="*/ 0 w 10000"/>
                <a:gd name="connsiteY4" fmla="*/ 1250 h 8750"/>
                <a:gd name="connsiteX0" fmla="*/ 0 w 10000"/>
                <a:gd name="connsiteY0" fmla="*/ 1429 h 10000"/>
                <a:gd name="connsiteX1" fmla="*/ 10000 w 10000"/>
                <a:gd name="connsiteY1" fmla="*/ 0 h 10000"/>
                <a:gd name="connsiteX2" fmla="*/ 10000 w 10000"/>
                <a:gd name="connsiteY2" fmla="*/ 4286 h 10000"/>
                <a:gd name="connsiteX3" fmla="*/ 0 w 10000"/>
                <a:gd name="connsiteY3" fmla="*/ 10000 h 10000"/>
                <a:gd name="connsiteX4" fmla="*/ 0 w 10000"/>
                <a:gd name="connsiteY4" fmla="*/ 1429 h 10000"/>
                <a:gd name="connsiteX0" fmla="*/ 4000 w 14000"/>
                <a:gd name="connsiteY0" fmla="*/ 1429 h 8571"/>
                <a:gd name="connsiteX1" fmla="*/ 14000 w 14000"/>
                <a:gd name="connsiteY1" fmla="*/ 0 h 8571"/>
                <a:gd name="connsiteX2" fmla="*/ 14000 w 14000"/>
                <a:gd name="connsiteY2" fmla="*/ 4286 h 8571"/>
                <a:gd name="connsiteX3" fmla="*/ 0 w 14000"/>
                <a:gd name="connsiteY3" fmla="*/ 8571 h 8571"/>
                <a:gd name="connsiteX4" fmla="*/ 4000 w 14000"/>
                <a:gd name="connsiteY4" fmla="*/ 1429 h 8571"/>
                <a:gd name="connsiteX0" fmla="*/ 2857 w 10000"/>
                <a:gd name="connsiteY0" fmla="*/ 1667 h 10000"/>
                <a:gd name="connsiteX1" fmla="*/ 8571 w 10000"/>
                <a:gd name="connsiteY1" fmla="*/ 0 h 10000"/>
                <a:gd name="connsiteX2" fmla="*/ 10000 w 10000"/>
                <a:gd name="connsiteY2" fmla="*/ 5001 h 10000"/>
                <a:gd name="connsiteX3" fmla="*/ 0 w 10000"/>
                <a:gd name="connsiteY3" fmla="*/ 10000 h 10000"/>
                <a:gd name="connsiteX4" fmla="*/ 2857 w 10000"/>
                <a:gd name="connsiteY4" fmla="*/ 1667 h 10000"/>
                <a:gd name="connsiteX0" fmla="*/ 2857 w 10000"/>
                <a:gd name="connsiteY0" fmla="*/ 0 h 8333"/>
                <a:gd name="connsiteX1" fmla="*/ 8571 w 10000"/>
                <a:gd name="connsiteY1" fmla="*/ 0 h 8333"/>
                <a:gd name="connsiteX2" fmla="*/ 10000 w 10000"/>
                <a:gd name="connsiteY2" fmla="*/ 3334 h 8333"/>
                <a:gd name="connsiteX3" fmla="*/ 0 w 10000"/>
                <a:gd name="connsiteY3" fmla="*/ 8333 h 8333"/>
                <a:gd name="connsiteX4" fmla="*/ 2857 w 10000"/>
                <a:gd name="connsiteY4" fmla="*/ 0 h 8333"/>
                <a:gd name="connsiteX0" fmla="*/ 2857 w 10000"/>
                <a:gd name="connsiteY0" fmla="*/ 2000 h 12000"/>
                <a:gd name="connsiteX1" fmla="*/ 10000 w 10000"/>
                <a:gd name="connsiteY1" fmla="*/ 0 h 12000"/>
                <a:gd name="connsiteX2" fmla="*/ 10000 w 10000"/>
                <a:gd name="connsiteY2" fmla="*/ 6001 h 12000"/>
                <a:gd name="connsiteX3" fmla="*/ 0 w 10000"/>
                <a:gd name="connsiteY3" fmla="*/ 12000 h 12000"/>
                <a:gd name="connsiteX4" fmla="*/ 2857 w 10000"/>
                <a:gd name="connsiteY4" fmla="*/ 2000 h 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2000">
                  <a:moveTo>
                    <a:pt x="2857" y="2000"/>
                  </a:moveTo>
                  <a:cubicBezTo>
                    <a:pt x="5311" y="6186"/>
                    <a:pt x="5615" y="967"/>
                    <a:pt x="10000" y="0"/>
                  </a:cubicBezTo>
                  <a:cubicBezTo>
                    <a:pt x="7636" y="5025"/>
                    <a:pt x="3934" y="6414"/>
                    <a:pt x="10000" y="6001"/>
                  </a:cubicBezTo>
                  <a:lnTo>
                    <a:pt x="0" y="12000"/>
                  </a:lnTo>
                  <a:cubicBezTo>
                    <a:pt x="1791" y="8817"/>
                    <a:pt x="2857" y="6001"/>
                    <a:pt x="2857" y="2000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4049486" y="5105400"/>
              <a:ext cx="1647825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4049486" y="4572000"/>
              <a:ext cx="1647825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049486" y="3995058"/>
              <a:ext cx="1647825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4049486" y="3429000"/>
              <a:ext cx="1647825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045915" y="2892029"/>
              <a:ext cx="1208314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800600" y="2044700"/>
              <a:ext cx="1647825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рямоугольник 93"/>
            <p:cNvSpPr/>
            <p:nvPr/>
          </p:nvSpPr>
          <p:spPr>
            <a:xfrm rot="16200000" flipV="1">
              <a:off x="4061460" y="2906789"/>
              <a:ext cx="152400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4038600" y="3986720"/>
              <a:ext cx="95250" cy="8572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4038600" y="3419272"/>
              <a:ext cx="95250" cy="8572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4043971" y="5098961"/>
              <a:ext cx="95250" cy="8572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4038600" y="2890736"/>
              <a:ext cx="95250" cy="8572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3765550" y="2254250"/>
              <a:ext cx="95250" cy="8572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рямоугольник 95"/>
            <p:cNvSpPr/>
            <p:nvPr/>
          </p:nvSpPr>
          <p:spPr>
            <a:xfrm rot="16200000" flipV="1">
              <a:off x="4084154" y="3440189"/>
              <a:ext cx="152401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 rot="16200000" flipV="1">
              <a:off x="4077348" y="4006012"/>
              <a:ext cx="152400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4048577" y="4567182"/>
              <a:ext cx="95250" cy="8572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88"/>
            <p:cNvSpPr/>
            <p:nvPr/>
          </p:nvSpPr>
          <p:spPr>
            <a:xfrm rot="16200000" flipV="1">
              <a:off x="4074180" y="4584624"/>
              <a:ext cx="152400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89"/>
            <p:cNvSpPr/>
            <p:nvPr/>
          </p:nvSpPr>
          <p:spPr>
            <a:xfrm rot="16200000" flipV="1">
              <a:off x="4079708" y="5114736"/>
              <a:ext cx="152400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4152900" y="1930400"/>
              <a:ext cx="685800" cy="3048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4" name="Прямая соединительная линия 123"/>
            <p:cNvCxnSpPr/>
            <p:nvPr/>
          </p:nvCxnSpPr>
          <p:spPr>
            <a:xfrm>
              <a:off x="1706880" y="5414010"/>
              <a:ext cx="20002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/>
            <p:cNvCxnSpPr/>
            <p:nvPr/>
          </p:nvCxnSpPr>
          <p:spPr>
            <a:xfrm rot="5400000">
              <a:off x="1668779" y="5372101"/>
              <a:ext cx="7620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>
              <a:off x="1706880" y="5330190"/>
              <a:ext cx="20002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 rot="5400000">
              <a:off x="1870709" y="5280661"/>
              <a:ext cx="7620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9" name="Прямоугольник 128"/>
            <p:cNvSpPr/>
            <p:nvPr/>
          </p:nvSpPr>
          <p:spPr>
            <a:xfrm>
              <a:off x="3789775" y="2056772"/>
              <a:ext cx="334930" cy="5492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4044950" y="2028825"/>
              <a:ext cx="95250" cy="8572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4851400" y="2038350"/>
              <a:ext cx="95250" cy="8572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91"/>
            <p:cNvSpPr/>
            <p:nvPr/>
          </p:nvSpPr>
          <p:spPr>
            <a:xfrm rot="16200000" flipV="1">
              <a:off x="4848859" y="2059940"/>
              <a:ext cx="152400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3" name="Прямая со стрелкой 132"/>
            <p:cNvCxnSpPr/>
            <p:nvPr/>
          </p:nvCxnSpPr>
          <p:spPr>
            <a:xfrm>
              <a:off x="2438400" y="49530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Прямая со стрелкой 133"/>
            <p:cNvCxnSpPr/>
            <p:nvPr/>
          </p:nvCxnSpPr>
          <p:spPr>
            <a:xfrm>
              <a:off x="2409700" y="5362700"/>
              <a:ext cx="3238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Прямая со стрелкой 135"/>
            <p:cNvCxnSpPr/>
            <p:nvPr/>
          </p:nvCxnSpPr>
          <p:spPr>
            <a:xfrm rot="10800000">
              <a:off x="4495800" y="2771775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Прямая со стрелкой 136"/>
            <p:cNvCxnSpPr/>
            <p:nvPr/>
          </p:nvCxnSpPr>
          <p:spPr>
            <a:xfrm rot="5400000">
              <a:off x="1753394" y="61714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Прямая со стрелкой 142"/>
            <p:cNvCxnSpPr/>
            <p:nvPr/>
          </p:nvCxnSpPr>
          <p:spPr>
            <a:xfrm flipV="1">
              <a:off x="3771900" y="1951037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Прямая со стрелкой 144"/>
            <p:cNvCxnSpPr/>
            <p:nvPr/>
          </p:nvCxnSpPr>
          <p:spPr>
            <a:xfrm>
              <a:off x="5562600" y="1933575"/>
              <a:ext cx="45640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Прямая со стрелкой 147"/>
            <p:cNvCxnSpPr/>
            <p:nvPr/>
          </p:nvCxnSpPr>
          <p:spPr>
            <a:xfrm rot="5400000">
              <a:off x="4972844" y="2437606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/>
            <p:cNvCxnSpPr/>
            <p:nvPr/>
          </p:nvCxnSpPr>
          <p:spPr>
            <a:xfrm>
              <a:off x="3733800" y="4419600"/>
              <a:ext cx="304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Прямая соединительная линия 156"/>
            <p:cNvCxnSpPr/>
            <p:nvPr/>
          </p:nvCxnSpPr>
          <p:spPr>
            <a:xfrm>
              <a:off x="3733800" y="4343400"/>
              <a:ext cx="304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Прямая соединительная линия 157"/>
            <p:cNvCxnSpPr/>
            <p:nvPr/>
          </p:nvCxnSpPr>
          <p:spPr>
            <a:xfrm>
              <a:off x="3733800" y="4267200"/>
              <a:ext cx="304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Прямая соединительная линия 158"/>
            <p:cNvCxnSpPr/>
            <p:nvPr/>
          </p:nvCxnSpPr>
          <p:spPr>
            <a:xfrm>
              <a:off x="3733800" y="4191000"/>
              <a:ext cx="304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Прямая соединительная линия 159"/>
            <p:cNvCxnSpPr/>
            <p:nvPr/>
          </p:nvCxnSpPr>
          <p:spPr>
            <a:xfrm>
              <a:off x="3733800" y="3886200"/>
              <a:ext cx="304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Прямая соединительная линия 160"/>
            <p:cNvCxnSpPr/>
            <p:nvPr/>
          </p:nvCxnSpPr>
          <p:spPr>
            <a:xfrm>
              <a:off x="3733800" y="3810000"/>
              <a:ext cx="304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Прямая соединительная линия 161"/>
            <p:cNvCxnSpPr/>
            <p:nvPr/>
          </p:nvCxnSpPr>
          <p:spPr>
            <a:xfrm>
              <a:off x="3733800" y="3733800"/>
              <a:ext cx="304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Прямая соединительная линия 162"/>
            <p:cNvCxnSpPr/>
            <p:nvPr/>
          </p:nvCxnSpPr>
          <p:spPr>
            <a:xfrm>
              <a:off x="3733800" y="3657600"/>
              <a:ext cx="304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Прямая соединительная линия 163"/>
            <p:cNvCxnSpPr/>
            <p:nvPr/>
          </p:nvCxnSpPr>
          <p:spPr>
            <a:xfrm>
              <a:off x="3745196" y="3352800"/>
              <a:ext cx="29340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/>
            <p:cNvCxnSpPr/>
            <p:nvPr/>
          </p:nvCxnSpPr>
          <p:spPr>
            <a:xfrm>
              <a:off x="3765139" y="3200400"/>
              <a:ext cx="2820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/>
            <p:cNvCxnSpPr/>
            <p:nvPr/>
          </p:nvCxnSpPr>
          <p:spPr>
            <a:xfrm>
              <a:off x="3733800" y="4724400"/>
              <a:ext cx="304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Прямая соединительная линия 170"/>
            <p:cNvCxnSpPr/>
            <p:nvPr/>
          </p:nvCxnSpPr>
          <p:spPr>
            <a:xfrm>
              <a:off x="3798124" y="4953000"/>
              <a:ext cx="228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>
              <a:off x="3792906" y="3124200"/>
              <a:ext cx="228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Прямая соединительная линия 204"/>
            <p:cNvCxnSpPr/>
            <p:nvPr/>
          </p:nvCxnSpPr>
          <p:spPr>
            <a:xfrm>
              <a:off x="3753743" y="3276600"/>
              <a:ext cx="2820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Прямая соединительная линия 205"/>
            <p:cNvCxnSpPr/>
            <p:nvPr/>
          </p:nvCxnSpPr>
          <p:spPr>
            <a:xfrm>
              <a:off x="3763490" y="4876800"/>
              <a:ext cx="2820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Прямая соединительная линия 206"/>
            <p:cNvCxnSpPr/>
            <p:nvPr/>
          </p:nvCxnSpPr>
          <p:spPr>
            <a:xfrm>
              <a:off x="3751614" y="4800600"/>
              <a:ext cx="2820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0" name="Прямоугольник 209"/>
            <p:cNvSpPr/>
            <p:nvPr/>
          </p:nvSpPr>
          <p:spPr>
            <a:xfrm>
              <a:off x="7086600" y="1857375"/>
              <a:ext cx="1600200" cy="47625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ysClr val="windowText" lastClr="000000"/>
                  </a:solidFill>
                </a:rPr>
                <a:t>Бензин</a:t>
              </a:r>
              <a:endParaRPr lang="ru-RU" sz="32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11" name="Прямая со стрелкой 210"/>
            <p:cNvCxnSpPr/>
            <p:nvPr/>
          </p:nvCxnSpPr>
          <p:spPr>
            <a:xfrm>
              <a:off x="6543675" y="2066925"/>
              <a:ext cx="45640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3" name="Прямая со стрелкой 212"/>
            <p:cNvCxnSpPr/>
            <p:nvPr/>
          </p:nvCxnSpPr>
          <p:spPr>
            <a:xfrm>
              <a:off x="5791200" y="3467100"/>
              <a:ext cx="45640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4" name="Прямая со стрелкой 213"/>
            <p:cNvCxnSpPr/>
            <p:nvPr/>
          </p:nvCxnSpPr>
          <p:spPr>
            <a:xfrm>
              <a:off x="5810250" y="4029075"/>
              <a:ext cx="45640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5" name="Прямая со стрелкой 214"/>
            <p:cNvCxnSpPr/>
            <p:nvPr/>
          </p:nvCxnSpPr>
          <p:spPr>
            <a:xfrm>
              <a:off x="5810250" y="4600575"/>
              <a:ext cx="45640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6" name="Прямая со стрелкой 215"/>
            <p:cNvCxnSpPr/>
            <p:nvPr/>
          </p:nvCxnSpPr>
          <p:spPr>
            <a:xfrm>
              <a:off x="5810250" y="5133181"/>
              <a:ext cx="45640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8" name="Прямоугольник 217"/>
            <p:cNvSpPr/>
            <p:nvPr/>
          </p:nvSpPr>
          <p:spPr>
            <a:xfrm>
              <a:off x="6400800" y="3190875"/>
              <a:ext cx="1752600" cy="47625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ysClr val="windowText" lastClr="000000"/>
                  </a:solidFill>
                </a:rPr>
                <a:t>Лигроин</a:t>
              </a:r>
              <a:endParaRPr lang="ru-RU" sz="3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9" name="Прямоугольник 218"/>
            <p:cNvSpPr/>
            <p:nvPr/>
          </p:nvSpPr>
          <p:spPr>
            <a:xfrm>
              <a:off x="6400800" y="3790950"/>
              <a:ext cx="1752600" cy="47625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ysClr val="windowText" lastClr="000000"/>
                  </a:solidFill>
                </a:rPr>
                <a:t>Керосин</a:t>
              </a:r>
              <a:endParaRPr lang="ru-RU" sz="3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0" name="Прямоугольник 219"/>
            <p:cNvSpPr/>
            <p:nvPr/>
          </p:nvSpPr>
          <p:spPr>
            <a:xfrm>
              <a:off x="6410324" y="4381500"/>
              <a:ext cx="1743075" cy="45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ysClr val="windowText" lastClr="000000"/>
                  </a:solidFill>
                </a:rPr>
                <a:t>Газойль</a:t>
              </a:r>
              <a:endParaRPr lang="ru-RU" sz="3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1" name="Прямоугольник 220"/>
            <p:cNvSpPr/>
            <p:nvPr/>
          </p:nvSpPr>
          <p:spPr>
            <a:xfrm>
              <a:off x="6419850" y="4943475"/>
              <a:ext cx="1733550" cy="45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ysClr val="windowText" lastClr="000000"/>
                  </a:solidFill>
                </a:rPr>
                <a:t>Мазут</a:t>
              </a:r>
              <a:endParaRPr lang="ru-RU" sz="3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2250375" y="5741518"/>
              <a:ext cx="784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Нефть</a:t>
              </a:r>
              <a:endParaRPr lang="ru-RU" dirty="0"/>
            </a:p>
          </p:txBody>
        </p:sp>
        <p:cxnSp>
          <p:nvCxnSpPr>
            <p:cNvPr id="227" name="Прямая со стрелкой 226"/>
            <p:cNvCxnSpPr/>
            <p:nvPr/>
          </p:nvCxnSpPr>
          <p:spPr>
            <a:xfrm rot="10800000">
              <a:off x="2338450" y="5750625"/>
              <a:ext cx="60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9" name="TextBox 228"/>
            <p:cNvSpPr txBox="1"/>
            <p:nvPr/>
          </p:nvSpPr>
          <p:spPr>
            <a:xfrm>
              <a:off x="1921825" y="5162800"/>
              <a:ext cx="561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Пар</a:t>
              </a:r>
              <a:endParaRPr lang="ru-RU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2321625" y="4614550"/>
              <a:ext cx="784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Нефть</a:t>
              </a:r>
              <a:endParaRPr lang="ru-RU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521525" y="1905000"/>
              <a:ext cx="1837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1.Трубчатая печь</a:t>
              </a:r>
              <a:endParaRPr lang="ru-RU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536047" y="2743200"/>
              <a:ext cx="1660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3.Холодильник</a:t>
              </a:r>
              <a:endParaRPr lang="ru-RU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485900" y="2209800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2.Ректификационная колонна</a:t>
              </a:r>
              <a:endParaRPr lang="ru-RU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993714" y="589391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3864075" y="5791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cxnSp>
          <p:nvCxnSpPr>
            <p:cNvPr id="238" name="Прямая соединительная линия 237"/>
            <p:cNvCxnSpPr/>
            <p:nvPr/>
          </p:nvCxnSpPr>
          <p:spPr>
            <a:xfrm rot="16200000" flipH="1">
              <a:off x="4343400" y="1752600"/>
              <a:ext cx="152400" cy="152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1" name="Прямая соединительная линия 240"/>
            <p:cNvCxnSpPr/>
            <p:nvPr/>
          </p:nvCxnSpPr>
          <p:spPr>
            <a:xfrm flipV="1">
              <a:off x="1219200" y="5791200"/>
              <a:ext cx="30480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3" name="Прямая соединительная линия 242"/>
            <p:cNvCxnSpPr/>
            <p:nvPr/>
          </p:nvCxnSpPr>
          <p:spPr>
            <a:xfrm>
              <a:off x="3809998" y="5791199"/>
              <a:ext cx="152402" cy="15240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5212884" y="2057400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ru-RU" baseline="-25000" dirty="0" smtClean="0"/>
                <a:t>кип. </a:t>
              </a:r>
              <a:r>
                <a:rPr lang="ru-RU" dirty="0" smtClean="0"/>
                <a:t>40-200 ⁰С</a:t>
              </a:r>
              <a:endParaRPr lang="ru-RU" baseline="-250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191000" y="3059668"/>
              <a:ext cx="16097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ru-RU" baseline="-25000" dirty="0" smtClean="0"/>
                <a:t>кип. </a:t>
              </a:r>
              <a:r>
                <a:rPr lang="ru-RU" dirty="0" smtClean="0"/>
                <a:t>150-200 ⁰С</a:t>
              </a:r>
              <a:endParaRPr lang="ru-RU" baseline="-250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222284" y="3641972"/>
              <a:ext cx="16097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ru-RU" baseline="-25000" dirty="0" smtClean="0"/>
                <a:t>кип. </a:t>
              </a:r>
              <a:r>
                <a:rPr lang="ru-RU" dirty="0" smtClean="0"/>
                <a:t>180-300 ⁰С</a:t>
              </a:r>
              <a:endParaRPr lang="ru-RU" baseline="-250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146084" y="4202668"/>
              <a:ext cx="16097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ru-RU" baseline="-25000" dirty="0" smtClean="0"/>
                <a:t>кип. </a:t>
              </a:r>
              <a:r>
                <a:rPr lang="ru-RU" dirty="0" smtClean="0"/>
                <a:t>270-350 ⁰С</a:t>
              </a:r>
              <a:endParaRPr lang="ru-RU" baseline="-250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191000" y="4798620"/>
              <a:ext cx="9203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остаток</a:t>
              </a:r>
              <a:endParaRPr lang="ru-RU" baseline="-25000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18000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Продукты перегонки нефти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750E-F8EF-49ED-94B6-3A8B89D6B5B2}" type="datetime1">
              <a:rPr lang="ru-RU" smtClean="0"/>
              <a:pPr/>
              <a:t>27.10.2013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Нигаматова А.Р.</a:t>
            </a: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5105400" y="1600200"/>
            <a:ext cx="2590800" cy="1295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Керосин</a:t>
            </a:r>
          </a:p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(отС</a:t>
            </a:r>
            <a:r>
              <a:rPr lang="ru-RU" sz="3200" baseline="-25000" dirty="0" smtClean="0">
                <a:solidFill>
                  <a:sysClr val="windowText" lastClr="000000"/>
                </a:solidFill>
              </a:rPr>
              <a:t>12</a:t>
            </a:r>
            <a:r>
              <a:rPr lang="ru-RU" sz="3200" dirty="0" smtClean="0">
                <a:solidFill>
                  <a:sysClr val="windowText" lastClr="000000"/>
                </a:solidFill>
              </a:rPr>
              <a:t>до С</a:t>
            </a:r>
            <a:r>
              <a:rPr lang="ru-RU" sz="3200" baseline="-25000" dirty="0" smtClean="0">
                <a:solidFill>
                  <a:sysClr val="windowText" lastClr="000000"/>
                </a:solidFill>
              </a:rPr>
              <a:t>18</a:t>
            </a:r>
            <a:r>
              <a:rPr lang="ru-RU" sz="3200" dirty="0" smtClean="0">
                <a:solidFill>
                  <a:sysClr val="windowText" lastClr="000000"/>
                </a:solidFill>
              </a:rPr>
              <a:t>)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3505200"/>
            <a:ext cx="2819400" cy="1371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Лигроин</a:t>
            </a:r>
          </a:p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(отС</a:t>
            </a:r>
            <a:r>
              <a:rPr lang="ru-RU" sz="3200" baseline="-25000" dirty="0" smtClean="0">
                <a:solidFill>
                  <a:sysClr val="windowText" lastClr="000000"/>
                </a:solidFill>
              </a:rPr>
              <a:t>8</a:t>
            </a:r>
            <a:r>
              <a:rPr lang="ru-RU" sz="3200" dirty="0" smtClean="0">
                <a:solidFill>
                  <a:sysClr val="windowText" lastClr="000000"/>
                </a:solidFill>
              </a:rPr>
              <a:t>до С</a:t>
            </a:r>
            <a:r>
              <a:rPr lang="ru-RU" sz="3200" baseline="-25000" dirty="0" smtClean="0">
                <a:solidFill>
                  <a:sysClr val="windowText" lastClr="000000"/>
                </a:solidFill>
              </a:rPr>
              <a:t>14</a:t>
            </a:r>
            <a:r>
              <a:rPr lang="ru-RU" sz="3200" dirty="0" smtClean="0">
                <a:solidFill>
                  <a:sysClr val="windowText" lastClr="000000"/>
                </a:solidFill>
              </a:rPr>
              <a:t>)</a:t>
            </a:r>
          </a:p>
          <a:p>
            <a:pPr algn="ctr"/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3000" y="1600200"/>
            <a:ext cx="2667000" cy="1295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Бензин</a:t>
            </a:r>
          </a:p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(отС</a:t>
            </a:r>
            <a:r>
              <a:rPr lang="ru-RU" sz="3200" baseline="-25000" dirty="0" smtClean="0">
                <a:solidFill>
                  <a:sysClr val="windowText" lastClr="000000"/>
                </a:solidFill>
              </a:rPr>
              <a:t>5</a:t>
            </a:r>
            <a:r>
              <a:rPr lang="ru-RU" sz="3200" dirty="0" smtClean="0">
                <a:solidFill>
                  <a:sysClr val="windowText" lastClr="000000"/>
                </a:solidFill>
              </a:rPr>
              <a:t>до С</a:t>
            </a:r>
            <a:r>
              <a:rPr lang="ru-RU" sz="3200" baseline="-25000" dirty="0" smtClean="0">
                <a:solidFill>
                  <a:sysClr val="windowText" lastClr="000000"/>
                </a:solidFill>
              </a:rPr>
              <a:t>11</a:t>
            </a:r>
            <a:r>
              <a:rPr lang="ru-RU" sz="3200" dirty="0" smtClean="0">
                <a:solidFill>
                  <a:sysClr val="windowText" lastClr="000000"/>
                </a:solidFill>
              </a:rPr>
              <a:t>)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05200" y="3200400"/>
            <a:ext cx="2286000" cy="11620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Фракции нефти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58552" y="3505200"/>
            <a:ext cx="2604448" cy="13306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Мазут</a:t>
            </a:r>
          </a:p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(отС</a:t>
            </a:r>
            <a:r>
              <a:rPr lang="ru-RU" sz="3200" baseline="-25000" dirty="0" smtClean="0">
                <a:solidFill>
                  <a:sysClr val="windowText" lastClr="000000"/>
                </a:solidFill>
              </a:rPr>
              <a:t>20</a:t>
            </a:r>
            <a:r>
              <a:rPr lang="ru-RU" sz="3200" dirty="0" smtClean="0">
                <a:solidFill>
                  <a:sysClr val="windowText" lastClr="000000"/>
                </a:solidFill>
              </a:rPr>
              <a:t>до С</a:t>
            </a:r>
            <a:r>
              <a:rPr lang="ru-RU" sz="3200" baseline="-25000" dirty="0" smtClean="0">
                <a:solidFill>
                  <a:sysClr val="windowText" lastClr="000000"/>
                </a:solidFill>
              </a:rPr>
              <a:t>40</a:t>
            </a:r>
            <a:r>
              <a:rPr lang="ru-RU" sz="3200" dirty="0" smtClean="0">
                <a:solidFill>
                  <a:sysClr val="windowText" lastClr="000000"/>
                </a:solidFill>
              </a:rPr>
              <a:t>)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3200400" y="43434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3124200" y="2881952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791201" y="4343400"/>
            <a:ext cx="380999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791200" y="28956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3352800" y="4841544"/>
            <a:ext cx="2604448" cy="13306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Газойль</a:t>
            </a:r>
          </a:p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(отС</a:t>
            </a:r>
            <a:r>
              <a:rPr lang="ru-RU" sz="3200" baseline="-25000" dirty="0" smtClean="0">
                <a:solidFill>
                  <a:sysClr val="windowText" lastClr="000000"/>
                </a:solidFill>
              </a:rPr>
              <a:t>14</a:t>
            </a:r>
            <a:r>
              <a:rPr lang="ru-RU" sz="3200" dirty="0" smtClean="0">
                <a:solidFill>
                  <a:sysClr val="windowText" lastClr="000000"/>
                </a:solidFill>
              </a:rPr>
              <a:t>до С</a:t>
            </a:r>
            <a:r>
              <a:rPr lang="ru-RU" sz="3200" baseline="-25000" dirty="0" smtClean="0">
                <a:solidFill>
                  <a:sysClr val="windowText" lastClr="000000"/>
                </a:solidFill>
              </a:rPr>
              <a:t>25</a:t>
            </a:r>
            <a:r>
              <a:rPr lang="ru-RU" sz="3200" dirty="0" smtClean="0">
                <a:solidFill>
                  <a:sysClr val="windowText" lastClr="000000"/>
                </a:solidFill>
              </a:rPr>
              <a:t>)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 rot="5400000">
            <a:off x="4533106" y="4610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Управляющая кнопка: домой 48">
            <a:hlinkClick r:id="rId2" action="ppaction://hlinksldjump" highlightClick="1"/>
          </p:cNvPr>
          <p:cNvSpPr/>
          <p:nvPr/>
        </p:nvSpPr>
        <p:spPr>
          <a:xfrm>
            <a:off x="8763000" y="6477000"/>
            <a:ext cx="304800" cy="304800"/>
          </a:xfrm>
          <a:prstGeom prst="actionButtonHome">
            <a:avLst/>
          </a:prstGeom>
          <a:solidFill>
            <a:srgbClr val="FF66F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383</Words>
  <Application>Microsoft Office PowerPoint</Application>
  <PresentationFormat>Экран (4:3)</PresentationFormat>
  <Paragraphs>122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Ямало-Ненецкий автономный округ   г.Ноябрьск  МБОУ СОШ №9 </vt:lpstr>
      <vt:lpstr>Содержание</vt:lpstr>
      <vt:lpstr>Что такое нефть?</vt:lpstr>
      <vt:lpstr>Виды нефти</vt:lpstr>
      <vt:lpstr>Переработка нефти</vt:lpstr>
      <vt:lpstr>Первичная переработка нефти</vt:lpstr>
      <vt:lpstr>Вторичная переработка нефти</vt:lpstr>
      <vt:lpstr>Схема установки для перегонки нефти</vt:lpstr>
      <vt:lpstr>Продукты перегонки нефти</vt:lpstr>
      <vt:lpstr>Применение нефтепродуктов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Ямало-Ненецкий автономный округ   г.Ноябрьск  МОУСОШ №3</dc:title>
  <dc:creator>АМИР</dc:creator>
  <cp:lastModifiedBy>Амир</cp:lastModifiedBy>
  <cp:revision>85</cp:revision>
  <dcterms:created xsi:type="dcterms:W3CDTF">2010-01-13T12:16:50Z</dcterms:created>
  <dcterms:modified xsi:type="dcterms:W3CDTF">2013-10-27T16:01:08Z</dcterms:modified>
</cp:coreProperties>
</file>