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A6D23A-0EA0-4B60-8472-455DA90F0149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74C621-E6E6-4C30-A9DE-5ABA265C0C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995" y="764704"/>
            <a:ext cx="7772400" cy="4104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Управление познавательной </a:t>
            </a:r>
            <a:b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деятельностью учащихся</a:t>
            </a:r>
            <a:b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</a:rPr>
              <a:t> на уроках черчения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373216"/>
            <a:ext cx="8964488" cy="100811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Учитель ИЗО и черчения</a:t>
            </a:r>
          </a:p>
          <a:p>
            <a:r>
              <a:rPr lang="ru-RU" sz="2800" dirty="0">
                <a:solidFill>
                  <a:schemeClr val="bg1"/>
                </a:solidFill>
              </a:rPr>
              <a:t> высшей квалификационной категории</a:t>
            </a:r>
          </a:p>
          <a:p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Кивалина</a:t>
            </a:r>
            <a:r>
              <a:rPr lang="ru-RU" sz="2800" dirty="0">
                <a:solidFill>
                  <a:schemeClr val="bg1"/>
                </a:solidFill>
              </a:rPr>
              <a:t> Е. В.</a:t>
            </a: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42" y="476672"/>
            <a:ext cx="275283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33265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Департамент общего и профессионального 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Брянской области</a:t>
            </a:r>
            <a:br>
              <a:rPr lang="ru-RU" dirty="0"/>
            </a:br>
            <a:r>
              <a:rPr lang="ru-RU" dirty="0"/>
              <a:t>  МБОУ  </a:t>
            </a:r>
            <a:r>
              <a:rPr lang="ru-RU" dirty="0" err="1"/>
              <a:t>Белоберезковская</a:t>
            </a:r>
            <a:r>
              <a:rPr lang="ru-RU" dirty="0"/>
              <a:t>  СОШ №1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95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ОБЪЯСНИТЕЛЬНО-ИЛЛЮСТРАТИВНЫЙ МЕТОД;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РЕПРОДУКТИВНЫЙ МЕТОД;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МЕТОДЫ ПРОБЛЕМНОГО ИЗЛОЖЕНИЯ: </a:t>
            </a:r>
          </a:p>
          <a:p>
            <a:pPr marL="109728" indent="0">
              <a:buNone/>
            </a:pPr>
            <a:r>
              <a:rPr lang="ru-RU" sz="2000" b="1" dirty="0" smtClean="0"/>
              <a:t>ИССЛЕДОВАТЕЛЬСКИЙ, ЭВРИСТИЧЕСКИЙ;</a:t>
            </a:r>
          </a:p>
          <a:p>
            <a:pPr marL="109728" indent="0">
              <a:buNone/>
            </a:pPr>
            <a:endParaRPr lang="ru-RU" sz="2000" b="1" dirty="0" smtClean="0"/>
          </a:p>
          <a:p>
            <a:r>
              <a:rPr lang="ru-RU" sz="2000" b="1" dirty="0" smtClean="0"/>
              <a:t>ИСПОЛЬЗОВАНИЕ ТВОРЧЕСКИХ, ИМПРОВИЗИРОВАННЫХ И ПРОБЛЕМНЫХ ЗАДАЧ.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Пути активизации деятельности учащихся на уроках черчения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3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204864"/>
            <a:ext cx="7416824" cy="3802427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ЧУВСТВЕННОЕ ВОСПРИЯТИЕ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ТЕОРЕТИЧЕСКОЕ МЫШЛЕНИЕ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ПРАКТИЧЕСКАЯ ДЕЯТЕЛЬНОСТЬ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71420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    </a:t>
            </a:r>
            <a:r>
              <a:rPr lang="ru-RU" sz="4800" u="sng" dirty="0" smtClean="0">
                <a:solidFill>
                  <a:srgbClr val="C00000"/>
                </a:solidFill>
                <a:latin typeface="Arial Narrow" pitchFamily="34" charset="0"/>
              </a:rPr>
              <a:t>Познавательная деятельность</a:t>
            </a:r>
            <a:endParaRPr lang="ru-RU" sz="4800" u="sng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3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2492896"/>
            <a:ext cx="7067128" cy="3514395"/>
          </a:xfrm>
        </p:spPr>
        <p:txBody>
          <a:bodyPr/>
          <a:lstStyle/>
          <a:p>
            <a:r>
              <a:rPr lang="ru-RU" b="1" i="1" dirty="0" smtClean="0"/>
              <a:t>ИНТЕЛЛЕКТУАЛЬНАЯ   СФЕРА</a:t>
            </a:r>
          </a:p>
          <a:p>
            <a:endParaRPr lang="ru-RU" b="1" i="1" dirty="0" smtClean="0"/>
          </a:p>
          <a:p>
            <a:r>
              <a:rPr lang="ru-RU" b="1" i="1" dirty="0" smtClean="0"/>
              <a:t>СОЦИАЛЬНАЯ   СФЕРА</a:t>
            </a:r>
          </a:p>
          <a:p>
            <a:endParaRPr lang="ru-RU" b="1" i="1" dirty="0" smtClean="0"/>
          </a:p>
          <a:p>
            <a:r>
              <a:rPr lang="ru-RU" b="1" i="1" dirty="0" smtClean="0"/>
              <a:t>ЛИЧНОСТНАЯ   СФЕРА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 Narrow" pitchFamily="34" charset="0"/>
              </a:rPr>
              <a:t>   </a:t>
            </a:r>
            <a:r>
              <a:rPr lang="ru-RU" sz="4800" u="sng" dirty="0" smtClean="0">
                <a:solidFill>
                  <a:srgbClr val="C00000"/>
                </a:solidFill>
                <a:latin typeface="Arial Narrow" pitchFamily="34" charset="0"/>
              </a:rPr>
              <a:t>Познавательная  деятельность</a:t>
            </a:r>
            <a:endParaRPr lang="ru-RU" sz="4800" u="sng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3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    Осознание собственных интеллектуальных операций и управление ими. </a:t>
            </a:r>
          </a:p>
          <a:p>
            <a:pPr marL="109728" indent="0">
              <a:buNone/>
            </a:pPr>
            <a:r>
              <a:rPr lang="ru-RU" sz="2800" dirty="0" smtClean="0"/>
              <a:t>    Контролируемыми и управляемыми становятся речь, внимание, память и восприятие.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Интеллектуальная сфера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7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Стремление освоить новую жизненную сферу, занять более самостоятельную и взрослую позицию, выйти за пределы повседневной школьной жизни.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84176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sz="4800" dirty="0" smtClean="0">
                <a:solidFill>
                  <a:srgbClr val="C00000"/>
                </a:solidFill>
              </a:rPr>
              <a:t>Социальная сфера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9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Умение «направить мысль на мысль», на познание себя, особенностей своей личности. </a:t>
            </a:r>
          </a:p>
          <a:p>
            <a:pPr marL="109728" indent="0">
              <a:buNone/>
            </a:pPr>
            <a:r>
              <a:rPr lang="ru-RU" sz="3200" dirty="0" smtClean="0"/>
              <a:t>Это определяет развитие самосознания – центральной линии развития личности.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  Личностная сфера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3200" dirty="0" smtClean="0"/>
              <a:t>                  </a:t>
            </a:r>
            <a:r>
              <a:rPr lang="ru-RU" sz="3200" b="1" dirty="0" smtClean="0">
                <a:solidFill>
                  <a:srgbClr val="0070C0"/>
                </a:solidFill>
              </a:rPr>
              <a:t>АКТИВНОСТЬ    </a:t>
            </a:r>
            <a:r>
              <a:rPr lang="ru-RU" sz="3200" dirty="0" smtClean="0">
                <a:solidFill>
                  <a:srgbClr val="0070C0"/>
                </a:solidFill>
              </a:rPr>
              <a:t>                                                                  </a:t>
            </a:r>
          </a:p>
          <a:p>
            <a:endParaRPr lang="ru-RU" dirty="0"/>
          </a:p>
          <a:p>
            <a:pPr marL="109728" indent="0">
              <a:buNone/>
            </a:pPr>
            <a:endParaRPr lang="ru-RU" sz="1600" b="1" i="1" dirty="0" smtClean="0"/>
          </a:p>
          <a:p>
            <a:pPr marL="109728" indent="0">
              <a:buNone/>
            </a:pPr>
            <a:r>
              <a:rPr lang="ru-RU" sz="1600" b="1" i="1" dirty="0" smtClean="0"/>
              <a:t>« соприкосновение »  обучаемого                           умелое педагогическое </a:t>
            </a:r>
          </a:p>
          <a:p>
            <a:pPr marL="109728" indent="0">
              <a:buNone/>
            </a:pPr>
            <a:r>
              <a:rPr lang="ru-RU" sz="1600" b="1" i="1" dirty="0"/>
              <a:t>с</a:t>
            </a:r>
            <a:r>
              <a:rPr lang="ru-RU" sz="1600" b="1" i="1" dirty="0" smtClean="0"/>
              <a:t> предметом его деятельности                                     управление</a:t>
            </a:r>
            <a:endParaRPr lang="ru-RU" sz="1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Отношение учащегося к учению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0205" y="1196752"/>
            <a:ext cx="484632" cy="748658"/>
          </a:xfrm>
          <a:prstGeom prst="downArrow">
            <a:avLst>
              <a:gd name="adj1" fmla="val 2780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44837" y="2636912"/>
            <a:ext cx="117929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987824" y="2636912"/>
            <a:ext cx="107238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2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/>
              <a:t>Создание благоприятных условий для личностного и познавательного развития учащихся</a:t>
            </a:r>
            <a:endParaRPr lang="ru-RU" sz="4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</a:rPr>
              <a:t>    </a:t>
            </a:r>
            <a:r>
              <a:rPr lang="ru-RU" sz="4400" u="sng" dirty="0" smtClean="0">
                <a:solidFill>
                  <a:srgbClr val="C00000"/>
                </a:solidFill>
              </a:rPr>
              <a:t>Главная  задача  педагог</a:t>
            </a:r>
            <a:r>
              <a:rPr lang="ru-RU" u="sng" dirty="0" smtClean="0">
                <a:solidFill>
                  <a:srgbClr val="C00000"/>
                </a:solidFill>
              </a:rPr>
              <a:t>а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ИНТЕРЕС К ПРЕДМЕТУ;</a:t>
            </a:r>
          </a:p>
          <a:p>
            <a:r>
              <a:rPr lang="ru-RU" sz="1800" smtClean="0"/>
              <a:t>ВОСПИТАНИЕ </a:t>
            </a:r>
            <a:r>
              <a:rPr lang="ru-RU" sz="1800" dirty="0" smtClean="0"/>
              <a:t>ВЕРЫ В СВОИ СИЛЫ И СПОСОБНОСТИ К ПРЕДМЕТУ;</a:t>
            </a:r>
          </a:p>
          <a:p>
            <a:r>
              <a:rPr lang="ru-RU" sz="1800" dirty="0" smtClean="0"/>
              <a:t>ПОСЛЕДОВАТЕЛЬНОЕ УСЛОЖНЕНИЕ ГРАФИЧЕСКОЙ ДЕЯТЕЛЬНОСТИ ;</a:t>
            </a:r>
          </a:p>
          <a:p>
            <a:r>
              <a:rPr lang="ru-RU" sz="1800" dirty="0" smtClean="0"/>
              <a:t>ИСПОЛЬЗОВАНИЕ ТЕХНИЧЕСКИХ СРЕДСТВ ОБУЧЕНИЯ,НАГЛЯДНЫХ ПОСОБИЙ;</a:t>
            </a:r>
          </a:p>
          <a:p>
            <a:r>
              <a:rPr lang="ru-RU" sz="1800" dirty="0" smtClean="0"/>
              <a:t>ЦЕЛЕНАПРАВЛЕННОЕ, СИСТЕМАТИЧЕСКОЕ  ИСПОЛЬЗОВАНИЕ ГРАФИЧЕСКИХ БЕСЕД, АКТИВИЗИРУЮЩИХ ВНИМАНИЕ УЧЕНИКА , РАБОТУ ЕГО МЫСЛИ , ЕГО ЭМОЦИОНАЛЬНУЮ ОТЗЫВЧИВОСТЬ;</a:t>
            </a:r>
          </a:p>
          <a:p>
            <a:r>
              <a:rPr lang="ru-RU" sz="1800" dirty="0" smtClean="0"/>
              <a:t>ВВЕДЕНИЕ В УРОК ТВОРЧЕСКИХ, ИМПРОВИЗАЦИОННЫХ И ПРОБЛЕМНЫХ ЗАДАЧ;</a:t>
            </a:r>
          </a:p>
          <a:p>
            <a:r>
              <a:rPr lang="ru-RU" sz="1800" dirty="0" smtClean="0"/>
              <a:t>МЕЖПРЕДМЕТНЫЕ СВЯЗИ ПРЕДМЕТА ЧЕРЧЕНИЕ С ДРУГИМИ ШКОЛЬНЫМИ ДИСЦИПЛИНАМИ.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Критерии развития активности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</TotalTime>
  <Words>241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Управление познавательной  деятельностью учащихся  на уроках черчения</vt:lpstr>
      <vt:lpstr>    Познавательная деятельность</vt:lpstr>
      <vt:lpstr>   Познавательная  деятельность</vt:lpstr>
      <vt:lpstr>Интеллектуальная сфера</vt:lpstr>
      <vt:lpstr>       Социальная сфера</vt:lpstr>
      <vt:lpstr>   Личностная сфера</vt:lpstr>
      <vt:lpstr>Отношение учащегося к учению</vt:lpstr>
      <vt:lpstr>    Главная  задача  педагога</vt:lpstr>
      <vt:lpstr> Критерии развития активности</vt:lpstr>
      <vt:lpstr>Пути активизации деятельности учащихся на уроках черчения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познавательной  деятельностью учащихся  на уроках черчения</dc:title>
  <dc:creator>Андрей</dc:creator>
  <cp:lastModifiedBy>Андрей</cp:lastModifiedBy>
  <cp:revision>24</cp:revision>
  <dcterms:created xsi:type="dcterms:W3CDTF">2007-02-12T09:57:36Z</dcterms:created>
  <dcterms:modified xsi:type="dcterms:W3CDTF">2013-12-20T05:50:04Z</dcterms:modified>
</cp:coreProperties>
</file>