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54D50-8DC1-4FC6-A895-A994B9B8C373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522BE-F785-4432-B3FB-21CE7AA89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260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522BE-F785-4432-B3FB-21CE7AA8921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8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A6D23A-0EA0-4B60-8472-455DA90F0149}" type="datetimeFigureOut">
              <a:rPr lang="ru-RU" smtClean="0"/>
              <a:t>03.03.2012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74C621-E6E6-4C30-A9DE-5ABA265C0C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0041" y="2780928"/>
            <a:ext cx="7772400" cy="28083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ru-RU" sz="3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373216"/>
            <a:ext cx="8964488" cy="10081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-123646"/>
            <a:ext cx="3708413" cy="26677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71601" y="2967335"/>
            <a:ext cx="756084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«Развитие эстетического восприятия окружающего мира через творческие коллективные работы»</a:t>
            </a:r>
            <a:endParaRPr lang="ru-RU" sz="3200" b="1" cap="none" spc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195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224136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                                </a:t>
            </a:r>
            <a:r>
              <a:rPr lang="ru-RU" sz="4400" dirty="0" smtClean="0">
                <a:solidFill>
                  <a:srgbClr val="C00000"/>
                </a:solidFill>
              </a:rPr>
              <a:t>совместно-           </a:t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                    взаимодействующая</a:t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                              деятельность</a:t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>
                <a:solidFill>
                  <a:srgbClr val="C00000"/>
                </a:solidFill>
              </a:rPr>
              <a:t/>
            </a:r>
            <a:br>
              <a:rPr lang="ru-RU" sz="4400" dirty="0">
                <a:solidFill>
                  <a:srgbClr val="C00000"/>
                </a:solidFill>
              </a:rPr>
            </a:br>
            <a:r>
              <a:rPr lang="ru-RU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Эта форма организации предполагает или одновременную совместную работу всех участников коллективного творчества, или постоянное согласование действия всех участников коллективной деятельности</a:t>
            </a:r>
            <a:r>
              <a:rPr lang="ru-RU" sz="3100" dirty="0" smtClean="0">
                <a:solidFill>
                  <a:srgbClr val="C00000"/>
                </a:solidFill>
              </a:rPr>
              <a:t>.</a:t>
            </a:r>
            <a:r>
              <a:rPr lang="ru-RU" sz="3100" dirty="0">
                <a:solidFill>
                  <a:srgbClr val="C00000"/>
                </a:solidFill>
              </a:rPr>
              <a:t/>
            </a:r>
            <a:br>
              <a:rPr lang="ru-RU" sz="3100" dirty="0">
                <a:solidFill>
                  <a:srgbClr val="C00000"/>
                </a:solidFill>
              </a:rPr>
            </a:br>
            <a:endParaRPr lang="ru-RU" sz="3100" u="sng" dirty="0">
              <a:solidFill>
                <a:srgbClr val="C00000"/>
              </a:solidFill>
            </a:endParaRPr>
          </a:p>
        </p:txBody>
      </p:sp>
      <p:pic>
        <p:nvPicPr>
          <p:cNvPr id="3074" name="Picture 2" descr="E:\Для школы\школа\PIC_009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2016224" cy="129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27.02.10\Новая папка (3)\PIC_009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1511364" cy="24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80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57400" lvl="8" indent="0">
              <a:buNone/>
            </a:pPr>
            <a:endParaRPr lang="ru-RU" sz="700" dirty="0" smtClean="0"/>
          </a:p>
          <a:p>
            <a:endParaRPr lang="ru-RU" sz="2400" dirty="0" smtClean="0"/>
          </a:p>
          <a:p>
            <a:endParaRPr lang="ru-RU" sz="2400" dirty="0"/>
          </a:p>
          <a:p>
            <a:pPr marL="109728" indent="0">
              <a:buNone/>
            </a:pPr>
            <a:endParaRPr lang="ru-RU" sz="2400" dirty="0" smtClean="0"/>
          </a:p>
          <a:p>
            <a:r>
              <a:rPr lang="ru-RU" sz="2400" dirty="0" smtClean="0"/>
              <a:t>Организация формы сотрудничества;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овершенствование опыта общения;</a:t>
            </a:r>
          </a:p>
          <a:p>
            <a:r>
              <a:rPr lang="ru-RU" sz="2400" dirty="0"/>
              <a:t>к</a:t>
            </a:r>
            <a:r>
              <a:rPr lang="ru-RU" sz="2400" dirty="0" smtClean="0"/>
              <a:t>оординирование своей деятельности;</a:t>
            </a:r>
          </a:p>
          <a:p>
            <a:r>
              <a:rPr lang="ru-RU" sz="2400" dirty="0"/>
              <a:t>о</a:t>
            </a:r>
            <a:r>
              <a:rPr lang="ru-RU" sz="2400" dirty="0" smtClean="0"/>
              <a:t>бъективное оценивание результатов;</a:t>
            </a:r>
          </a:p>
          <a:p>
            <a:r>
              <a:rPr lang="ru-RU" sz="2400" dirty="0"/>
              <a:t>о</a:t>
            </a:r>
            <a:r>
              <a:rPr lang="ru-RU" sz="2400" dirty="0" smtClean="0"/>
              <a:t>рганизация индивидуального и дифференцированного подхода в обучении и воспитании.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 </a:t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dirty="0">
                <a:solidFill>
                  <a:srgbClr val="C00000"/>
                </a:solidFill>
              </a:rPr>
              <a:t> </a:t>
            </a:r>
            <a:r>
              <a:rPr lang="ru-RU" sz="4800" dirty="0" smtClean="0">
                <a:solidFill>
                  <a:srgbClr val="C00000"/>
                </a:solidFill>
              </a:rPr>
              <a:t>                         задачи                        </a:t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dirty="0">
                <a:solidFill>
                  <a:srgbClr val="C00000"/>
                </a:solidFill>
              </a:rPr>
              <a:t> </a:t>
            </a:r>
            <a:r>
              <a:rPr lang="ru-RU" sz="4800" dirty="0" smtClean="0">
                <a:solidFill>
                  <a:srgbClr val="C00000"/>
                </a:solidFill>
              </a:rPr>
              <a:t>                     коллективной    </a:t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dirty="0" smtClean="0">
                <a:solidFill>
                  <a:srgbClr val="C00000"/>
                </a:solidFill>
              </a:rPr>
              <a:t>                      деятельности   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404664"/>
            <a:ext cx="2160240" cy="231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04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9" y="2636912"/>
            <a:ext cx="7416824" cy="633073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/>
              <a:t>Групповая деятельность – процесс организации познавательной коллективной деятельности учащихся, в ходе которой происходит раздел функций между учащимися, достигается их позитивная взаимозависимость, осуществляется взаимодействие, требующее индивидуальной ответственности каждого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562074"/>
          </a:xfrm>
        </p:spPr>
        <p:txBody>
          <a:bodyPr>
            <a:normAutofit fontScale="90000"/>
          </a:bodyPr>
          <a:lstStyle/>
          <a:p>
            <a:endParaRPr lang="ru-RU" sz="4800" u="sng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84785"/>
            <a:ext cx="7632847" cy="12349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 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083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8686800" cy="4525963"/>
          </a:xfrm>
        </p:spPr>
        <p:txBody>
          <a:bodyPr/>
          <a:lstStyle/>
          <a:p>
            <a:pPr lvl="0"/>
            <a:r>
              <a:rPr lang="ru-RU" dirty="0"/>
              <a:t>приобретение знаний основ художественной грамотности;</a:t>
            </a:r>
          </a:p>
          <a:p>
            <a:pPr lvl="0"/>
            <a:r>
              <a:rPr lang="ru-RU" dirty="0"/>
              <a:t>овладение способами использования приобретённых знаний и умений;</a:t>
            </a:r>
          </a:p>
          <a:p>
            <a:pPr lvl="0"/>
            <a:r>
              <a:rPr lang="ru-RU" dirty="0"/>
              <a:t>освоение компетенций: ценностно-смысловая, ценностно-ориентированная, рефлексивная, коммуникативная, личностное саморазвитие.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    Задачи обучения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2492896"/>
            <a:ext cx="7211144" cy="3672408"/>
          </a:xfrm>
        </p:spPr>
        <p:txBody>
          <a:bodyPr>
            <a:normAutofit lnSpcReduction="10000"/>
          </a:bodyPr>
          <a:lstStyle/>
          <a:p>
            <a:pPr marL="2057400" lvl="8" indent="0">
              <a:buNone/>
            </a:pPr>
            <a:endParaRPr lang="ru-RU" b="1" i="1" dirty="0" smtClean="0"/>
          </a:p>
          <a:p>
            <a:endParaRPr lang="ru-RU" b="1" i="1" dirty="0" smtClean="0"/>
          </a:p>
          <a:p>
            <a:pPr marL="109728" indent="0">
              <a:buNone/>
            </a:pPr>
            <a:r>
              <a:rPr lang="ru-RU" sz="4000" b="1" i="1" dirty="0" smtClean="0"/>
              <a:t>Сочетание на уроках коллективных и индивидуальных форм работы – важное условие развития творчества</a:t>
            </a:r>
          </a:p>
          <a:p>
            <a:pPr marL="109728" indent="0">
              <a:buNone/>
            </a:pPr>
            <a:endParaRPr lang="ru-RU" sz="4000" b="1" i="1" dirty="0" smtClean="0"/>
          </a:p>
          <a:p>
            <a:endParaRPr lang="ru-RU" b="1" i="1" dirty="0" smtClean="0"/>
          </a:p>
          <a:p>
            <a:pPr marL="109728" indent="0">
              <a:buNone/>
            </a:pP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272231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Arial Narrow" pitchFamily="34" charset="0"/>
              </a:rPr>
              <a:t>   </a:t>
            </a:r>
            <a:endParaRPr lang="ru-RU" sz="4800" u="sng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5" y="404664"/>
            <a:ext cx="3168351" cy="28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– место коллективной деятельности в тематическом плане и в структуре урока ИЗО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9728" indent="0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– возрастные особенности учащихся – участников коллективной изобразительной деятельности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9728" indent="0"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– посильность задания и доступность изобразительной технологии его выполнения.  (посмотреть на протяжении всех лет обучения уровень сложности; предусмотреть разнообразие техник и материалов).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Выбор темы и методики КИД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1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   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и</a:t>
            </a:r>
            <a:r>
              <a:rPr lang="ru-RU" sz="2800" dirty="0" smtClean="0"/>
              <a:t>нформационная;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к</a:t>
            </a:r>
            <a:r>
              <a:rPr lang="ru-RU" sz="2800" dirty="0" smtClean="0"/>
              <a:t>онтактная;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к</a:t>
            </a:r>
            <a:r>
              <a:rPr lang="ru-RU" sz="2800" dirty="0" smtClean="0"/>
              <a:t>оординационная;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п</a:t>
            </a:r>
            <a:r>
              <a:rPr lang="ru-RU" sz="2800" dirty="0" smtClean="0"/>
              <a:t>ерспективная;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/>
              <a:t>р</a:t>
            </a:r>
            <a:r>
              <a:rPr lang="ru-RU" sz="2800" dirty="0" smtClean="0"/>
              <a:t>азвивающая.                  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Организация групповых и коллективных форм работы – форма продуктивного общения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4427984" y="3573016"/>
            <a:ext cx="3744415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87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50628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3200" dirty="0" smtClean="0"/>
              <a:t>совместно–индивидуальная;</a:t>
            </a:r>
          </a:p>
          <a:p>
            <a:pPr marL="109728" indent="0">
              <a:buNone/>
            </a:pPr>
            <a:r>
              <a:rPr lang="ru-RU" sz="3200" dirty="0" smtClean="0"/>
              <a:t>совместно–последовательная;</a:t>
            </a:r>
          </a:p>
          <a:p>
            <a:pPr marL="109728" indent="0">
              <a:buNone/>
            </a:pPr>
            <a:r>
              <a:rPr lang="ru-RU" sz="3200" dirty="0" smtClean="0"/>
              <a:t>совместно-взаимодействующая.</a:t>
            </a:r>
          </a:p>
          <a:p>
            <a:pPr marL="109728" indent="0">
              <a:buNone/>
            </a:pPr>
            <a:endParaRPr lang="ru-RU" sz="3200" dirty="0"/>
          </a:p>
          <a:p>
            <a:pPr marL="109728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</a:t>
            </a:r>
            <a:r>
              <a:rPr lang="ru-RU" dirty="0" smtClean="0">
                <a:solidFill>
                  <a:srgbClr val="C00000"/>
                </a:solidFill>
              </a:rPr>
              <a:t>Формы коллективной                     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  изобразительной 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        деятельности</a:t>
            </a:r>
            <a:endParaRPr lang="ru-RU" sz="48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3" y="548681"/>
            <a:ext cx="2448271" cy="25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49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88840"/>
            <a:ext cx="8579296" cy="4759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/>
              <a:t>Каждый ученик индивидуально выполняет изображение или изделие , которое на завершающем этапе становится частью, элементом коллективной композиции.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C00000"/>
                </a:solidFill>
              </a:rPr>
              <a:t>совместно–индивидуальная</a:t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dirty="0" smtClean="0">
                <a:solidFill>
                  <a:srgbClr val="C00000"/>
                </a:solidFill>
              </a:rPr>
              <a:t>                деятельность</a:t>
            </a:r>
            <a:r>
              <a:rPr lang="ru-RU" sz="4800" dirty="0">
                <a:solidFill>
                  <a:srgbClr val="C00000"/>
                </a:solidFill>
              </a:rPr>
              <a:t/>
            </a:r>
            <a:br>
              <a:rPr lang="ru-RU" sz="4800" dirty="0">
                <a:solidFill>
                  <a:srgbClr val="C00000"/>
                </a:solidFill>
              </a:rPr>
            </a:br>
            <a:endParaRPr lang="ru-RU" sz="4800" dirty="0">
              <a:solidFill>
                <a:srgbClr val="C00000"/>
              </a:solidFill>
            </a:endParaRPr>
          </a:p>
        </p:txBody>
      </p:sp>
      <p:pic>
        <p:nvPicPr>
          <p:cNvPr id="5" name="Picture 2" descr="E:\Для школы\школа\PIC_00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528" y="4005064"/>
            <a:ext cx="201892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4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10646"/>
            <a:ext cx="8445624" cy="5647354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                   </a:t>
            </a:r>
          </a:p>
          <a:p>
            <a:pPr marL="109728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Работа обучающихся по принципу     </a:t>
            </a:r>
          </a:p>
          <a:p>
            <a:pPr marL="109728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конвейера, когда результат одного        </a:t>
            </a:r>
          </a:p>
          <a:p>
            <a:pPr marL="109728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ученика находится в тесной                 </a:t>
            </a:r>
          </a:p>
          <a:p>
            <a:pPr marL="109728" indent="0">
              <a:buNone/>
            </a:pPr>
            <a:r>
              <a:rPr lang="ru-RU" dirty="0" smtClean="0"/>
              <a:t>               зависимости от результатов предыдущего и последующего участников 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>
                <a:solidFill>
                  <a:srgbClr val="C00000"/>
                </a:solidFill>
              </a:rPr>
              <a:t>совместно–последовательная</a:t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             деятельность</a:t>
            </a:r>
            <a:r>
              <a:rPr lang="ru-RU" sz="4400" dirty="0"/>
              <a:t/>
            </a:r>
            <a:br>
              <a:rPr lang="ru-RU" sz="4400" dirty="0"/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1" name="Picture 3" descr="E:\Для школы\школа\PIC_00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987" y="4797152"/>
            <a:ext cx="2366813" cy="150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Для школы\школа\PIC_009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06321"/>
            <a:ext cx="3528392" cy="2641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Для школы\школа\PIC_008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230425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267</TotalTime>
  <Words>211</Words>
  <Application>Microsoft Office PowerPoint</Application>
  <PresentationFormat>Экран (4:3)</PresentationFormat>
  <Paragraphs>51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Презентация PowerPoint</vt:lpstr>
      <vt:lpstr>Презентация PowerPoint</vt:lpstr>
      <vt:lpstr>    Задачи обучения</vt:lpstr>
      <vt:lpstr>   </vt:lpstr>
      <vt:lpstr>Выбор темы и методики КИД</vt:lpstr>
      <vt:lpstr>Организация групповых и коллективных форм работы – форма продуктивного общения</vt:lpstr>
      <vt:lpstr>               Формы коллективной                                             изобразительной                               деятельности</vt:lpstr>
      <vt:lpstr>  совместно–индивидуальная                 деятельность </vt:lpstr>
      <vt:lpstr> совместно–последовательная              деятельность </vt:lpstr>
      <vt:lpstr>                                       совместно-                                взаимодействующая                               деятельность   Эта форма организации предполагает или одновременную совместную работу всех участников коллективного творчества, или постоянное согласование действия всех участников коллективной деятельности. </vt:lpstr>
      <vt:lpstr>                            задачи                                               коллективной                           деятельности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познавательной  деятельностью учащихся  на уроках черчения</dc:title>
  <dc:creator>Андрей</dc:creator>
  <cp:lastModifiedBy>Андрей</cp:lastModifiedBy>
  <cp:revision>43</cp:revision>
  <dcterms:created xsi:type="dcterms:W3CDTF">2007-02-12T09:57:36Z</dcterms:created>
  <dcterms:modified xsi:type="dcterms:W3CDTF">2012-03-03T13:21:50Z</dcterms:modified>
</cp:coreProperties>
</file>