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9" r:id="rId14"/>
    <p:sldId id="268" r:id="rId15"/>
    <p:sldId id="271" r:id="rId16"/>
    <p:sldId id="273" r:id="rId17"/>
    <p:sldId id="270" r:id="rId18"/>
    <p:sldId id="274" r:id="rId19"/>
    <p:sldId id="272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ульти уроки\ФОНЫ\рождественские картинки1\fd8b4b305bbc.jpg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8" name="Picture 2" descr="C:\Documents and Settings\Администратор\Рабочий стол\Электронка картинки\2.png"/>
          <p:cNvPicPr>
            <a:picLocks noChangeAspect="1" noChangeArrowheads="1"/>
          </p:cNvPicPr>
          <p:nvPr userDrawn="1"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Заголовок, текст и карти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артинка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87349-57BC-462A-8FA8-9A3282EB98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5422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D:\мульти уроки\ФОНЫ\рождественские картинки1\fd8b4b305bbc.jpg"/>
          <p:cNvPicPr>
            <a:picLocks noChangeAspect="1" noChangeArrowheads="1"/>
          </p:cNvPicPr>
          <p:nvPr userDrawn="1"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effectLst>
            <a:softEdge rad="3175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3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&#1087;&#1086;&#1083;&#1091;&#1095;&#1077;&#1085;&#1080;&#1077;%20&#1084;&#1099;&#1083;&#1072;.avi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8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effectLst/>
                <a:latin typeface="Comic Sans MS" pitchFamily="66" charset="0"/>
              </a:rPr>
              <a:t>Жиры</a:t>
            </a:r>
            <a:endParaRPr lang="ru-RU" b="1" dirty="0">
              <a:effectLst/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653136"/>
            <a:ext cx="6400800" cy="1368152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МАОУ </a:t>
            </a:r>
            <a:r>
              <a:rPr lang="ru-RU" sz="2800" dirty="0" smtClean="0">
                <a:latin typeface="Comic Sans MS" pitchFamily="66" charset="0"/>
              </a:rPr>
              <a:t>СОШ </a:t>
            </a:r>
            <a:r>
              <a:rPr lang="ru-RU" sz="2800" dirty="0" smtClean="0">
                <a:latin typeface="Comic Sans MS" pitchFamily="66" charset="0"/>
              </a:rPr>
              <a:t>«</a:t>
            </a:r>
            <a:r>
              <a:rPr lang="ru-RU" sz="2800" dirty="0" err="1" smtClean="0">
                <a:latin typeface="Comic Sans MS" pitchFamily="66" charset="0"/>
              </a:rPr>
              <a:t>Финист</a:t>
            </a:r>
            <a:r>
              <a:rPr lang="ru-RU" sz="2800" dirty="0" smtClean="0">
                <a:latin typeface="Comic Sans MS" pitchFamily="66" charset="0"/>
              </a:rPr>
              <a:t>» №</a:t>
            </a:r>
            <a:r>
              <a:rPr lang="ru-RU" sz="2800" dirty="0" smtClean="0">
                <a:latin typeface="Comic Sans MS" pitchFamily="66" charset="0"/>
              </a:rPr>
              <a:t>30</a:t>
            </a:r>
          </a:p>
          <a:p>
            <a:r>
              <a:rPr lang="ru-RU" sz="2800" dirty="0">
                <a:latin typeface="Comic Sans MS" pitchFamily="66" charset="0"/>
              </a:rPr>
              <a:t>г</a:t>
            </a:r>
            <a:r>
              <a:rPr lang="ru-RU" sz="2800" dirty="0" smtClean="0">
                <a:latin typeface="Comic Sans MS" pitchFamily="66" charset="0"/>
              </a:rPr>
              <a:t>. Ростов-на-Дону</a:t>
            </a:r>
            <a:endParaRPr lang="ru-RU" sz="2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effectLst/>
                <a:latin typeface="Comic Sans MS" pitchFamily="66" charset="0"/>
              </a:rPr>
              <a:t>Свиной жир</a:t>
            </a:r>
            <a:endParaRPr lang="ru-RU" sz="3200" dirty="0"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63688" y="5877272"/>
            <a:ext cx="6480720" cy="80486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Животные жиры</a:t>
            </a:r>
            <a:endParaRPr lang="ru-RU" sz="3600" b="1" dirty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5" name="Picture 5" descr="L22p1p00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60654"/>
            <a:ext cx="5486400" cy="4114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 descr="животный жир - твердый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84621"/>
            <a:ext cx="2489820" cy="18668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665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effectLst/>
                <a:latin typeface="Comic Sans MS" pitchFamily="66" charset="0"/>
              </a:rPr>
              <a:t>Подсолнечное масло</a:t>
            </a:r>
            <a:endParaRPr lang="ru-RU" sz="2800" dirty="0"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Растительный жир</a:t>
            </a:r>
            <a:endParaRPr lang="ru-RU" sz="3200" b="1" dirty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5" name="Picture 4" descr="L22p2p00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03" b="8703"/>
          <a:stretch>
            <a:fillRect/>
          </a:stretch>
        </p:blipFill>
        <p:spPr bwMode="auto">
          <a:xfrm>
            <a:off x="467544" y="620522"/>
            <a:ext cx="5486400" cy="4114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 descr="L22p7p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854836"/>
            <a:ext cx="2196270" cy="16461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268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Физические свойства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412776"/>
            <a:ext cx="8668072" cy="5216624"/>
          </a:xfrm>
        </p:spPr>
        <p:txBody>
          <a:bodyPr/>
          <a:lstStyle/>
          <a:p>
            <a:pPr algn="ctr">
              <a:lnSpc>
                <a:spcPct val="90000"/>
              </a:lnSpc>
              <a:defRPr/>
            </a:pPr>
            <a:r>
              <a:rPr lang="ru-RU" sz="3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Животные жиры плавятся при высокой</a:t>
            </a:r>
            <a:r>
              <a:rPr lang="ru-RU" sz="3400" b="1" dirty="0" smtClean="0">
                <a:latin typeface="Comic Sans MS" pitchFamily="66" charset="0"/>
              </a:rPr>
              <a:t>  </a:t>
            </a:r>
            <a:r>
              <a:rPr lang="en-US" sz="3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t</a:t>
            </a:r>
            <a:r>
              <a:rPr lang="en-US" sz="3400" b="1" baseline="30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0</a:t>
            </a:r>
            <a:r>
              <a:rPr lang="en-US" sz="3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C</a:t>
            </a:r>
            <a:endParaRPr lang="ru-RU" sz="3400" b="1" dirty="0" smtClean="0">
              <a:latin typeface="Comic Sans MS" pitchFamily="66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ru-RU" sz="3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Растительные жиры при</a:t>
            </a:r>
            <a:r>
              <a:rPr lang="ru-RU" sz="3400" b="1" dirty="0" smtClean="0">
                <a:latin typeface="Comic Sans MS" pitchFamily="66" charset="0"/>
              </a:rPr>
              <a:t> </a:t>
            </a:r>
            <a:r>
              <a:rPr lang="ru-RU" sz="3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низкой</a:t>
            </a:r>
            <a:r>
              <a:rPr lang="ru-RU" sz="3400" b="1" dirty="0" smtClean="0">
                <a:latin typeface="Comic Sans MS" pitchFamily="66" charset="0"/>
              </a:rPr>
              <a:t> </a:t>
            </a:r>
            <a:r>
              <a:rPr lang="ru-RU" sz="3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t</a:t>
            </a:r>
            <a:r>
              <a:rPr lang="ru-RU" sz="3400" b="1" baseline="30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0</a:t>
            </a:r>
            <a:r>
              <a:rPr lang="ru-RU" sz="3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С</a:t>
            </a:r>
          </a:p>
          <a:p>
            <a:pPr algn="ctr">
              <a:lnSpc>
                <a:spcPct val="90000"/>
              </a:lnSpc>
              <a:defRPr/>
            </a:pPr>
            <a:r>
              <a:rPr lang="ru-RU" sz="3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Высокая вязкость</a:t>
            </a:r>
          </a:p>
          <a:p>
            <a:pPr algn="ctr">
              <a:lnSpc>
                <a:spcPct val="90000"/>
              </a:lnSpc>
              <a:defRPr/>
            </a:pPr>
            <a:r>
              <a:rPr lang="ru-RU" sz="3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Слабо проводят тепло и электричество</a:t>
            </a:r>
          </a:p>
          <a:p>
            <a:pPr algn="ctr">
              <a:lnSpc>
                <a:spcPct val="90000"/>
              </a:lnSpc>
              <a:defRPr/>
            </a:pPr>
            <a:r>
              <a:rPr lang="ru-RU" sz="3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Плохо растворяются в воде</a:t>
            </a:r>
          </a:p>
          <a:p>
            <a:pPr algn="ctr">
              <a:lnSpc>
                <a:spcPct val="90000"/>
              </a:lnSpc>
              <a:defRPr/>
            </a:pPr>
            <a:r>
              <a:rPr lang="ru-RU" sz="3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Растворяются в бензине, </a:t>
            </a:r>
            <a:r>
              <a:rPr lang="ru-RU" sz="3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бензоле,хлороформе</a:t>
            </a:r>
            <a:endParaRPr lang="ru-RU" sz="3400" b="1" dirty="0" smtClean="0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  <a:p>
            <a:pPr>
              <a:lnSpc>
                <a:spcPct val="90000"/>
              </a:lnSpc>
              <a:defRPr/>
            </a:pPr>
            <a:endParaRPr lang="ru-RU" sz="3400" b="1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553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5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3" presetClass="entr" presetSubtype="5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7" presetID="3" presetClass="entr" presetSubtype="5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500"/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1" presetID="3" presetClass="entr" presetSubtype="5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" dur="500"/>
                                        <p:tgtEl>
                                          <p:spTgt spid="12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25" presetID="3" presetClass="entr" presetSubtype="5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12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29" presetID="3" presetClass="entr" presetSubtype="5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1" dur="500"/>
                                        <p:tgtEl>
                                          <p:spTgt spid="12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utoUpdateAnimBg="0"/>
      <p:bldP spid="12293" grpId="0" build="p" autoUpdateAnimBg="0" advAuto="200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Химические  Свойства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2057400"/>
            <a:ext cx="4876800" cy="3276600"/>
          </a:xfrm>
        </p:spPr>
        <p:txBody>
          <a:bodyPr/>
          <a:lstStyle/>
          <a:p>
            <a:pPr algn="ctr">
              <a:buFont typeface="Wingdings" pitchFamily="2" charset="2"/>
              <a:buChar char="ü"/>
              <a:defRPr/>
            </a:pPr>
            <a:r>
              <a:rPr lang="ru-RU" sz="4000" b="1" i="1" dirty="0" smtClean="0">
                <a:latin typeface="Comic Sans MS" pitchFamily="66" charset="0"/>
              </a:rPr>
              <a:t>гидролиз</a:t>
            </a:r>
          </a:p>
          <a:p>
            <a:pPr algn="ctr">
              <a:buFont typeface="Wingdings" pitchFamily="2" charset="2"/>
              <a:buChar char="ü"/>
              <a:defRPr/>
            </a:pPr>
            <a:r>
              <a:rPr lang="ru-RU" sz="4000" b="1" i="1" dirty="0" smtClean="0">
                <a:latin typeface="Comic Sans MS" pitchFamily="66" charset="0"/>
              </a:rPr>
              <a:t>гидрирование</a:t>
            </a:r>
          </a:p>
          <a:p>
            <a:pPr algn="ctr">
              <a:buFont typeface="Wingdings" pitchFamily="2" charset="2"/>
              <a:buChar char="ü"/>
              <a:defRPr/>
            </a:pPr>
            <a:r>
              <a:rPr lang="ru-RU" sz="4000" b="1" i="1" dirty="0" err="1" smtClean="0">
                <a:latin typeface="Comic Sans MS" pitchFamily="66" charset="0"/>
              </a:rPr>
              <a:t>прогоркание</a:t>
            </a:r>
            <a:endParaRPr lang="ru-RU" sz="4000" b="1" i="1" dirty="0" smtClean="0">
              <a:latin typeface="Comic Sans MS" pitchFamily="66" charset="0"/>
            </a:endParaRPr>
          </a:p>
          <a:p>
            <a:pPr algn="ctr">
              <a:buFont typeface="Wingdings" pitchFamily="2" charset="2"/>
              <a:buChar char="ü"/>
              <a:defRPr/>
            </a:pPr>
            <a:r>
              <a:rPr lang="ru-RU" sz="4000" b="1" i="1" dirty="0" smtClean="0">
                <a:latin typeface="Comic Sans MS" pitchFamily="66" charset="0"/>
              </a:rPr>
              <a:t>омыление</a:t>
            </a:r>
          </a:p>
          <a:p>
            <a:pPr>
              <a:buFontTx/>
              <a:buNone/>
              <a:defRPr/>
            </a:pPr>
            <a:endParaRPr lang="ru-RU" sz="4000" b="1" i="1" dirty="0" smtClean="0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  <a:p>
            <a:pPr>
              <a:defRPr/>
            </a:pPr>
            <a:endParaRPr lang="ru-RU" sz="4000" b="1" dirty="0" smtClean="0">
              <a:latin typeface="Comic Sans MS" pitchFamily="66" charset="0"/>
            </a:endParaRPr>
          </a:p>
        </p:txBody>
      </p:sp>
      <p:pic>
        <p:nvPicPr>
          <p:cNvPr id="6" name="Picture 3" descr="C:\Documents and Settings\Администратор\Рабочий стол\Электронка картинки\CHEMBRK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060848"/>
            <a:ext cx="2624138" cy="384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0986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utoUpdateAnimBg="0"/>
      <p:bldP spid="22531" grpId="0" build="p" autoUpdateAnimBg="0" advAuto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69" name="Group 33"/>
          <p:cNvGrpSpPr>
            <a:grpSpLocks/>
          </p:cNvGrpSpPr>
          <p:nvPr/>
        </p:nvGrpSpPr>
        <p:grpSpPr bwMode="auto">
          <a:xfrm>
            <a:off x="2590800" y="3886200"/>
            <a:ext cx="762000" cy="762000"/>
            <a:chOff x="1824" y="2448"/>
            <a:chExt cx="480" cy="480"/>
          </a:xfrm>
        </p:grpSpPr>
        <p:sp>
          <p:nvSpPr>
            <p:cNvPr id="12363" name="Line 31"/>
            <p:cNvSpPr>
              <a:spLocks noChangeShapeType="1"/>
            </p:cNvSpPr>
            <p:nvPr/>
          </p:nvSpPr>
          <p:spPr bwMode="auto">
            <a:xfrm>
              <a:off x="2064" y="2448"/>
              <a:ext cx="0" cy="48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64" name="Line 32"/>
            <p:cNvSpPr>
              <a:spLocks noChangeShapeType="1"/>
            </p:cNvSpPr>
            <p:nvPr/>
          </p:nvSpPr>
          <p:spPr bwMode="auto">
            <a:xfrm>
              <a:off x="1824" y="2688"/>
              <a:ext cx="48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4380" name="Group 44"/>
          <p:cNvGrpSpPr>
            <a:grpSpLocks/>
          </p:cNvGrpSpPr>
          <p:nvPr/>
        </p:nvGrpSpPr>
        <p:grpSpPr bwMode="auto">
          <a:xfrm>
            <a:off x="3429000" y="3505200"/>
            <a:ext cx="1271588" cy="1638300"/>
            <a:chOff x="3014" y="2280"/>
            <a:chExt cx="801" cy="1032"/>
          </a:xfrm>
        </p:grpSpPr>
        <p:grpSp>
          <p:nvGrpSpPr>
            <p:cNvPr id="12354" name="Group 37"/>
            <p:cNvGrpSpPr>
              <a:grpSpLocks/>
            </p:cNvGrpSpPr>
            <p:nvPr/>
          </p:nvGrpSpPr>
          <p:grpSpPr bwMode="auto">
            <a:xfrm>
              <a:off x="3014" y="2280"/>
              <a:ext cx="791" cy="288"/>
              <a:chOff x="3014" y="2280"/>
              <a:chExt cx="791" cy="288"/>
            </a:xfrm>
          </p:grpSpPr>
          <p:sp>
            <p:nvSpPr>
              <p:cNvPr id="12361" name="Text Box 34"/>
              <p:cNvSpPr txBox="1">
                <a:spLocks noChangeArrowheads="1"/>
              </p:cNvSpPr>
              <p:nvPr/>
            </p:nvSpPr>
            <p:spPr bwMode="auto">
              <a:xfrm>
                <a:off x="3014" y="2280"/>
                <a:ext cx="79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sz="2400" b="0">
                    <a:solidFill>
                      <a:srgbClr val="FF0000"/>
                    </a:solidFill>
                  </a:rPr>
                  <a:t>H    OH</a:t>
                </a:r>
                <a:endParaRPr lang="ru-RU" b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2362" name="Line 36"/>
              <p:cNvSpPr>
                <a:spLocks noChangeShapeType="1"/>
              </p:cNvSpPr>
              <p:nvPr/>
            </p:nvSpPr>
            <p:spPr bwMode="auto">
              <a:xfrm>
                <a:off x="3264" y="240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2355" name="Group 38"/>
            <p:cNvGrpSpPr>
              <a:grpSpLocks/>
            </p:cNvGrpSpPr>
            <p:nvPr/>
          </p:nvGrpSpPr>
          <p:grpSpPr bwMode="auto">
            <a:xfrm>
              <a:off x="3024" y="2640"/>
              <a:ext cx="791" cy="288"/>
              <a:chOff x="3014" y="2280"/>
              <a:chExt cx="791" cy="288"/>
            </a:xfrm>
          </p:grpSpPr>
          <p:sp>
            <p:nvSpPr>
              <p:cNvPr id="12359" name="Text Box 39"/>
              <p:cNvSpPr txBox="1">
                <a:spLocks noChangeArrowheads="1"/>
              </p:cNvSpPr>
              <p:nvPr/>
            </p:nvSpPr>
            <p:spPr bwMode="auto">
              <a:xfrm>
                <a:off x="3014" y="2280"/>
                <a:ext cx="79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sz="2400" b="0">
                    <a:solidFill>
                      <a:srgbClr val="FF0000"/>
                    </a:solidFill>
                  </a:rPr>
                  <a:t>H    OH</a:t>
                </a:r>
                <a:endParaRPr lang="ru-RU" b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2360" name="Line 40"/>
              <p:cNvSpPr>
                <a:spLocks noChangeShapeType="1"/>
              </p:cNvSpPr>
              <p:nvPr/>
            </p:nvSpPr>
            <p:spPr bwMode="auto">
              <a:xfrm>
                <a:off x="3264" y="240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2356" name="Group 41"/>
            <p:cNvGrpSpPr>
              <a:grpSpLocks/>
            </p:cNvGrpSpPr>
            <p:nvPr/>
          </p:nvGrpSpPr>
          <p:grpSpPr bwMode="auto">
            <a:xfrm>
              <a:off x="3024" y="3024"/>
              <a:ext cx="791" cy="288"/>
              <a:chOff x="3014" y="2280"/>
              <a:chExt cx="791" cy="288"/>
            </a:xfrm>
          </p:grpSpPr>
          <p:sp>
            <p:nvSpPr>
              <p:cNvPr id="12357" name="Text Box 42"/>
              <p:cNvSpPr txBox="1">
                <a:spLocks noChangeArrowheads="1"/>
              </p:cNvSpPr>
              <p:nvPr/>
            </p:nvSpPr>
            <p:spPr bwMode="auto">
              <a:xfrm>
                <a:off x="3014" y="2280"/>
                <a:ext cx="79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sz="2400" b="0">
                    <a:solidFill>
                      <a:srgbClr val="FF0000"/>
                    </a:solidFill>
                  </a:rPr>
                  <a:t>H    OH</a:t>
                </a:r>
                <a:endParaRPr lang="ru-RU" b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2358" name="Line 43"/>
              <p:cNvSpPr>
                <a:spLocks noChangeShapeType="1"/>
              </p:cNvSpPr>
              <p:nvPr/>
            </p:nvSpPr>
            <p:spPr bwMode="auto">
              <a:xfrm>
                <a:off x="3264" y="240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14419" name="Group 83"/>
          <p:cNvGrpSpPr>
            <a:grpSpLocks/>
          </p:cNvGrpSpPr>
          <p:nvPr/>
        </p:nvGrpSpPr>
        <p:grpSpPr bwMode="auto">
          <a:xfrm>
            <a:off x="4648200" y="3810000"/>
            <a:ext cx="838200" cy="457200"/>
            <a:chOff x="2928" y="2400"/>
            <a:chExt cx="528" cy="288"/>
          </a:xfrm>
        </p:grpSpPr>
        <p:sp>
          <p:nvSpPr>
            <p:cNvPr id="12351" name="Line 45"/>
            <p:cNvSpPr>
              <a:spLocks noChangeShapeType="1"/>
            </p:cNvSpPr>
            <p:nvPr/>
          </p:nvSpPr>
          <p:spPr bwMode="auto">
            <a:xfrm>
              <a:off x="2976" y="2688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52" name="Text Box 47"/>
            <p:cNvSpPr txBox="1">
              <a:spLocks noChangeArrowheads="1"/>
            </p:cNvSpPr>
            <p:nvPr/>
          </p:nvSpPr>
          <p:spPr bwMode="auto">
            <a:xfrm>
              <a:off x="2928" y="2400"/>
              <a:ext cx="20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ru-RU" sz="2400" b="0">
                  <a:solidFill>
                    <a:srgbClr val="FF0000"/>
                  </a:solidFill>
                </a:rPr>
                <a:t>t</a:t>
              </a:r>
              <a:endParaRPr lang="ru-RU" sz="2400" b="0"/>
            </a:p>
          </p:txBody>
        </p:sp>
        <p:sp>
          <p:nvSpPr>
            <p:cNvPr id="12353" name="Text Box 49"/>
            <p:cNvSpPr txBox="1">
              <a:spLocks noChangeArrowheads="1"/>
            </p:cNvSpPr>
            <p:nvPr/>
          </p:nvSpPr>
          <p:spPr bwMode="auto">
            <a:xfrm>
              <a:off x="3072" y="2400"/>
              <a:ext cx="32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ru-RU" sz="2400" b="0">
                  <a:solidFill>
                    <a:srgbClr val="FF0000"/>
                  </a:solidFill>
                </a:rPr>
                <a:t>H</a:t>
              </a:r>
              <a:r>
                <a:rPr lang="ru-RU" sz="2400" b="0" baseline="30000">
                  <a:solidFill>
                    <a:srgbClr val="FF0000"/>
                  </a:solidFill>
                </a:rPr>
                <a:t>+</a:t>
              </a:r>
              <a:endParaRPr lang="ru-RU" sz="2400" b="0"/>
            </a:p>
          </p:txBody>
        </p:sp>
      </p:grpSp>
      <p:grpSp>
        <p:nvGrpSpPr>
          <p:cNvPr id="14420" name="Group 84"/>
          <p:cNvGrpSpPr>
            <a:grpSpLocks/>
          </p:cNvGrpSpPr>
          <p:nvPr/>
        </p:nvGrpSpPr>
        <p:grpSpPr bwMode="auto">
          <a:xfrm>
            <a:off x="5486400" y="3505200"/>
            <a:ext cx="1458913" cy="1676400"/>
            <a:chOff x="3456" y="2208"/>
            <a:chExt cx="919" cy="1056"/>
          </a:xfrm>
        </p:grpSpPr>
        <p:grpSp>
          <p:nvGrpSpPr>
            <p:cNvPr id="12340" name="Group 53"/>
            <p:cNvGrpSpPr>
              <a:grpSpLocks/>
            </p:cNvGrpSpPr>
            <p:nvPr/>
          </p:nvGrpSpPr>
          <p:grpSpPr bwMode="auto">
            <a:xfrm>
              <a:off x="3504" y="2208"/>
              <a:ext cx="871" cy="288"/>
              <a:chOff x="3935" y="3456"/>
              <a:chExt cx="871" cy="288"/>
            </a:xfrm>
          </p:grpSpPr>
          <p:sp>
            <p:nvSpPr>
              <p:cNvPr id="12349" name="Text Box 50"/>
              <p:cNvSpPr txBox="1">
                <a:spLocks noChangeArrowheads="1"/>
              </p:cNvSpPr>
              <p:nvPr/>
            </p:nvSpPr>
            <p:spPr bwMode="auto">
              <a:xfrm>
                <a:off x="3935" y="3456"/>
                <a:ext cx="87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sz="2400" b="0">
                    <a:solidFill>
                      <a:srgbClr val="FF0000"/>
                    </a:solidFill>
                  </a:rPr>
                  <a:t>CH</a:t>
                </a:r>
                <a:r>
                  <a:rPr lang="ru-RU" sz="2400" b="0" baseline="-25000">
                    <a:solidFill>
                      <a:srgbClr val="FF0000"/>
                    </a:solidFill>
                  </a:rPr>
                  <a:t>2</a:t>
                </a:r>
                <a:r>
                  <a:rPr lang="ru-RU" sz="2400" b="0">
                    <a:solidFill>
                      <a:srgbClr val="FF0000"/>
                    </a:solidFill>
                  </a:rPr>
                  <a:t>  OH</a:t>
                </a:r>
              </a:p>
            </p:txBody>
          </p:sp>
          <p:sp>
            <p:nvSpPr>
              <p:cNvPr id="12350" name="Line 52"/>
              <p:cNvSpPr>
                <a:spLocks noChangeShapeType="1"/>
              </p:cNvSpPr>
              <p:nvPr/>
            </p:nvSpPr>
            <p:spPr bwMode="auto">
              <a:xfrm>
                <a:off x="4272" y="360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2341" name="Group 54"/>
            <p:cNvGrpSpPr>
              <a:grpSpLocks/>
            </p:cNvGrpSpPr>
            <p:nvPr/>
          </p:nvGrpSpPr>
          <p:grpSpPr bwMode="auto">
            <a:xfrm>
              <a:off x="3456" y="2592"/>
              <a:ext cx="871" cy="288"/>
              <a:chOff x="3935" y="3456"/>
              <a:chExt cx="871" cy="288"/>
            </a:xfrm>
          </p:grpSpPr>
          <p:sp>
            <p:nvSpPr>
              <p:cNvPr id="12347" name="Text Box 55"/>
              <p:cNvSpPr txBox="1">
                <a:spLocks noChangeArrowheads="1"/>
              </p:cNvSpPr>
              <p:nvPr/>
            </p:nvSpPr>
            <p:spPr bwMode="auto">
              <a:xfrm>
                <a:off x="3935" y="3456"/>
                <a:ext cx="87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sz="2400" b="0">
                    <a:solidFill>
                      <a:srgbClr val="FF0000"/>
                    </a:solidFill>
                  </a:rPr>
                  <a:t>CH</a:t>
                </a:r>
                <a:r>
                  <a:rPr lang="ru-RU" sz="2400" b="0" baseline="-25000">
                    <a:solidFill>
                      <a:srgbClr val="FF0000"/>
                    </a:solidFill>
                  </a:rPr>
                  <a:t>2</a:t>
                </a:r>
                <a:r>
                  <a:rPr lang="ru-RU" sz="2400" b="0">
                    <a:solidFill>
                      <a:srgbClr val="FF0000"/>
                    </a:solidFill>
                  </a:rPr>
                  <a:t>  OH</a:t>
                </a:r>
              </a:p>
            </p:txBody>
          </p:sp>
          <p:sp>
            <p:nvSpPr>
              <p:cNvPr id="12348" name="Line 56"/>
              <p:cNvSpPr>
                <a:spLocks noChangeShapeType="1"/>
              </p:cNvSpPr>
              <p:nvPr/>
            </p:nvSpPr>
            <p:spPr bwMode="auto">
              <a:xfrm>
                <a:off x="4272" y="360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2342" name="Group 57"/>
            <p:cNvGrpSpPr>
              <a:grpSpLocks/>
            </p:cNvGrpSpPr>
            <p:nvPr/>
          </p:nvGrpSpPr>
          <p:grpSpPr bwMode="auto">
            <a:xfrm>
              <a:off x="3456" y="2976"/>
              <a:ext cx="871" cy="288"/>
              <a:chOff x="3935" y="3456"/>
              <a:chExt cx="871" cy="288"/>
            </a:xfrm>
          </p:grpSpPr>
          <p:sp>
            <p:nvSpPr>
              <p:cNvPr id="12345" name="Text Box 58"/>
              <p:cNvSpPr txBox="1">
                <a:spLocks noChangeArrowheads="1"/>
              </p:cNvSpPr>
              <p:nvPr/>
            </p:nvSpPr>
            <p:spPr bwMode="auto">
              <a:xfrm>
                <a:off x="3935" y="3456"/>
                <a:ext cx="87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sz="2400" b="0">
                    <a:solidFill>
                      <a:srgbClr val="FF0000"/>
                    </a:solidFill>
                  </a:rPr>
                  <a:t>CH</a:t>
                </a:r>
                <a:r>
                  <a:rPr lang="ru-RU" sz="2400" b="0" baseline="-25000">
                    <a:solidFill>
                      <a:srgbClr val="FF0000"/>
                    </a:solidFill>
                  </a:rPr>
                  <a:t>2</a:t>
                </a:r>
                <a:r>
                  <a:rPr lang="ru-RU" sz="2400" b="0">
                    <a:solidFill>
                      <a:srgbClr val="FF0000"/>
                    </a:solidFill>
                  </a:rPr>
                  <a:t>  OH</a:t>
                </a:r>
              </a:p>
            </p:txBody>
          </p:sp>
          <p:sp>
            <p:nvSpPr>
              <p:cNvPr id="12346" name="Line 59"/>
              <p:cNvSpPr>
                <a:spLocks noChangeShapeType="1"/>
              </p:cNvSpPr>
              <p:nvPr/>
            </p:nvSpPr>
            <p:spPr bwMode="auto">
              <a:xfrm>
                <a:off x="4272" y="360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2343" name="Line 60"/>
            <p:cNvSpPr>
              <a:spLocks noChangeShapeType="1"/>
            </p:cNvSpPr>
            <p:nvPr/>
          </p:nvSpPr>
          <p:spPr bwMode="auto">
            <a:xfrm>
              <a:off x="3600" y="244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44" name="Line 61"/>
            <p:cNvSpPr>
              <a:spLocks noChangeShapeType="1"/>
            </p:cNvSpPr>
            <p:nvPr/>
          </p:nvSpPr>
          <p:spPr bwMode="auto">
            <a:xfrm>
              <a:off x="3600" y="283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4401" name="Group 65"/>
          <p:cNvGrpSpPr>
            <a:grpSpLocks/>
          </p:cNvGrpSpPr>
          <p:nvPr/>
        </p:nvGrpSpPr>
        <p:grpSpPr bwMode="auto">
          <a:xfrm>
            <a:off x="6858000" y="3962400"/>
            <a:ext cx="762000" cy="762000"/>
            <a:chOff x="1824" y="2448"/>
            <a:chExt cx="480" cy="480"/>
          </a:xfrm>
        </p:grpSpPr>
        <p:sp>
          <p:nvSpPr>
            <p:cNvPr id="12338" name="Line 66"/>
            <p:cNvSpPr>
              <a:spLocks noChangeShapeType="1"/>
            </p:cNvSpPr>
            <p:nvPr/>
          </p:nvSpPr>
          <p:spPr bwMode="auto">
            <a:xfrm>
              <a:off x="2064" y="2448"/>
              <a:ext cx="0" cy="48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39" name="Line 67"/>
            <p:cNvSpPr>
              <a:spLocks noChangeShapeType="1"/>
            </p:cNvSpPr>
            <p:nvPr/>
          </p:nvSpPr>
          <p:spPr bwMode="auto">
            <a:xfrm>
              <a:off x="1824" y="2688"/>
              <a:ext cx="48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4422" name="Group 86"/>
          <p:cNvGrpSpPr>
            <a:grpSpLocks/>
          </p:cNvGrpSpPr>
          <p:nvPr/>
        </p:nvGrpSpPr>
        <p:grpSpPr bwMode="auto">
          <a:xfrm>
            <a:off x="7575550" y="3429000"/>
            <a:ext cx="1584325" cy="1752600"/>
            <a:chOff x="4772" y="2160"/>
            <a:chExt cx="998" cy="1104"/>
          </a:xfrm>
        </p:grpSpPr>
        <p:grpSp>
          <p:nvGrpSpPr>
            <p:cNvPr id="12329" name="Group 70"/>
            <p:cNvGrpSpPr>
              <a:grpSpLocks/>
            </p:cNvGrpSpPr>
            <p:nvPr/>
          </p:nvGrpSpPr>
          <p:grpSpPr bwMode="auto">
            <a:xfrm>
              <a:off x="4782" y="2160"/>
              <a:ext cx="978" cy="288"/>
              <a:chOff x="2490" y="3576"/>
              <a:chExt cx="978" cy="288"/>
            </a:xfrm>
          </p:grpSpPr>
          <p:sp>
            <p:nvSpPr>
              <p:cNvPr id="12336" name="Text Box 68"/>
              <p:cNvSpPr txBox="1">
                <a:spLocks noChangeArrowheads="1"/>
              </p:cNvSpPr>
              <p:nvPr/>
            </p:nvSpPr>
            <p:spPr bwMode="auto">
              <a:xfrm>
                <a:off x="2490" y="3576"/>
                <a:ext cx="97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sz="2400" b="0">
                    <a:solidFill>
                      <a:srgbClr val="FF0000"/>
                    </a:solidFill>
                  </a:rPr>
                  <a:t>R</a:t>
                </a:r>
                <a:r>
                  <a:rPr lang="ru-RU" sz="2400" b="0" baseline="-25000">
                    <a:solidFill>
                      <a:srgbClr val="FF0000"/>
                    </a:solidFill>
                  </a:rPr>
                  <a:t>1</a:t>
                </a:r>
                <a:r>
                  <a:rPr lang="ru-RU" sz="2400" b="0">
                    <a:solidFill>
                      <a:srgbClr val="FF0000"/>
                    </a:solidFill>
                  </a:rPr>
                  <a:t>  COOH</a:t>
                </a:r>
              </a:p>
            </p:txBody>
          </p:sp>
          <p:sp>
            <p:nvSpPr>
              <p:cNvPr id="12337" name="Line 69"/>
              <p:cNvSpPr>
                <a:spLocks noChangeShapeType="1"/>
              </p:cNvSpPr>
              <p:nvPr/>
            </p:nvSpPr>
            <p:spPr bwMode="auto">
              <a:xfrm>
                <a:off x="2688" y="3696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2330" name="Group 71"/>
            <p:cNvGrpSpPr>
              <a:grpSpLocks/>
            </p:cNvGrpSpPr>
            <p:nvPr/>
          </p:nvGrpSpPr>
          <p:grpSpPr bwMode="auto">
            <a:xfrm>
              <a:off x="4772" y="2544"/>
              <a:ext cx="998" cy="288"/>
              <a:chOff x="2480" y="3576"/>
              <a:chExt cx="998" cy="288"/>
            </a:xfrm>
          </p:grpSpPr>
          <p:sp>
            <p:nvSpPr>
              <p:cNvPr id="12334" name="Text Box 72"/>
              <p:cNvSpPr txBox="1">
                <a:spLocks noChangeArrowheads="1"/>
              </p:cNvSpPr>
              <p:nvPr/>
            </p:nvSpPr>
            <p:spPr bwMode="auto">
              <a:xfrm>
                <a:off x="2480" y="3576"/>
                <a:ext cx="99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sz="2400" b="0">
                    <a:solidFill>
                      <a:srgbClr val="FF0000"/>
                    </a:solidFill>
                  </a:rPr>
                  <a:t>R</a:t>
                </a:r>
                <a:r>
                  <a:rPr lang="ru-RU" sz="2400" b="0" baseline="-25000">
                    <a:solidFill>
                      <a:srgbClr val="FF0000"/>
                    </a:solidFill>
                  </a:rPr>
                  <a:t>2</a:t>
                </a:r>
                <a:r>
                  <a:rPr lang="ru-RU" sz="2400" b="0">
                    <a:solidFill>
                      <a:srgbClr val="FF0000"/>
                    </a:solidFill>
                  </a:rPr>
                  <a:t>  COOH</a:t>
                </a:r>
              </a:p>
            </p:txBody>
          </p:sp>
          <p:sp>
            <p:nvSpPr>
              <p:cNvPr id="12335" name="Line 73"/>
              <p:cNvSpPr>
                <a:spLocks noChangeShapeType="1"/>
              </p:cNvSpPr>
              <p:nvPr/>
            </p:nvSpPr>
            <p:spPr bwMode="auto">
              <a:xfrm>
                <a:off x="2688" y="3696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2331" name="Group 74"/>
            <p:cNvGrpSpPr>
              <a:grpSpLocks/>
            </p:cNvGrpSpPr>
            <p:nvPr/>
          </p:nvGrpSpPr>
          <p:grpSpPr bwMode="auto">
            <a:xfrm>
              <a:off x="4772" y="2976"/>
              <a:ext cx="998" cy="288"/>
              <a:chOff x="2480" y="3576"/>
              <a:chExt cx="998" cy="288"/>
            </a:xfrm>
          </p:grpSpPr>
          <p:sp>
            <p:nvSpPr>
              <p:cNvPr id="12332" name="Text Box 75"/>
              <p:cNvSpPr txBox="1">
                <a:spLocks noChangeArrowheads="1"/>
              </p:cNvSpPr>
              <p:nvPr/>
            </p:nvSpPr>
            <p:spPr bwMode="auto">
              <a:xfrm>
                <a:off x="2480" y="3576"/>
                <a:ext cx="99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sz="2400" b="0">
                    <a:solidFill>
                      <a:srgbClr val="FF0000"/>
                    </a:solidFill>
                  </a:rPr>
                  <a:t>R</a:t>
                </a:r>
                <a:r>
                  <a:rPr lang="ru-RU" sz="2400" b="0" baseline="-25000">
                    <a:solidFill>
                      <a:srgbClr val="FF0000"/>
                    </a:solidFill>
                  </a:rPr>
                  <a:t>3</a:t>
                </a:r>
                <a:r>
                  <a:rPr lang="ru-RU" sz="2400" b="0">
                    <a:solidFill>
                      <a:srgbClr val="FF0000"/>
                    </a:solidFill>
                  </a:rPr>
                  <a:t>  COOH</a:t>
                </a:r>
              </a:p>
            </p:txBody>
          </p:sp>
          <p:sp>
            <p:nvSpPr>
              <p:cNvPr id="12333" name="Line 76"/>
              <p:cNvSpPr>
                <a:spLocks noChangeShapeType="1"/>
              </p:cNvSpPr>
              <p:nvPr/>
            </p:nvSpPr>
            <p:spPr bwMode="auto">
              <a:xfrm>
                <a:off x="2688" y="3696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14416" name="Text Box 80"/>
          <p:cNvSpPr txBox="1">
            <a:spLocks noChangeArrowheads="1"/>
          </p:cNvSpPr>
          <p:nvPr/>
        </p:nvSpPr>
        <p:spPr bwMode="auto">
          <a:xfrm>
            <a:off x="317860" y="5331788"/>
            <a:ext cx="235513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sz="2400" dirty="0"/>
              <a:t>Жир</a:t>
            </a:r>
          </a:p>
          <a:p>
            <a:pPr algn="ctr">
              <a:spcBef>
                <a:spcPct val="50000"/>
              </a:spcBef>
            </a:pPr>
            <a:r>
              <a:rPr lang="ru-RU" sz="2400" dirty="0"/>
              <a:t>(триглицерид)</a:t>
            </a:r>
          </a:p>
        </p:txBody>
      </p:sp>
      <p:sp>
        <p:nvSpPr>
          <p:cNvPr id="14417" name="Text Box 81"/>
          <p:cNvSpPr txBox="1">
            <a:spLocks noChangeArrowheads="1"/>
          </p:cNvSpPr>
          <p:nvPr/>
        </p:nvSpPr>
        <p:spPr bwMode="auto">
          <a:xfrm>
            <a:off x="5327650" y="5271443"/>
            <a:ext cx="18366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sz="2400" dirty="0" smtClean="0"/>
              <a:t>Глицерин</a:t>
            </a:r>
            <a:endParaRPr lang="ru-RU" sz="2400" dirty="0"/>
          </a:p>
        </p:txBody>
      </p:sp>
      <p:sp>
        <p:nvSpPr>
          <p:cNvPr id="14418" name="Text Box 82"/>
          <p:cNvSpPr txBox="1">
            <a:spLocks noChangeArrowheads="1"/>
          </p:cNvSpPr>
          <p:nvPr/>
        </p:nvSpPr>
        <p:spPr bwMode="auto">
          <a:xfrm>
            <a:off x="7241227" y="5101600"/>
            <a:ext cx="1968809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sz="2400" dirty="0"/>
              <a:t>Карбоновые</a:t>
            </a:r>
          </a:p>
          <a:p>
            <a:pPr algn="ctr">
              <a:spcBef>
                <a:spcPct val="50000"/>
              </a:spcBef>
            </a:pPr>
            <a:r>
              <a:rPr lang="ru-RU" sz="2400" dirty="0"/>
              <a:t> к-ты</a:t>
            </a:r>
          </a:p>
        </p:txBody>
      </p:sp>
      <p:sp>
        <p:nvSpPr>
          <p:cNvPr id="14423" name="WordArt 87"/>
          <p:cNvSpPr>
            <a:spLocks noChangeArrowheads="1" noChangeShapeType="1" noTextEdit="1"/>
          </p:cNvSpPr>
          <p:nvPr/>
        </p:nvSpPr>
        <p:spPr bwMode="auto">
          <a:xfrm rot="788810">
            <a:off x="358970" y="540098"/>
            <a:ext cx="1880385" cy="1217943"/>
          </a:xfrm>
          <a:custGeom>
            <a:avLst/>
            <a:gdLst>
              <a:gd name="connsiteX0" fmla="*/ 0 w 1800225"/>
              <a:gd name="connsiteY0" fmla="*/ 0 h 1033463"/>
              <a:gd name="connsiteX1" fmla="*/ 1800225 w 1800225"/>
              <a:gd name="connsiteY1" fmla="*/ 0 h 1033463"/>
              <a:gd name="connsiteX2" fmla="*/ 1800225 w 1800225"/>
              <a:gd name="connsiteY2" fmla="*/ 1033463 h 1033463"/>
              <a:gd name="connsiteX3" fmla="*/ 0 w 1800225"/>
              <a:gd name="connsiteY3" fmla="*/ 1033463 h 1033463"/>
              <a:gd name="connsiteX4" fmla="*/ 0 w 1800225"/>
              <a:gd name="connsiteY4" fmla="*/ 0 h 1033463"/>
              <a:gd name="connsiteX0" fmla="*/ 0 w 1800225"/>
              <a:gd name="connsiteY0" fmla="*/ 0 h 1217943"/>
              <a:gd name="connsiteX1" fmla="*/ 1800225 w 1800225"/>
              <a:gd name="connsiteY1" fmla="*/ 0 h 1217943"/>
              <a:gd name="connsiteX2" fmla="*/ 1800225 w 1800225"/>
              <a:gd name="connsiteY2" fmla="*/ 1033463 h 1217943"/>
              <a:gd name="connsiteX3" fmla="*/ 215240 w 1800225"/>
              <a:gd name="connsiteY3" fmla="*/ 1217943 h 1217943"/>
              <a:gd name="connsiteX4" fmla="*/ 0 w 1800225"/>
              <a:gd name="connsiteY4" fmla="*/ 0 h 1217943"/>
              <a:gd name="connsiteX0" fmla="*/ 0 w 1880385"/>
              <a:gd name="connsiteY0" fmla="*/ 0 h 1217943"/>
              <a:gd name="connsiteX1" fmla="*/ 1880385 w 1880385"/>
              <a:gd name="connsiteY1" fmla="*/ 75178 h 1217943"/>
              <a:gd name="connsiteX2" fmla="*/ 1800225 w 1880385"/>
              <a:gd name="connsiteY2" fmla="*/ 1033463 h 1217943"/>
              <a:gd name="connsiteX3" fmla="*/ 215240 w 1880385"/>
              <a:gd name="connsiteY3" fmla="*/ 1217943 h 1217943"/>
              <a:gd name="connsiteX4" fmla="*/ 0 w 1880385"/>
              <a:gd name="connsiteY4" fmla="*/ 0 h 1217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0385" h="1217943">
                <a:moveTo>
                  <a:pt x="0" y="0"/>
                </a:moveTo>
                <a:lnTo>
                  <a:pt x="1880385" y="75178"/>
                </a:lnTo>
                <a:lnTo>
                  <a:pt x="1800225" y="1033463"/>
                </a:lnTo>
                <a:lnTo>
                  <a:pt x="215240" y="1217943"/>
                </a:lnTo>
                <a:lnTo>
                  <a:pt x="0" y="0"/>
                </a:lnTo>
                <a:close/>
              </a:path>
            </a:pathLst>
          </a:custGeom>
        </p:spPr>
        <p:txBody>
          <a:bodyPr wrap="none" fromWordArt="1">
            <a:prstTxWarp prst="textSlantUp">
              <a:avLst>
                <a:gd name="adj" fmla="val 54861"/>
              </a:avLst>
            </a:prstTxWarp>
          </a:bodyPr>
          <a:lstStyle/>
          <a:p>
            <a:r>
              <a:rPr lang="ru-RU" sz="32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Arial"/>
                <a:cs typeface="Arial"/>
              </a:rPr>
              <a:t>Гидролиз</a:t>
            </a:r>
          </a:p>
        </p:txBody>
      </p:sp>
      <p:sp>
        <p:nvSpPr>
          <p:cNvPr id="14424" name="Text Box 88"/>
          <p:cNvSpPr txBox="1">
            <a:spLocks noChangeArrowheads="1"/>
          </p:cNvSpPr>
          <p:nvPr/>
        </p:nvSpPr>
        <p:spPr bwMode="auto">
          <a:xfrm>
            <a:off x="2672992" y="381000"/>
            <a:ext cx="6363504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sz="2800" dirty="0"/>
              <a:t>Водяным паром под давлением или в кислой среде при кипячении для получения глицерина и жирных кислот</a:t>
            </a:r>
          </a:p>
        </p:txBody>
      </p:sp>
      <p:grpSp>
        <p:nvGrpSpPr>
          <p:cNvPr id="14436" name="Group 100"/>
          <p:cNvGrpSpPr>
            <a:grpSpLocks/>
          </p:cNvGrpSpPr>
          <p:nvPr/>
        </p:nvGrpSpPr>
        <p:grpSpPr bwMode="auto">
          <a:xfrm>
            <a:off x="511175" y="2819400"/>
            <a:ext cx="2068513" cy="2636838"/>
            <a:chOff x="322" y="1776"/>
            <a:chExt cx="1303" cy="1661"/>
          </a:xfrm>
        </p:grpSpPr>
        <p:sp>
          <p:nvSpPr>
            <p:cNvPr id="12303" name="Text Box 4"/>
            <p:cNvSpPr txBox="1">
              <a:spLocks noChangeArrowheads="1"/>
            </p:cNvSpPr>
            <p:nvPr/>
          </p:nvSpPr>
          <p:spPr bwMode="auto">
            <a:xfrm>
              <a:off x="364" y="2064"/>
              <a:ext cx="124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b="0">
                  <a:solidFill>
                    <a:srgbClr val="FF0000"/>
                  </a:solidFill>
                </a:rPr>
                <a:t>CH</a:t>
              </a:r>
              <a:r>
                <a:rPr lang="en-US" sz="2400" b="0" baseline="-25000">
                  <a:solidFill>
                    <a:srgbClr val="FF0000"/>
                  </a:solidFill>
                </a:rPr>
                <a:t>2</a:t>
              </a:r>
              <a:r>
                <a:rPr lang="en-US" sz="2400" b="0">
                  <a:solidFill>
                    <a:srgbClr val="FF0000"/>
                  </a:solidFill>
                </a:rPr>
                <a:t>  O  C  R</a:t>
              </a:r>
              <a:r>
                <a:rPr lang="en-US" sz="2400" b="0" baseline="-25000">
                  <a:solidFill>
                    <a:srgbClr val="FF0000"/>
                  </a:solidFill>
                </a:rPr>
                <a:t>1</a:t>
              </a:r>
              <a:endParaRPr lang="ru-RU" b="0">
                <a:solidFill>
                  <a:srgbClr val="FF0000"/>
                </a:solidFill>
              </a:endParaRPr>
            </a:p>
          </p:txBody>
        </p:sp>
        <p:sp>
          <p:nvSpPr>
            <p:cNvPr id="12304" name="Text Box 5"/>
            <p:cNvSpPr txBox="1">
              <a:spLocks noChangeArrowheads="1"/>
            </p:cNvSpPr>
            <p:nvPr/>
          </p:nvSpPr>
          <p:spPr bwMode="auto">
            <a:xfrm>
              <a:off x="322" y="2602"/>
              <a:ext cx="130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b="0">
                  <a:solidFill>
                    <a:srgbClr val="FF0000"/>
                  </a:solidFill>
                </a:rPr>
                <a:t>CH   O   C  R</a:t>
              </a:r>
              <a:r>
                <a:rPr lang="en-US" sz="2400" b="0" baseline="-25000">
                  <a:solidFill>
                    <a:srgbClr val="FF0000"/>
                  </a:solidFill>
                </a:rPr>
                <a:t>2</a:t>
              </a:r>
              <a:endParaRPr lang="ru-RU" sz="2400" b="0" baseline="-25000">
                <a:solidFill>
                  <a:srgbClr val="FF0000"/>
                </a:solidFill>
              </a:endParaRPr>
            </a:p>
          </p:txBody>
        </p:sp>
        <p:sp>
          <p:nvSpPr>
            <p:cNvPr id="12305" name="Text Box 6"/>
            <p:cNvSpPr txBox="1">
              <a:spLocks noChangeArrowheads="1"/>
            </p:cNvSpPr>
            <p:nvPr/>
          </p:nvSpPr>
          <p:spPr bwMode="auto">
            <a:xfrm>
              <a:off x="339" y="3149"/>
              <a:ext cx="126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b="0">
                  <a:solidFill>
                    <a:srgbClr val="FF0000"/>
                  </a:solidFill>
                </a:rPr>
                <a:t>CH</a:t>
              </a:r>
              <a:r>
                <a:rPr lang="en-US" sz="2400" b="0" baseline="-25000">
                  <a:solidFill>
                    <a:srgbClr val="FF0000"/>
                  </a:solidFill>
                </a:rPr>
                <a:t>2</a:t>
              </a:r>
              <a:r>
                <a:rPr lang="en-US" sz="2400" b="0">
                  <a:solidFill>
                    <a:srgbClr val="FF0000"/>
                  </a:solidFill>
                </a:rPr>
                <a:t>  O  C  R</a:t>
              </a:r>
              <a:r>
                <a:rPr lang="en-US" sz="2400" b="0" baseline="-25000">
                  <a:solidFill>
                    <a:srgbClr val="FF0000"/>
                  </a:solidFill>
                </a:rPr>
                <a:t>3</a:t>
              </a:r>
              <a:endParaRPr lang="ru-RU" sz="2400" b="0">
                <a:solidFill>
                  <a:srgbClr val="FF0000"/>
                </a:solidFill>
              </a:endParaRPr>
            </a:p>
          </p:txBody>
        </p:sp>
        <p:sp>
          <p:nvSpPr>
            <p:cNvPr id="12306" name="Line 8"/>
            <p:cNvSpPr>
              <a:spLocks noChangeShapeType="1"/>
            </p:cNvSpPr>
            <p:nvPr/>
          </p:nvSpPr>
          <p:spPr bwMode="auto">
            <a:xfrm>
              <a:off x="528" y="235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07" name="Line 9"/>
            <p:cNvSpPr>
              <a:spLocks noChangeShapeType="1"/>
            </p:cNvSpPr>
            <p:nvPr/>
          </p:nvSpPr>
          <p:spPr bwMode="auto">
            <a:xfrm>
              <a:off x="528" y="283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08" name="Line 10"/>
            <p:cNvSpPr>
              <a:spLocks noChangeShapeType="1"/>
            </p:cNvSpPr>
            <p:nvPr/>
          </p:nvSpPr>
          <p:spPr bwMode="auto">
            <a:xfrm>
              <a:off x="720" y="326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09" name="Line 11"/>
            <p:cNvSpPr>
              <a:spLocks noChangeShapeType="1"/>
            </p:cNvSpPr>
            <p:nvPr/>
          </p:nvSpPr>
          <p:spPr bwMode="auto">
            <a:xfrm>
              <a:off x="1008" y="326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10" name="Line 12"/>
            <p:cNvSpPr>
              <a:spLocks noChangeShapeType="1"/>
            </p:cNvSpPr>
            <p:nvPr/>
          </p:nvSpPr>
          <p:spPr bwMode="auto">
            <a:xfrm>
              <a:off x="1200" y="326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11" name="Line 13"/>
            <p:cNvSpPr>
              <a:spLocks noChangeShapeType="1"/>
            </p:cNvSpPr>
            <p:nvPr/>
          </p:nvSpPr>
          <p:spPr bwMode="auto">
            <a:xfrm>
              <a:off x="672" y="273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12" name="Line 14"/>
            <p:cNvSpPr>
              <a:spLocks noChangeShapeType="1"/>
            </p:cNvSpPr>
            <p:nvPr/>
          </p:nvSpPr>
          <p:spPr bwMode="auto">
            <a:xfrm>
              <a:off x="960" y="273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13" name="Line 15"/>
            <p:cNvSpPr>
              <a:spLocks noChangeShapeType="1"/>
            </p:cNvSpPr>
            <p:nvPr/>
          </p:nvSpPr>
          <p:spPr bwMode="auto">
            <a:xfrm>
              <a:off x="1248" y="273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14" name="Line 16"/>
            <p:cNvSpPr>
              <a:spLocks noChangeShapeType="1"/>
            </p:cNvSpPr>
            <p:nvPr/>
          </p:nvSpPr>
          <p:spPr bwMode="auto">
            <a:xfrm>
              <a:off x="720" y="2208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15" name="Line 17"/>
            <p:cNvSpPr>
              <a:spLocks noChangeShapeType="1"/>
            </p:cNvSpPr>
            <p:nvPr/>
          </p:nvSpPr>
          <p:spPr bwMode="auto">
            <a:xfrm>
              <a:off x="1056" y="2208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16" name="Line 18"/>
            <p:cNvSpPr>
              <a:spLocks noChangeShapeType="1"/>
            </p:cNvSpPr>
            <p:nvPr/>
          </p:nvSpPr>
          <p:spPr bwMode="auto">
            <a:xfrm>
              <a:off x="1248" y="220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2317" name="Group 91"/>
            <p:cNvGrpSpPr>
              <a:grpSpLocks/>
            </p:cNvGrpSpPr>
            <p:nvPr/>
          </p:nvGrpSpPr>
          <p:grpSpPr bwMode="auto">
            <a:xfrm>
              <a:off x="1104" y="1776"/>
              <a:ext cx="269" cy="336"/>
              <a:chOff x="816" y="1776"/>
              <a:chExt cx="269" cy="336"/>
            </a:xfrm>
          </p:grpSpPr>
          <p:sp>
            <p:nvSpPr>
              <p:cNvPr id="12326" name="Text Box 21"/>
              <p:cNvSpPr txBox="1">
                <a:spLocks noChangeArrowheads="1"/>
              </p:cNvSpPr>
              <p:nvPr/>
            </p:nvSpPr>
            <p:spPr bwMode="auto">
              <a:xfrm>
                <a:off x="816" y="1776"/>
                <a:ext cx="26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sz="2400" b="0">
                    <a:solidFill>
                      <a:srgbClr val="FF0000"/>
                    </a:solidFill>
                  </a:rPr>
                  <a:t>O</a:t>
                </a:r>
                <a:endParaRPr lang="ru-RU" sz="2400" b="0"/>
              </a:p>
            </p:txBody>
          </p:sp>
          <p:sp>
            <p:nvSpPr>
              <p:cNvPr id="12327" name="Line 23"/>
              <p:cNvSpPr>
                <a:spLocks noChangeShapeType="1"/>
              </p:cNvSpPr>
              <p:nvPr/>
            </p:nvSpPr>
            <p:spPr bwMode="auto">
              <a:xfrm>
                <a:off x="912" y="201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328" name="Line 24"/>
              <p:cNvSpPr>
                <a:spLocks noChangeShapeType="1"/>
              </p:cNvSpPr>
              <p:nvPr/>
            </p:nvSpPr>
            <p:spPr bwMode="auto">
              <a:xfrm>
                <a:off x="960" y="201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2318" name="Group 92"/>
            <p:cNvGrpSpPr>
              <a:grpSpLocks/>
            </p:cNvGrpSpPr>
            <p:nvPr/>
          </p:nvGrpSpPr>
          <p:grpSpPr bwMode="auto">
            <a:xfrm>
              <a:off x="1056" y="2880"/>
              <a:ext cx="269" cy="336"/>
              <a:chOff x="816" y="1776"/>
              <a:chExt cx="269" cy="336"/>
            </a:xfrm>
          </p:grpSpPr>
          <p:sp>
            <p:nvSpPr>
              <p:cNvPr id="12323" name="Text Box 93"/>
              <p:cNvSpPr txBox="1">
                <a:spLocks noChangeArrowheads="1"/>
              </p:cNvSpPr>
              <p:nvPr/>
            </p:nvSpPr>
            <p:spPr bwMode="auto">
              <a:xfrm>
                <a:off x="816" y="1776"/>
                <a:ext cx="26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sz="2400" b="0">
                    <a:solidFill>
                      <a:srgbClr val="FF0000"/>
                    </a:solidFill>
                  </a:rPr>
                  <a:t>O</a:t>
                </a:r>
                <a:endParaRPr lang="ru-RU" sz="2400" b="0"/>
              </a:p>
            </p:txBody>
          </p:sp>
          <p:sp>
            <p:nvSpPr>
              <p:cNvPr id="12324" name="Line 94"/>
              <p:cNvSpPr>
                <a:spLocks noChangeShapeType="1"/>
              </p:cNvSpPr>
              <p:nvPr/>
            </p:nvSpPr>
            <p:spPr bwMode="auto">
              <a:xfrm>
                <a:off x="912" y="201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325" name="Line 95"/>
              <p:cNvSpPr>
                <a:spLocks noChangeShapeType="1"/>
              </p:cNvSpPr>
              <p:nvPr/>
            </p:nvSpPr>
            <p:spPr bwMode="auto">
              <a:xfrm>
                <a:off x="960" y="201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2319" name="Group 96"/>
            <p:cNvGrpSpPr>
              <a:grpSpLocks/>
            </p:cNvGrpSpPr>
            <p:nvPr/>
          </p:nvGrpSpPr>
          <p:grpSpPr bwMode="auto">
            <a:xfrm>
              <a:off x="1104" y="2304"/>
              <a:ext cx="269" cy="336"/>
              <a:chOff x="816" y="1776"/>
              <a:chExt cx="269" cy="336"/>
            </a:xfrm>
          </p:grpSpPr>
          <p:sp>
            <p:nvSpPr>
              <p:cNvPr id="12320" name="Text Box 97"/>
              <p:cNvSpPr txBox="1">
                <a:spLocks noChangeArrowheads="1"/>
              </p:cNvSpPr>
              <p:nvPr/>
            </p:nvSpPr>
            <p:spPr bwMode="auto">
              <a:xfrm>
                <a:off x="816" y="1776"/>
                <a:ext cx="26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sz="2400" b="0">
                    <a:solidFill>
                      <a:srgbClr val="FF0000"/>
                    </a:solidFill>
                  </a:rPr>
                  <a:t>O</a:t>
                </a:r>
                <a:endParaRPr lang="ru-RU" sz="2400" b="0"/>
              </a:p>
            </p:txBody>
          </p:sp>
          <p:sp>
            <p:nvSpPr>
              <p:cNvPr id="12321" name="Line 98"/>
              <p:cNvSpPr>
                <a:spLocks noChangeShapeType="1"/>
              </p:cNvSpPr>
              <p:nvPr/>
            </p:nvSpPr>
            <p:spPr bwMode="auto">
              <a:xfrm>
                <a:off x="912" y="201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322" name="Line 99"/>
              <p:cNvSpPr>
                <a:spLocks noChangeShapeType="1"/>
              </p:cNvSpPr>
              <p:nvPr/>
            </p:nvSpPr>
            <p:spPr bwMode="auto">
              <a:xfrm>
                <a:off x="960" y="201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9650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4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4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438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6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8" dur="500"/>
                                        <p:tgtEl>
                                          <p:spTgt spid="14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4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7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9" dur="500"/>
                                        <p:tgtEl>
                                          <p:spTgt spid="14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1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3" dur="500"/>
                                        <p:tgtEl>
                                          <p:spTgt spid="14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16" grpId="0" autoUpdateAnimBg="0"/>
      <p:bldP spid="14417" grpId="0" autoUpdateAnimBg="0"/>
      <p:bldP spid="14418" grpId="0" autoUpdateAnimBg="0"/>
      <p:bldP spid="14423" grpId="0"/>
      <p:bldP spid="1442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93" name="Group 33"/>
          <p:cNvGrpSpPr>
            <a:grpSpLocks/>
          </p:cNvGrpSpPr>
          <p:nvPr/>
        </p:nvGrpSpPr>
        <p:grpSpPr bwMode="auto">
          <a:xfrm>
            <a:off x="0" y="990600"/>
            <a:ext cx="6443663" cy="2057400"/>
            <a:chOff x="125" y="240"/>
            <a:chExt cx="4059" cy="1296"/>
          </a:xfrm>
        </p:grpSpPr>
        <p:grpSp>
          <p:nvGrpSpPr>
            <p:cNvPr id="14374" name="Group 12"/>
            <p:cNvGrpSpPr>
              <a:grpSpLocks/>
            </p:cNvGrpSpPr>
            <p:nvPr/>
          </p:nvGrpSpPr>
          <p:grpSpPr bwMode="auto">
            <a:xfrm>
              <a:off x="125" y="240"/>
              <a:ext cx="4023" cy="288"/>
              <a:chOff x="570" y="480"/>
              <a:chExt cx="4023" cy="288"/>
            </a:xfrm>
          </p:grpSpPr>
          <p:sp>
            <p:nvSpPr>
              <p:cNvPr id="14395" name="Text Box 2"/>
              <p:cNvSpPr txBox="1">
                <a:spLocks noChangeArrowheads="1"/>
              </p:cNvSpPr>
              <p:nvPr/>
            </p:nvSpPr>
            <p:spPr bwMode="auto">
              <a:xfrm>
                <a:off x="570" y="480"/>
                <a:ext cx="40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400" b="0"/>
                  <a:t>CH</a:t>
                </a:r>
                <a:r>
                  <a:rPr lang="en-US" sz="2400" b="0" baseline="-25000"/>
                  <a:t>2</a:t>
                </a:r>
                <a:r>
                  <a:rPr lang="en-US" sz="2400" b="0"/>
                  <a:t>  O   CO   (CH</a:t>
                </a:r>
                <a:r>
                  <a:rPr lang="en-US" sz="2400" b="0" baseline="-25000"/>
                  <a:t>2</a:t>
                </a:r>
                <a:r>
                  <a:rPr lang="en-US" sz="2400" b="0"/>
                  <a:t>)</a:t>
                </a:r>
                <a:r>
                  <a:rPr lang="en-US" sz="2400" b="0" baseline="-25000"/>
                  <a:t>7</a:t>
                </a:r>
                <a:r>
                  <a:rPr lang="en-US" sz="2400" b="0"/>
                  <a:t>   CH   CH   (CH</a:t>
                </a:r>
                <a:r>
                  <a:rPr lang="en-US" sz="2400" b="0" baseline="-25000"/>
                  <a:t>2</a:t>
                </a:r>
                <a:r>
                  <a:rPr lang="en-US" sz="2400" b="0"/>
                  <a:t>)</a:t>
                </a:r>
                <a:r>
                  <a:rPr lang="en-US" sz="2400" b="0" baseline="-25000"/>
                  <a:t>7</a:t>
                </a:r>
                <a:r>
                  <a:rPr lang="ru-RU" sz="2400" b="0" baseline="-25000"/>
                  <a:t> </a:t>
                </a:r>
                <a:r>
                  <a:rPr lang="en-US" sz="2400" b="0" baseline="-25000"/>
                  <a:t> </a:t>
                </a:r>
                <a:r>
                  <a:rPr lang="en-US" sz="2400" b="0"/>
                  <a:t>  CH</a:t>
                </a:r>
                <a:r>
                  <a:rPr lang="en-US" sz="2400" b="0" baseline="-25000"/>
                  <a:t>3</a:t>
                </a:r>
                <a:endParaRPr lang="ru-RU" sz="2400" b="0"/>
              </a:p>
            </p:txBody>
          </p:sp>
          <p:sp>
            <p:nvSpPr>
              <p:cNvPr id="14396" name="Line 3"/>
              <p:cNvSpPr>
                <a:spLocks noChangeShapeType="1"/>
              </p:cNvSpPr>
              <p:nvPr/>
            </p:nvSpPr>
            <p:spPr bwMode="auto">
              <a:xfrm>
                <a:off x="960" y="624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397" name="Line 6"/>
              <p:cNvSpPr>
                <a:spLocks noChangeShapeType="1"/>
              </p:cNvSpPr>
              <p:nvPr/>
            </p:nvSpPr>
            <p:spPr bwMode="auto">
              <a:xfrm>
                <a:off x="1248" y="624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398" name="Line 7"/>
              <p:cNvSpPr>
                <a:spLocks noChangeShapeType="1"/>
              </p:cNvSpPr>
              <p:nvPr/>
            </p:nvSpPr>
            <p:spPr bwMode="auto">
              <a:xfrm>
                <a:off x="1728" y="624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399" name="Line 8"/>
              <p:cNvSpPr>
                <a:spLocks noChangeShapeType="1"/>
              </p:cNvSpPr>
              <p:nvPr/>
            </p:nvSpPr>
            <p:spPr bwMode="auto">
              <a:xfrm>
                <a:off x="2400" y="624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400" name="Line 9"/>
              <p:cNvSpPr>
                <a:spLocks noChangeShapeType="1"/>
              </p:cNvSpPr>
              <p:nvPr/>
            </p:nvSpPr>
            <p:spPr bwMode="auto">
              <a:xfrm>
                <a:off x="2880" y="624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401" name="Line 10"/>
              <p:cNvSpPr>
                <a:spLocks noChangeShapeType="1"/>
              </p:cNvSpPr>
              <p:nvPr/>
            </p:nvSpPr>
            <p:spPr bwMode="auto">
              <a:xfrm>
                <a:off x="3312" y="624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402" name="Line 11"/>
              <p:cNvSpPr>
                <a:spLocks noChangeShapeType="1"/>
              </p:cNvSpPr>
              <p:nvPr/>
            </p:nvSpPr>
            <p:spPr bwMode="auto">
              <a:xfrm>
                <a:off x="3984" y="624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4375" name="Group 13"/>
            <p:cNvGrpSpPr>
              <a:grpSpLocks/>
            </p:cNvGrpSpPr>
            <p:nvPr/>
          </p:nvGrpSpPr>
          <p:grpSpPr bwMode="auto">
            <a:xfrm>
              <a:off x="125" y="768"/>
              <a:ext cx="4059" cy="288"/>
              <a:chOff x="553" y="480"/>
              <a:chExt cx="4059" cy="288"/>
            </a:xfrm>
          </p:grpSpPr>
          <p:sp>
            <p:nvSpPr>
              <p:cNvPr id="14387" name="Text Box 14"/>
              <p:cNvSpPr txBox="1">
                <a:spLocks noChangeArrowheads="1"/>
              </p:cNvSpPr>
              <p:nvPr/>
            </p:nvSpPr>
            <p:spPr bwMode="auto">
              <a:xfrm>
                <a:off x="553" y="480"/>
                <a:ext cx="405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400" b="0" dirty="0"/>
                  <a:t>CH    O   CO   (CH</a:t>
                </a:r>
                <a:r>
                  <a:rPr lang="en-US" sz="2400" b="0" baseline="-25000" dirty="0"/>
                  <a:t>2</a:t>
                </a:r>
                <a:r>
                  <a:rPr lang="en-US" sz="2400" b="0" dirty="0"/>
                  <a:t>)</a:t>
                </a:r>
                <a:r>
                  <a:rPr lang="en-US" sz="2400" b="0" baseline="-25000" dirty="0"/>
                  <a:t>7</a:t>
                </a:r>
                <a:r>
                  <a:rPr lang="en-US" sz="2400" b="0" dirty="0"/>
                  <a:t>   CH   </a:t>
                </a:r>
                <a:r>
                  <a:rPr lang="en-US" sz="2400" b="0" dirty="0" err="1" smtClean="0"/>
                  <a:t>CH</a:t>
                </a:r>
                <a:r>
                  <a:rPr lang="en-US" sz="2400" b="0" dirty="0" smtClean="0"/>
                  <a:t>   </a:t>
                </a:r>
                <a:r>
                  <a:rPr lang="en-US" sz="2400" b="0" dirty="0"/>
                  <a:t>(CH</a:t>
                </a:r>
                <a:r>
                  <a:rPr lang="en-US" sz="2400" b="0" baseline="-25000" dirty="0"/>
                  <a:t>2</a:t>
                </a:r>
                <a:r>
                  <a:rPr lang="en-US" sz="2400" b="0" dirty="0"/>
                  <a:t>)</a:t>
                </a:r>
                <a:r>
                  <a:rPr lang="en-US" sz="2400" b="0" baseline="-25000" dirty="0"/>
                  <a:t>7</a:t>
                </a:r>
                <a:r>
                  <a:rPr lang="ru-RU" sz="2400" b="0" baseline="-25000" dirty="0"/>
                  <a:t> </a:t>
                </a:r>
                <a:r>
                  <a:rPr lang="en-US" sz="2400" b="0" baseline="-25000" dirty="0"/>
                  <a:t> </a:t>
                </a:r>
                <a:r>
                  <a:rPr lang="en-US" sz="2400" b="0" dirty="0"/>
                  <a:t>  CH</a:t>
                </a:r>
                <a:r>
                  <a:rPr lang="en-US" sz="2400" b="0" baseline="-25000" dirty="0"/>
                  <a:t>3</a:t>
                </a:r>
                <a:endParaRPr lang="ru-RU" sz="2400" b="0" dirty="0"/>
              </a:p>
            </p:txBody>
          </p:sp>
          <p:sp>
            <p:nvSpPr>
              <p:cNvPr id="14388" name="Line 15"/>
              <p:cNvSpPr>
                <a:spLocks noChangeShapeType="1"/>
              </p:cNvSpPr>
              <p:nvPr/>
            </p:nvSpPr>
            <p:spPr bwMode="auto">
              <a:xfrm>
                <a:off x="960" y="624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389" name="Line 16"/>
              <p:cNvSpPr>
                <a:spLocks noChangeShapeType="1"/>
              </p:cNvSpPr>
              <p:nvPr/>
            </p:nvSpPr>
            <p:spPr bwMode="auto">
              <a:xfrm>
                <a:off x="1248" y="624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390" name="Line 17"/>
              <p:cNvSpPr>
                <a:spLocks noChangeShapeType="1"/>
              </p:cNvSpPr>
              <p:nvPr/>
            </p:nvSpPr>
            <p:spPr bwMode="auto">
              <a:xfrm>
                <a:off x="1728" y="624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391" name="Line 18"/>
              <p:cNvSpPr>
                <a:spLocks noChangeShapeType="1"/>
              </p:cNvSpPr>
              <p:nvPr/>
            </p:nvSpPr>
            <p:spPr bwMode="auto">
              <a:xfrm>
                <a:off x="2400" y="624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392" name="Line 19"/>
              <p:cNvSpPr>
                <a:spLocks noChangeShapeType="1"/>
              </p:cNvSpPr>
              <p:nvPr/>
            </p:nvSpPr>
            <p:spPr bwMode="auto">
              <a:xfrm>
                <a:off x="2911" y="624"/>
                <a:ext cx="6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393" name="Line 20"/>
              <p:cNvSpPr>
                <a:spLocks noChangeShapeType="1"/>
              </p:cNvSpPr>
              <p:nvPr/>
            </p:nvSpPr>
            <p:spPr bwMode="auto">
              <a:xfrm>
                <a:off x="3312" y="624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394" name="Line 21"/>
              <p:cNvSpPr>
                <a:spLocks noChangeShapeType="1"/>
              </p:cNvSpPr>
              <p:nvPr/>
            </p:nvSpPr>
            <p:spPr bwMode="auto">
              <a:xfrm>
                <a:off x="3984" y="624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4376" name="Group 22"/>
            <p:cNvGrpSpPr>
              <a:grpSpLocks/>
            </p:cNvGrpSpPr>
            <p:nvPr/>
          </p:nvGrpSpPr>
          <p:grpSpPr bwMode="auto">
            <a:xfrm>
              <a:off x="125" y="1248"/>
              <a:ext cx="4023" cy="288"/>
              <a:chOff x="570" y="480"/>
              <a:chExt cx="4023" cy="288"/>
            </a:xfrm>
          </p:grpSpPr>
          <p:sp>
            <p:nvSpPr>
              <p:cNvPr id="14379" name="Text Box 23"/>
              <p:cNvSpPr txBox="1">
                <a:spLocks noChangeArrowheads="1"/>
              </p:cNvSpPr>
              <p:nvPr/>
            </p:nvSpPr>
            <p:spPr bwMode="auto">
              <a:xfrm>
                <a:off x="570" y="480"/>
                <a:ext cx="40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400" b="0"/>
                  <a:t>CH</a:t>
                </a:r>
                <a:r>
                  <a:rPr lang="en-US" sz="2400" b="0" baseline="-25000"/>
                  <a:t>2</a:t>
                </a:r>
                <a:r>
                  <a:rPr lang="en-US" sz="2400" b="0"/>
                  <a:t>  O   CO   (CH</a:t>
                </a:r>
                <a:r>
                  <a:rPr lang="en-US" sz="2400" b="0" baseline="-25000"/>
                  <a:t>2</a:t>
                </a:r>
                <a:r>
                  <a:rPr lang="en-US" sz="2400" b="0"/>
                  <a:t>)</a:t>
                </a:r>
                <a:r>
                  <a:rPr lang="en-US" sz="2400" b="0" baseline="-25000"/>
                  <a:t>7</a:t>
                </a:r>
                <a:r>
                  <a:rPr lang="en-US" sz="2400" b="0"/>
                  <a:t>   CH   CH   (CH</a:t>
                </a:r>
                <a:r>
                  <a:rPr lang="en-US" sz="2400" b="0" baseline="-25000"/>
                  <a:t>2</a:t>
                </a:r>
                <a:r>
                  <a:rPr lang="en-US" sz="2400" b="0"/>
                  <a:t>)</a:t>
                </a:r>
                <a:r>
                  <a:rPr lang="en-US" sz="2400" b="0" baseline="-25000"/>
                  <a:t>7</a:t>
                </a:r>
                <a:r>
                  <a:rPr lang="ru-RU" sz="2400" b="0" baseline="-25000"/>
                  <a:t> </a:t>
                </a:r>
                <a:r>
                  <a:rPr lang="en-US" sz="2400" b="0" baseline="-25000"/>
                  <a:t> </a:t>
                </a:r>
                <a:r>
                  <a:rPr lang="en-US" sz="2400" b="0"/>
                  <a:t>  CH</a:t>
                </a:r>
                <a:r>
                  <a:rPr lang="en-US" sz="2400" b="0" baseline="-25000"/>
                  <a:t>3</a:t>
                </a:r>
                <a:endParaRPr lang="ru-RU" sz="2400" b="0"/>
              </a:p>
            </p:txBody>
          </p:sp>
          <p:sp>
            <p:nvSpPr>
              <p:cNvPr id="14380" name="Line 24"/>
              <p:cNvSpPr>
                <a:spLocks noChangeShapeType="1"/>
              </p:cNvSpPr>
              <p:nvPr/>
            </p:nvSpPr>
            <p:spPr bwMode="auto">
              <a:xfrm>
                <a:off x="960" y="624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381" name="Line 25"/>
              <p:cNvSpPr>
                <a:spLocks noChangeShapeType="1"/>
              </p:cNvSpPr>
              <p:nvPr/>
            </p:nvSpPr>
            <p:spPr bwMode="auto">
              <a:xfrm>
                <a:off x="1248" y="624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382" name="Line 26"/>
              <p:cNvSpPr>
                <a:spLocks noChangeShapeType="1"/>
              </p:cNvSpPr>
              <p:nvPr/>
            </p:nvSpPr>
            <p:spPr bwMode="auto">
              <a:xfrm>
                <a:off x="1728" y="624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383" name="Line 27"/>
              <p:cNvSpPr>
                <a:spLocks noChangeShapeType="1"/>
              </p:cNvSpPr>
              <p:nvPr/>
            </p:nvSpPr>
            <p:spPr bwMode="auto">
              <a:xfrm>
                <a:off x="2400" y="624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384" name="Line 28"/>
              <p:cNvSpPr>
                <a:spLocks noChangeShapeType="1"/>
              </p:cNvSpPr>
              <p:nvPr/>
            </p:nvSpPr>
            <p:spPr bwMode="auto">
              <a:xfrm>
                <a:off x="2880" y="624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385" name="Line 29"/>
              <p:cNvSpPr>
                <a:spLocks noChangeShapeType="1"/>
              </p:cNvSpPr>
              <p:nvPr/>
            </p:nvSpPr>
            <p:spPr bwMode="auto">
              <a:xfrm>
                <a:off x="3312" y="624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386" name="Line 30"/>
              <p:cNvSpPr>
                <a:spLocks noChangeShapeType="1"/>
              </p:cNvSpPr>
              <p:nvPr/>
            </p:nvSpPr>
            <p:spPr bwMode="auto">
              <a:xfrm>
                <a:off x="3984" y="624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4377" name="Line 31"/>
            <p:cNvSpPr>
              <a:spLocks noChangeShapeType="1"/>
            </p:cNvSpPr>
            <p:nvPr/>
          </p:nvSpPr>
          <p:spPr bwMode="auto">
            <a:xfrm>
              <a:off x="240" y="52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78" name="Line 32"/>
            <p:cNvSpPr>
              <a:spLocks noChangeShapeType="1"/>
            </p:cNvSpPr>
            <p:nvPr/>
          </p:nvSpPr>
          <p:spPr bwMode="auto">
            <a:xfrm>
              <a:off x="240" y="100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5396" name="Group 36"/>
          <p:cNvGrpSpPr>
            <a:grpSpLocks/>
          </p:cNvGrpSpPr>
          <p:nvPr/>
        </p:nvGrpSpPr>
        <p:grpSpPr bwMode="auto">
          <a:xfrm>
            <a:off x="6400800" y="1752600"/>
            <a:ext cx="533400" cy="609600"/>
            <a:chOff x="1776" y="2112"/>
            <a:chExt cx="336" cy="384"/>
          </a:xfrm>
        </p:grpSpPr>
        <p:sp>
          <p:nvSpPr>
            <p:cNvPr id="14372" name="Line 34"/>
            <p:cNvSpPr>
              <a:spLocks noChangeShapeType="1"/>
            </p:cNvSpPr>
            <p:nvPr/>
          </p:nvSpPr>
          <p:spPr bwMode="auto">
            <a:xfrm>
              <a:off x="1920" y="2112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b="1"/>
            </a:p>
          </p:txBody>
        </p:sp>
        <p:sp>
          <p:nvSpPr>
            <p:cNvPr id="14373" name="Line 35"/>
            <p:cNvSpPr>
              <a:spLocks noChangeShapeType="1"/>
            </p:cNvSpPr>
            <p:nvPr/>
          </p:nvSpPr>
          <p:spPr bwMode="auto">
            <a:xfrm>
              <a:off x="1776" y="2304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b="1"/>
            </a:p>
          </p:txBody>
        </p:sp>
      </p:grpSp>
      <p:sp>
        <p:nvSpPr>
          <p:cNvPr id="15397" name="Text Box 37"/>
          <p:cNvSpPr txBox="1">
            <a:spLocks noChangeArrowheads="1"/>
          </p:cNvSpPr>
          <p:nvPr/>
        </p:nvSpPr>
        <p:spPr bwMode="auto">
          <a:xfrm>
            <a:off x="7010400" y="1828800"/>
            <a:ext cx="727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2400" b="0"/>
              <a:t>3H</a:t>
            </a:r>
            <a:r>
              <a:rPr lang="ru-RU" sz="2400" b="0" baseline="-25000"/>
              <a:t>2</a:t>
            </a:r>
            <a:endParaRPr lang="ru-RU" sz="2400" b="0"/>
          </a:p>
        </p:txBody>
      </p:sp>
      <p:grpSp>
        <p:nvGrpSpPr>
          <p:cNvPr id="15414" name="Group 54"/>
          <p:cNvGrpSpPr>
            <a:grpSpLocks/>
          </p:cNvGrpSpPr>
          <p:nvPr/>
        </p:nvGrpSpPr>
        <p:grpSpPr bwMode="auto">
          <a:xfrm>
            <a:off x="7696200" y="1752600"/>
            <a:ext cx="1219200" cy="381000"/>
            <a:chOff x="4992" y="672"/>
            <a:chExt cx="768" cy="240"/>
          </a:xfrm>
        </p:grpSpPr>
        <p:sp>
          <p:nvSpPr>
            <p:cNvPr id="14367" name="Line 38"/>
            <p:cNvSpPr>
              <a:spLocks noChangeShapeType="1"/>
            </p:cNvSpPr>
            <p:nvPr/>
          </p:nvSpPr>
          <p:spPr bwMode="auto">
            <a:xfrm>
              <a:off x="4992" y="912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4368" name="Group 43"/>
            <p:cNvGrpSpPr>
              <a:grpSpLocks/>
            </p:cNvGrpSpPr>
            <p:nvPr/>
          </p:nvGrpSpPr>
          <p:grpSpPr bwMode="auto">
            <a:xfrm>
              <a:off x="4992" y="672"/>
              <a:ext cx="641" cy="212"/>
              <a:chOff x="4992" y="672"/>
              <a:chExt cx="641" cy="212"/>
            </a:xfrm>
          </p:grpSpPr>
          <p:sp>
            <p:nvSpPr>
              <p:cNvPr id="14369" name="Text Box 39"/>
              <p:cNvSpPr txBox="1">
                <a:spLocks noChangeArrowheads="1"/>
              </p:cNvSpPr>
              <p:nvPr/>
            </p:nvSpPr>
            <p:spPr bwMode="auto">
              <a:xfrm>
                <a:off x="4992" y="672"/>
                <a:ext cx="176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sz="1600" b="0"/>
                  <a:t>t</a:t>
                </a:r>
              </a:p>
            </p:txBody>
          </p:sp>
          <p:sp>
            <p:nvSpPr>
              <p:cNvPr id="14370" name="Text Box 40"/>
              <p:cNvSpPr txBox="1">
                <a:spLocks noChangeArrowheads="1"/>
              </p:cNvSpPr>
              <p:nvPr/>
            </p:nvSpPr>
            <p:spPr bwMode="auto">
              <a:xfrm>
                <a:off x="5184" y="672"/>
                <a:ext cx="184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sz="1600" b="0"/>
                  <a:t>p</a:t>
                </a:r>
              </a:p>
            </p:txBody>
          </p:sp>
          <p:sp>
            <p:nvSpPr>
              <p:cNvPr id="14371" name="Text Box 42"/>
              <p:cNvSpPr txBox="1">
                <a:spLocks noChangeArrowheads="1"/>
              </p:cNvSpPr>
              <p:nvPr/>
            </p:nvSpPr>
            <p:spPr bwMode="auto">
              <a:xfrm>
                <a:off x="5328" y="672"/>
                <a:ext cx="305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sz="1600" b="0"/>
                  <a:t>кат</a:t>
                </a:r>
              </a:p>
            </p:txBody>
          </p:sp>
        </p:grpSp>
      </p:grpSp>
      <p:sp>
        <p:nvSpPr>
          <p:cNvPr id="15404" name="Line 44"/>
          <p:cNvSpPr>
            <a:spLocks noChangeShapeType="1"/>
          </p:cNvSpPr>
          <p:nvPr/>
        </p:nvSpPr>
        <p:spPr bwMode="auto">
          <a:xfrm>
            <a:off x="228600" y="4876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411" name="Text Box 51"/>
          <p:cNvSpPr txBox="1">
            <a:spLocks noChangeArrowheads="1"/>
          </p:cNvSpPr>
          <p:nvPr/>
        </p:nvSpPr>
        <p:spPr bwMode="auto">
          <a:xfrm>
            <a:off x="1676400" y="3122583"/>
            <a:ext cx="283603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dirty="0" err="1"/>
              <a:t>Триолеат</a:t>
            </a:r>
            <a:r>
              <a:rPr lang="ru-RU" dirty="0"/>
              <a:t> (жидкость)</a:t>
            </a:r>
          </a:p>
        </p:txBody>
      </p:sp>
      <p:sp>
        <p:nvSpPr>
          <p:cNvPr id="15412" name="Text Box 52"/>
          <p:cNvSpPr txBox="1">
            <a:spLocks noChangeArrowheads="1"/>
          </p:cNvSpPr>
          <p:nvPr/>
        </p:nvSpPr>
        <p:spPr bwMode="auto">
          <a:xfrm>
            <a:off x="2130425" y="5972146"/>
            <a:ext cx="35589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dirty="0" err="1"/>
              <a:t>Тристеарат</a:t>
            </a:r>
            <a:r>
              <a:rPr lang="ru-RU" dirty="0"/>
              <a:t> (твердое в-во)</a:t>
            </a:r>
          </a:p>
        </p:txBody>
      </p:sp>
      <p:grpSp>
        <p:nvGrpSpPr>
          <p:cNvPr id="15428" name="Group 68"/>
          <p:cNvGrpSpPr>
            <a:grpSpLocks/>
          </p:cNvGrpSpPr>
          <p:nvPr/>
        </p:nvGrpSpPr>
        <p:grpSpPr bwMode="auto">
          <a:xfrm>
            <a:off x="1509713" y="3848100"/>
            <a:ext cx="4216400" cy="1866900"/>
            <a:chOff x="951" y="2424"/>
            <a:chExt cx="2656" cy="1176"/>
          </a:xfrm>
        </p:grpSpPr>
        <p:grpSp>
          <p:nvGrpSpPr>
            <p:cNvPr id="14349" name="Group 53"/>
            <p:cNvGrpSpPr>
              <a:grpSpLocks/>
            </p:cNvGrpSpPr>
            <p:nvPr/>
          </p:nvGrpSpPr>
          <p:grpSpPr bwMode="auto">
            <a:xfrm>
              <a:off x="951" y="2424"/>
              <a:ext cx="2656" cy="1176"/>
              <a:chOff x="951" y="2424"/>
              <a:chExt cx="2656" cy="1176"/>
            </a:xfrm>
          </p:grpSpPr>
          <p:sp>
            <p:nvSpPr>
              <p:cNvPr id="14362" name="Text Box 45"/>
              <p:cNvSpPr txBox="1">
                <a:spLocks noChangeArrowheads="1"/>
              </p:cNvSpPr>
              <p:nvPr/>
            </p:nvSpPr>
            <p:spPr bwMode="auto">
              <a:xfrm>
                <a:off x="972" y="2424"/>
                <a:ext cx="263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400" b="0"/>
                  <a:t>CH</a:t>
                </a:r>
                <a:r>
                  <a:rPr lang="en-US" sz="2400" b="0" baseline="-25000"/>
                  <a:t>2</a:t>
                </a:r>
                <a:r>
                  <a:rPr lang="en-US" sz="2400" b="0"/>
                  <a:t>   O   CO    (CH</a:t>
                </a:r>
                <a:r>
                  <a:rPr lang="en-US" sz="2400" b="0" baseline="-25000"/>
                  <a:t>2</a:t>
                </a:r>
                <a:r>
                  <a:rPr lang="en-US" sz="2400" b="0"/>
                  <a:t>)</a:t>
                </a:r>
                <a:r>
                  <a:rPr lang="en-US" sz="2400" b="0" baseline="-25000"/>
                  <a:t>16</a:t>
                </a:r>
                <a:r>
                  <a:rPr lang="en-US" sz="2400" b="0"/>
                  <a:t>   CH</a:t>
                </a:r>
                <a:r>
                  <a:rPr lang="en-US" sz="2400" b="0" baseline="-25000"/>
                  <a:t>3</a:t>
                </a:r>
                <a:r>
                  <a:rPr lang="en-US" sz="2400" b="0"/>
                  <a:t> </a:t>
                </a:r>
                <a:endParaRPr lang="ru-RU" sz="2400" b="0"/>
              </a:p>
            </p:txBody>
          </p:sp>
          <p:sp>
            <p:nvSpPr>
              <p:cNvPr id="14363" name="Text Box 46"/>
              <p:cNvSpPr txBox="1">
                <a:spLocks noChangeArrowheads="1"/>
              </p:cNvSpPr>
              <p:nvPr/>
            </p:nvSpPr>
            <p:spPr bwMode="auto">
              <a:xfrm>
                <a:off x="960" y="3312"/>
                <a:ext cx="263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400" b="0"/>
                  <a:t>CH</a:t>
                </a:r>
                <a:r>
                  <a:rPr lang="en-US" sz="2400" b="0" baseline="-25000"/>
                  <a:t>2</a:t>
                </a:r>
                <a:r>
                  <a:rPr lang="en-US" sz="2400" b="0"/>
                  <a:t>   O   CO    (CH</a:t>
                </a:r>
                <a:r>
                  <a:rPr lang="en-US" sz="2400" b="0" baseline="-25000"/>
                  <a:t>2</a:t>
                </a:r>
                <a:r>
                  <a:rPr lang="en-US" sz="2400" b="0"/>
                  <a:t>)</a:t>
                </a:r>
                <a:r>
                  <a:rPr lang="en-US" sz="2400" b="0" baseline="-25000"/>
                  <a:t>16</a:t>
                </a:r>
                <a:r>
                  <a:rPr lang="en-US" sz="2400" b="0"/>
                  <a:t>   CH</a:t>
                </a:r>
                <a:r>
                  <a:rPr lang="en-US" sz="2400" b="0" baseline="-25000"/>
                  <a:t>3</a:t>
                </a:r>
                <a:r>
                  <a:rPr lang="en-US" sz="2400" b="0"/>
                  <a:t> </a:t>
                </a:r>
                <a:endParaRPr lang="ru-RU" sz="2400" b="0"/>
              </a:p>
            </p:txBody>
          </p:sp>
          <p:sp>
            <p:nvSpPr>
              <p:cNvPr id="14364" name="Text Box 47"/>
              <p:cNvSpPr txBox="1">
                <a:spLocks noChangeArrowheads="1"/>
              </p:cNvSpPr>
              <p:nvPr/>
            </p:nvSpPr>
            <p:spPr bwMode="auto">
              <a:xfrm>
                <a:off x="951" y="2880"/>
                <a:ext cx="255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400" b="0"/>
                  <a:t>CH   O   CO    (CH</a:t>
                </a:r>
                <a:r>
                  <a:rPr lang="en-US" sz="2400" b="0" baseline="-25000"/>
                  <a:t>2</a:t>
                </a:r>
                <a:r>
                  <a:rPr lang="en-US" sz="2400" b="0"/>
                  <a:t>)</a:t>
                </a:r>
                <a:r>
                  <a:rPr lang="en-US" sz="2400" b="0" baseline="-25000"/>
                  <a:t>16</a:t>
                </a:r>
                <a:r>
                  <a:rPr lang="en-US" sz="2400" b="0"/>
                  <a:t>   CH</a:t>
                </a:r>
                <a:r>
                  <a:rPr lang="en-US" sz="2400" b="0" baseline="-25000"/>
                  <a:t>3</a:t>
                </a:r>
                <a:r>
                  <a:rPr lang="en-US" sz="2400" b="0"/>
                  <a:t> </a:t>
                </a:r>
                <a:endParaRPr lang="ru-RU" sz="2400" b="0"/>
              </a:p>
            </p:txBody>
          </p:sp>
          <p:sp>
            <p:nvSpPr>
              <p:cNvPr id="14365" name="Line 49"/>
              <p:cNvSpPr>
                <a:spLocks noChangeShapeType="1"/>
              </p:cNvSpPr>
              <p:nvPr/>
            </p:nvSpPr>
            <p:spPr bwMode="auto">
              <a:xfrm>
                <a:off x="1104" y="3120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366" name="Line 50"/>
              <p:cNvSpPr>
                <a:spLocks noChangeShapeType="1"/>
              </p:cNvSpPr>
              <p:nvPr/>
            </p:nvSpPr>
            <p:spPr bwMode="auto">
              <a:xfrm>
                <a:off x="1104" y="268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4350" name="Line 56"/>
            <p:cNvSpPr>
              <a:spLocks noChangeShapeType="1"/>
            </p:cNvSpPr>
            <p:nvPr/>
          </p:nvSpPr>
          <p:spPr bwMode="auto">
            <a:xfrm>
              <a:off x="1344" y="2544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51" name="Line 57"/>
            <p:cNvSpPr>
              <a:spLocks noChangeShapeType="1"/>
            </p:cNvSpPr>
            <p:nvPr/>
          </p:nvSpPr>
          <p:spPr bwMode="auto">
            <a:xfrm>
              <a:off x="1296" y="302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52" name="Line 58"/>
            <p:cNvSpPr>
              <a:spLocks noChangeShapeType="1"/>
            </p:cNvSpPr>
            <p:nvPr/>
          </p:nvSpPr>
          <p:spPr bwMode="auto">
            <a:xfrm>
              <a:off x="1296" y="345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53" name="Line 59"/>
            <p:cNvSpPr>
              <a:spLocks noChangeShapeType="1"/>
            </p:cNvSpPr>
            <p:nvPr/>
          </p:nvSpPr>
          <p:spPr bwMode="auto">
            <a:xfrm>
              <a:off x="1728" y="254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54" name="Line 60"/>
            <p:cNvSpPr>
              <a:spLocks noChangeShapeType="1"/>
            </p:cNvSpPr>
            <p:nvPr/>
          </p:nvSpPr>
          <p:spPr bwMode="auto">
            <a:xfrm>
              <a:off x="1584" y="3024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55" name="Line 61"/>
            <p:cNvSpPr>
              <a:spLocks noChangeShapeType="1"/>
            </p:cNvSpPr>
            <p:nvPr/>
          </p:nvSpPr>
          <p:spPr bwMode="auto">
            <a:xfrm>
              <a:off x="1728" y="345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56" name="Line 62"/>
            <p:cNvSpPr>
              <a:spLocks noChangeShapeType="1"/>
            </p:cNvSpPr>
            <p:nvPr/>
          </p:nvSpPr>
          <p:spPr bwMode="auto">
            <a:xfrm>
              <a:off x="2160" y="2544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57" name="Line 63"/>
            <p:cNvSpPr>
              <a:spLocks noChangeShapeType="1"/>
            </p:cNvSpPr>
            <p:nvPr/>
          </p:nvSpPr>
          <p:spPr bwMode="auto">
            <a:xfrm>
              <a:off x="2064" y="3024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58" name="Line 64"/>
            <p:cNvSpPr>
              <a:spLocks noChangeShapeType="1"/>
            </p:cNvSpPr>
            <p:nvPr/>
          </p:nvSpPr>
          <p:spPr bwMode="auto">
            <a:xfrm>
              <a:off x="2160" y="345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59" name="Line 65"/>
            <p:cNvSpPr>
              <a:spLocks noChangeShapeType="1"/>
            </p:cNvSpPr>
            <p:nvPr/>
          </p:nvSpPr>
          <p:spPr bwMode="auto">
            <a:xfrm>
              <a:off x="2928" y="2544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60" name="Line 66"/>
            <p:cNvSpPr>
              <a:spLocks noChangeShapeType="1"/>
            </p:cNvSpPr>
            <p:nvPr/>
          </p:nvSpPr>
          <p:spPr bwMode="auto">
            <a:xfrm>
              <a:off x="2832" y="3024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61" name="Line 67"/>
            <p:cNvSpPr>
              <a:spLocks noChangeShapeType="1"/>
            </p:cNvSpPr>
            <p:nvPr/>
          </p:nvSpPr>
          <p:spPr bwMode="auto">
            <a:xfrm>
              <a:off x="2928" y="345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5429" name="WordArt 69"/>
          <p:cNvSpPr>
            <a:spLocks noChangeArrowheads="1" noChangeShapeType="1" noTextEdit="1"/>
          </p:cNvSpPr>
          <p:nvPr/>
        </p:nvSpPr>
        <p:spPr bwMode="auto">
          <a:xfrm>
            <a:off x="304800" y="228600"/>
            <a:ext cx="2514600" cy="6858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r>
              <a:rPr lang="ru-RU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Arial"/>
                <a:cs typeface="Arial"/>
              </a:rPr>
              <a:t>Гидрирование</a:t>
            </a:r>
          </a:p>
        </p:txBody>
      </p:sp>
      <p:sp>
        <p:nvSpPr>
          <p:cNvPr id="15430" name="Text Box 70"/>
          <p:cNvSpPr txBox="1">
            <a:spLocks noChangeArrowheads="1"/>
          </p:cNvSpPr>
          <p:nvPr/>
        </p:nvSpPr>
        <p:spPr bwMode="auto">
          <a:xfrm>
            <a:off x="2819400" y="228600"/>
            <a:ext cx="449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/>
              <a:t>непредельных жиров</a:t>
            </a:r>
          </a:p>
        </p:txBody>
      </p:sp>
      <p:pic>
        <p:nvPicPr>
          <p:cNvPr id="14348" name="Picture 71" descr="SY01265_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6650" y="5867400"/>
            <a:ext cx="387350" cy="82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6731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4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4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5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5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5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97" grpId="0" autoUpdateAnimBg="0"/>
      <p:bldP spid="15404" grpId="0" animBg="1"/>
      <p:bldP spid="15411" grpId="0" autoUpdateAnimBg="0"/>
      <p:bldP spid="15412" grpId="0" autoUpdateAnimBg="0"/>
      <p:bldP spid="15429" grpId="0"/>
      <p:bldP spid="15430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178696" cy="135575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effectLst/>
                <a:latin typeface="Comic Sans MS" pitchFamily="66" charset="0"/>
              </a:rPr>
              <a:t>Гидрирование</a:t>
            </a:r>
            <a:endParaRPr lang="ru-RU" sz="3200" dirty="0">
              <a:effectLst/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6468318"/>
          </a:xfrm>
        </p:spPr>
        <p:txBody>
          <a:bodyPr>
            <a:normAutofit fontScale="92500" lnSpcReduction="20000"/>
          </a:bodyPr>
          <a:lstStyle/>
          <a:p>
            <a:pPr algn="ctr">
              <a:lnSpc>
                <a:spcPct val="110000"/>
              </a:lnSpc>
              <a:buNone/>
            </a:pPr>
            <a:r>
              <a:rPr lang="ru-RU" dirty="0">
                <a:latin typeface="Comic Sans MS" pitchFamily="66" charset="0"/>
              </a:rPr>
              <a:t>Продукт </a:t>
            </a:r>
            <a:r>
              <a:rPr lang="ru-RU" i="1" dirty="0">
                <a:solidFill>
                  <a:srgbClr val="FF0000"/>
                </a:solidFill>
                <a:latin typeface="Comic Sans MS" pitchFamily="66" charset="0"/>
              </a:rPr>
              <a:t>гидрогенизации </a:t>
            </a:r>
            <a:r>
              <a:rPr lang="ru-RU" dirty="0">
                <a:latin typeface="Comic Sans MS" pitchFamily="66" charset="0"/>
              </a:rPr>
              <a:t>масел - твердый жир (искусственное сало, </a:t>
            </a:r>
            <a:r>
              <a:rPr lang="ru-RU" i="1" dirty="0">
                <a:latin typeface="Comic Sans MS" pitchFamily="66" charset="0"/>
              </a:rPr>
              <a:t>саломас</a:t>
            </a:r>
            <a:r>
              <a:rPr lang="ru-RU" dirty="0">
                <a:latin typeface="Comic Sans MS" pitchFamily="66" charset="0"/>
              </a:rPr>
              <a:t>). </a:t>
            </a:r>
            <a:r>
              <a:rPr lang="ru-RU" i="1" dirty="0">
                <a:solidFill>
                  <a:srgbClr val="FF0000"/>
                </a:solidFill>
                <a:latin typeface="Comic Sans MS" pitchFamily="66" charset="0"/>
              </a:rPr>
              <a:t>Маргарин</a:t>
            </a:r>
            <a:r>
              <a:rPr lang="ru-RU" dirty="0">
                <a:latin typeface="Comic Sans MS" pitchFamily="66" charset="0"/>
              </a:rPr>
              <a:t> - пищевой жир, состоит из смеси гидрогенизированных масел (подсолнечного, кукурузного, </a:t>
            </a:r>
            <a:r>
              <a:rPr lang="ru-RU" dirty="0" smtClean="0">
                <a:latin typeface="Comic Sans MS" pitchFamily="66" charset="0"/>
              </a:rPr>
              <a:t>хлопкового </a:t>
            </a:r>
            <a:r>
              <a:rPr lang="ru-RU" dirty="0">
                <a:latin typeface="Comic Sans MS" pitchFamily="66" charset="0"/>
              </a:rPr>
              <a:t>и др.),животных жиров,</a:t>
            </a:r>
          </a:p>
          <a:p>
            <a:pPr algn="ctr">
              <a:lnSpc>
                <a:spcPct val="110000"/>
              </a:lnSpc>
              <a:buNone/>
            </a:pPr>
            <a:r>
              <a:rPr lang="ru-RU" dirty="0">
                <a:latin typeface="Comic Sans MS" pitchFamily="66" charset="0"/>
              </a:rPr>
              <a:t> молока и вкусовых </a:t>
            </a:r>
          </a:p>
          <a:p>
            <a:pPr algn="ctr">
              <a:lnSpc>
                <a:spcPct val="110000"/>
              </a:lnSpc>
              <a:buNone/>
            </a:pPr>
            <a:r>
              <a:rPr lang="ru-RU" dirty="0">
                <a:latin typeface="Comic Sans MS" pitchFamily="66" charset="0"/>
              </a:rPr>
              <a:t>добавок (соли, </a:t>
            </a:r>
          </a:p>
          <a:p>
            <a:pPr algn="ctr">
              <a:lnSpc>
                <a:spcPct val="110000"/>
              </a:lnSpc>
              <a:buNone/>
            </a:pPr>
            <a:r>
              <a:rPr lang="ru-RU" dirty="0">
                <a:latin typeface="Comic Sans MS" pitchFamily="66" charset="0"/>
              </a:rPr>
              <a:t>сахара, витаминов</a:t>
            </a:r>
          </a:p>
          <a:p>
            <a:pPr algn="ctr">
              <a:lnSpc>
                <a:spcPct val="110000"/>
              </a:lnSpc>
              <a:buNone/>
            </a:pPr>
            <a:r>
              <a:rPr lang="ru-RU" dirty="0">
                <a:latin typeface="Comic Sans MS" pitchFamily="66" charset="0"/>
              </a:rPr>
              <a:t> и др</a:t>
            </a:r>
            <a:r>
              <a:rPr lang="ru-RU" dirty="0" smtClean="0">
                <a:latin typeface="Comic Sans MS" pitchFamily="66" charset="0"/>
              </a:rPr>
              <a:t>.) </a:t>
            </a:r>
            <a:endParaRPr lang="ru-RU" dirty="0">
              <a:latin typeface="Comic Sans MS" pitchFamily="66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Picture 4" descr="L21p2p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492896"/>
            <a:ext cx="3672407" cy="37165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715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96" name="Group 88"/>
          <p:cNvGrpSpPr>
            <a:grpSpLocks/>
          </p:cNvGrpSpPr>
          <p:nvPr/>
        </p:nvGrpSpPr>
        <p:grpSpPr bwMode="auto">
          <a:xfrm>
            <a:off x="100013" y="2438400"/>
            <a:ext cx="2633662" cy="2640013"/>
            <a:chOff x="63" y="1536"/>
            <a:chExt cx="1659" cy="1663"/>
          </a:xfrm>
        </p:grpSpPr>
        <p:sp>
          <p:nvSpPr>
            <p:cNvPr id="13344" name="Text Box 4"/>
            <p:cNvSpPr txBox="1">
              <a:spLocks noChangeArrowheads="1"/>
            </p:cNvSpPr>
            <p:nvPr/>
          </p:nvSpPr>
          <p:spPr bwMode="auto">
            <a:xfrm>
              <a:off x="96" y="1824"/>
              <a:ext cx="16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b="0">
                  <a:solidFill>
                    <a:srgbClr val="FF0000"/>
                  </a:solidFill>
                </a:rPr>
                <a:t>CH</a:t>
              </a:r>
              <a:r>
                <a:rPr lang="en-US" sz="2400" b="0" baseline="-25000">
                  <a:solidFill>
                    <a:srgbClr val="FF0000"/>
                  </a:solidFill>
                </a:rPr>
                <a:t>2</a:t>
              </a:r>
              <a:r>
                <a:rPr lang="en-US" sz="2400" b="0">
                  <a:solidFill>
                    <a:srgbClr val="FF0000"/>
                  </a:solidFill>
                </a:rPr>
                <a:t>  O  C  C</a:t>
              </a:r>
              <a:r>
                <a:rPr lang="en-US" sz="2400" b="0" baseline="-25000">
                  <a:solidFill>
                    <a:srgbClr val="FF0000"/>
                  </a:solidFill>
                </a:rPr>
                <a:t>17</a:t>
              </a:r>
              <a:r>
                <a:rPr lang="en-US" sz="2400" b="0">
                  <a:solidFill>
                    <a:srgbClr val="FF0000"/>
                  </a:solidFill>
                </a:rPr>
                <a:t>H</a:t>
              </a:r>
              <a:r>
                <a:rPr lang="en-US" sz="2400" b="0" baseline="-25000">
                  <a:solidFill>
                    <a:srgbClr val="FF0000"/>
                  </a:solidFill>
                </a:rPr>
                <a:t>35</a:t>
              </a:r>
              <a:endParaRPr lang="ru-RU" b="0">
                <a:solidFill>
                  <a:srgbClr val="FF0000"/>
                </a:solidFill>
              </a:endParaRPr>
            </a:p>
          </p:txBody>
        </p:sp>
        <p:sp>
          <p:nvSpPr>
            <p:cNvPr id="13345" name="Text Box 5"/>
            <p:cNvSpPr txBox="1">
              <a:spLocks noChangeArrowheads="1"/>
            </p:cNvSpPr>
            <p:nvPr/>
          </p:nvSpPr>
          <p:spPr bwMode="auto">
            <a:xfrm>
              <a:off x="63" y="2362"/>
              <a:ext cx="165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b="0">
                  <a:solidFill>
                    <a:srgbClr val="FF0000"/>
                  </a:solidFill>
                </a:rPr>
                <a:t>CH   O   C  C</a:t>
              </a:r>
              <a:r>
                <a:rPr lang="en-US" sz="2400" b="0" baseline="-25000">
                  <a:solidFill>
                    <a:srgbClr val="FF0000"/>
                  </a:solidFill>
                </a:rPr>
                <a:t>17</a:t>
              </a:r>
              <a:r>
                <a:rPr lang="en-US" sz="2400" b="0">
                  <a:solidFill>
                    <a:srgbClr val="FF0000"/>
                  </a:solidFill>
                </a:rPr>
                <a:t>H</a:t>
              </a:r>
              <a:r>
                <a:rPr lang="en-US" sz="2400" b="0" baseline="-25000">
                  <a:solidFill>
                    <a:srgbClr val="FF0000"/>
                  </a:solidFill>
                </a:rPr>
                <a:t>35</a:t>
              </a:r>
              <a:endParaRPr lang="ru-RU" sz="2400" b="0" baseline="-25000">
                <a:solidFill>
                  <a:srgbClr val="FF0000"/>
                </a:solidFill>
              </a:endParaRPr>
            </a:p>
          </p:txBody>
        </p:sp>
        <p:sp>
          <p:nvSpPr>
            <p:cNvPr id="13346" name="Text Box 6"/>
            <p:cNvSpPr txBox="1">
              <a:spLocks noChangeArrowheads="1"/>
            </p:cNvSpPr>
            <p:nvPr/>
          </p:nvSpPr>
          <p:spPr bwMode="auto">
            <a:xfrm>
              <a:off x="80" y="2908"/>
              <a:ext cx="163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b="0" dirty="0">
                  <a:solidFill>
                    <a:srgbClr val="FF0000"/>
                  </a:solidFill>
                </a:rPr>
                <a:t>CH</a:t>
              </a:r>
              <a:r>
                <a:rPr lang="en-US" sz="2400" b="0" baseline="-25000" dirty="0">
                  <a:solidFill>
                    <a:srgbClr val="FF0000"/>
                  </a:solidFill>
                </a:rPr>
                <a:t>2</a:t>
              </a:r>
              <a:r>
                <a:rPr lang="en-US" sz="2400" b="0" dirty="0">
                  <a:solidFill>
                    <a:srgbClr val="FF0000"/>
                  </a:solidFill>
                </a:rPr>
                <a:t>  O  C  </a:t>
              </a:r>
              <a:r>
                <a:rPr lang="en-US" sz="2400" b="0" dirty="0" smtClean="0">
                  <a:solidFill>
                    <a:srgbClr val="FF0000"/>
                  </a:solidFill>
                </a:rPr>
                <a:t>C</a:t>
              </a:r>
              <a:r>
                <a:rPr lang="en-US" sz="2400" b="0" baseline="-25000" dirty="0" smtClean="0">
                  <a:solidFill>
                    <a:srgbClr val="FF0000"/>
                  </a:solidFill>
                </a:rPr>
                <a:t>17</a:t>
              </a:r>
              <a:r>
                <a:rPr lang="en-US" sz="2400" b="0" dirty="0" smtClean="0">
                  <a:solidFill>
                    <a:srgbClr val="FF0000"/>
                  </a:solidFill>
                </a:rPr>
                <a:t>H</a:t>
              </a:r>
              <a:r>
                <a:rPr lang="en-US" sz="2400" b="0" baseline="-25000" dirty="0" smtClean="0">
                  <a:solidFill>
                    <a:srgbClr val="FF0000"/>
                  </a:solidFill>
                </a:rPr>
                <a:t>3</a:t>
              </a:r>
              <a:r>
                <a:rPr lang="ru-RU" sz="2400" b="0" baseline="-25000" dirty="0" smtClean="0">
                  <a:solidFill>
                    <a:srgbClr val="FF0000"/>
                  </a:solidFill>
                </a:rPr>
                <a:t>5</a:t>
              </a:r>
              <a:endParaRPr lang="ru-RU" sz="2400" b="0" dirty="0">
                <a:solidFill>
                  <a:srgbClr val="FF0000"/>
                </a:solidFill>
              </a:endParaRPr>
            </a:p>
          </p:txBody>
        </p:sp>
        <p:sp>
          <p:nvSpPr>
            <p:cNvPr id="13347" name="Line 7"/>
            <p:cNvSpPr>
              <a:spLocks noChangeShapeType="1"/>
            </p:cNvSpPr>
            <p:nvPr/>
          </p:nvSpPr>
          <p:spPr bwMode="auto">
            <a:xfrm>
              <a:off x="288" y="211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48" name="Line 8"/>
            <p:cNvSpPr>
              <a:spLocks noChangeShapeType="1"/>
            </p:cNvSpPr>
            <p:nvPr/>
          </p:nvSpPr>
          <p:spPr bwMode="auto">
            <a:xfrm>
              <a:off x="288" y="264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49" name="Line 9"/>
            <p:cNvSpPr>
              <a:spLocks noChangeShapeType="1"/>
            </p:cNvSpPr>
            <p:nvPr/>
          </p:nvSpPr>
          <p:spPr bwMode="auto">
            <a:xfrm>
              <a:off x="432" y="3024"/>
              <a:ext cx="10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50" name="Line 10"/>
            <p:cNvSpPr>
              <a:spLocks noChangeShapeType="1"/>
            </p:cNvSpPr>
            <p:nvPr/>
          </p:nvSpPr>
          <p:spPr bwMode="auto">
            <a:xfrm>
              <a:off x="720" y="302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51" name="Line 11"/>
            <p:cNvSpPr>
              <a:spLocks noChangeShapeType="1"/>
            </p:cNvSpPr>
            <p:nvPr/>
          </p:nvSpPr>
          <p:spPr bwMode="auto">
            <a:xfrm>
              <a:off x="960" y="3024"/>
              <a:ext cx="10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52" name="Line 12"/>
            <p:cNvSpPr>
              <a:spLocks noChangeShapeType="1"/>
            </p:cNvSpPr>
            <p:nvPr/>
          </p:nvSpPr>
          <p:spPr bwMode="auto">
            <a:xfrm>
              <a:off x="384" y="2496"/>
              <a:ext cx="15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53" name="Line 13"/>
            <p:cNvSpPr>
              <a:spLocks noChangeShapeType="1"/>
            </p:cNvSpPr>
            <p:nvPr/>
          </p:nvSpPr>
          <p:spPr bwMode="auto">
            <a:xfrm>
              <a:off x="720" y="2496"/>
              <a:ext cx="15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54" name="Line 14"/>
            <p:cNvSpPr>
              <a:spLocks noChangeShapeType="1"/>
            </p:cNvSpPr>
            <p:nvPr/>
          </p:nvSpPr>
          <p:spPr bwMode="auto">
            <a:xfrm>
              <a:off x="960" y="2496"/>
              <a:ext cx="10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55" name="Line 15"/>
            <p:cNvSpPr>
              <a:spLocks noChangeShapeType="1"/>
            </p:cNvSpPr>
            <p:nvPr/>
          </p:nvSpPr>
          <p:spPr bwMode="auto">
            <a:xfrm>
              <a:off x="432" y="1968"/>
              <a:ext cx="15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56" name="Line 16"/>
            <p:cNvSpPr>
              <a:spLocks noChangeShapeType="1"/>
            </p:cNvSpPr>
            <p:nvPr/>
          </p:nvSpPr>
          <p:spPr bwMode="auto">
            <a:xfrm>
              <a:off x="768" y="1968"/>
              <a:ext cx="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57" name="Line 17"/>
            <p:cNvSpPr>
              <a:spLocks noChangeShapeType="1"/>
            </p:cNvSpPr>
            <p:nvPr/>
          </p:nvSpPr>
          <p:spPr bwMode="auto">
            <a:xfrm>
              <a:off x="1008" y="1968"/>
              <a:ext cx="10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58" name="Text Box 19"/>
            <p:cNvSpPr txBox="1">
              <a:spLocks noChangeArrowheads="1"/>
            </p:cNvSpPr>
            <p:nvPr/>
          </p:nvSpPr>
          <p:spPr bwMode="auto">
            <a:xfrm>
              <a:off x="816" y="1536"/>
              <a:ext cx="26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ru-RU" sz="2400" b="0">
                  <a:solidFill>
                    <a:srgbClr val="FF0000"/>
                  </a:solidFill>
                </a:rPr>
                <a:t>O</a:t>
              </a:r>
              <a:endParaRPr lang="ru-RU" sz="2400" b="0"/>
            </a:p>
          </p:txBody>
        </p:sp>
        <p:sp>
          <p:nvSpPr>
            <p:cNvPr id="13359" name="Line 21"/>
            <p:cNvSpPr>
              <a:spLocks noChangeShapeType="1"/>
            </p:cNvSpPr>
            <p:nvPr/>
          </p:nvSpPr>
          <p:spPr bwMode="auto">
            <a:xfrm>
              <a:off x="912" y="177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60" name="Line 22"/>
            <p:cNvSpPr>
              <a:spLocks noChangeShapeType="1"/>
            </p:cNvSpPr>
            <p:nvPr/>
          </p:nvSpPr>
          <p:spPr bwMode="auto">
            <a:xfrm>
              <a:off x="960" y="177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3361" name="Group 74"/>
            <p:cNvGrpSpPr>
              <a:grpSpLocks/>
            </p:cNvGrpSpPr>
            <p:nvPr/>
          </p:nvGrpSpPr>
          <p:grpSpPr bwMode="auto">
            <a:xfrm>
              <a:off x="816" y="2064"/>
              <a:ext cx="270" cy="336"/>
              <a:chOff x="1008" y="2064"/>
              <a:chExt cx="270" cy="336"/>
            </a:xfrm>
          </p:grpSpPr>
          <p:sp>
            <p:nvSpPr>
              <p:cNvPr id="13366" name="Text Box 18"/>
              <p:cNvSpPr txBox="1">
                <a:spLocks noChangeArrowheads="1"/>
              </p:cNvSpPr>
              <p:nvPr/>
            </p:nvSpPr>
            <p:spPr bwMode="auto">
              <a:xfrm>
                <a:off x="1008" y="2064"/>
                <a:ext cx="27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sz="2400" b="0">
                    <a:solidFill>
                      <a:srgbClr val="FF0000"/>
                    </a:solidFill>
                  </a:rPr>
                  <a:t>O</a:t>
                </a:r>
                <a:endParaRPr lang="ru-RU" sz="2400" b="0"/>
              </a:p>
            </p:txBody>
          </p:sp>
          <p:sp>
            <p:nvSpPr>
              <p:cNvPr id="13367" name="Line 23"/>
              <p:cNvSpPr>
                <a:spLocks noChangeShapeType="1"/>
              </p:cNvSpPr>
              <p:nvPr/>
            </p:nvSpPr>
            <p:spPr bwMode="auto">
              <a:xfrm>
                <a:off x="1104" y="230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68" name="Line 24"/>
              <p:cNvSpPr>
                <a:spLocks noChangeShapeType="1"/>
              </p:cNvSpPr>
              <p:nvPr/>
            </p:nvSpPr>
            <p:spPr bwMode="auto">
              <a:xfrm>
                <a:off x="1152" y="230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3362" name="Group 75"/>
            <p:cNvGrpSpPr>
              <a:grpSpLocks/>
            </p:cNvGrpSpPr>
            <p:nvPr/>
          </p:nvGrpSpPr>
          <p:grpSpPr bwMode="auto">
            <a:xfrm>
              <a:off x="816" y="2592"/>
              <a:ext cx="269" cy="384"/>
              <a:chOff x="733" y="2544"/>
              <a:chExt cx="269" cy="384"/>
            </a:xfrm>
          </p:grpSpPr>
          <p:sp>
            <p:nvSpPr>
              <p:cNvPr id="13363" name="Text Box 20"/>
              <p:cNvSpPr txBox="1">
                <a:spLocks noChangeArrowheads="1"/>
              </p:cNvSpPr>
              <p:nvPr/>
            </p:nvSpPr>
            <p:spPr bwMode="auto">
              <a:xfrm>
                <a:off x="733" y="2544"/>
                <a:ext cx="26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sz="2400" b="0">
                    <a:solidFill>
                      <a:srgbClr val="FF0000"/>
                    </a:solidFill>
                  </a:rPr>
                  <a:t>O</a:t>
                </a:r>
                <a:endParaRPr lang="ru-RU" sz="2400" b="0"/>
              </a:p>
            </p:txBody>
          </p:sp>
          <p:sp>
            <p:nvSpPr>
              <p:cNvPr id="13364" name="Line 25"/>
              <p:cNvSpPr>
                <a:spLocks noChangeShapeType="1"/>
              </p:cNvSpPr>
              <p:nvPr/>
            </p:nvSpPr>
            <p:spPr bwMode="auto">
              <a:xfrm>
                <a:off x="826" y="278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65" name="Line 26"/>
              <p:cNvSpPr>
                <a:spLocks noChangeShapeType="1"/>
              </p:cNvSpPr>
              <p:nvPr/>
            </p:nvSpPr>
            <p:spPr bwMode="auto">
              <a:xfrm>
                <a:off x="878" y="278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17452" name="Group 44"/>
          <p:cNvGrpSpPr>
            <a:grpSpLocks/>
          </p:cNvGrpSpPr>
          <p:nvPr/>
        </p:nvGrpSpPr>
        <p:grpSpPr bwMode="auto">
          <a:xfrm>
            <a:off x="4724400" y="3200400"/>
            <a:ext cx="1458913" cy="1676400"/>
            <a:chOff x="3456" y="2208"/>
            <a:chExt cx="919" cy="1056"/>
          </a:xfrm>
        </p:grpSpPr>
        <p:grpSp>
          <p:nvGrpSpPr>
            <p:cNvPr id="13333" name="Group 45"/>
            <p:cNvGrpSpPr>
              <a:grpSpLocks/>
            </p:cNvGrpSpPr>
            <p:nvPr/>
          </p:nvGrpSpPr>
          <p:grpSpPr bwMode="auto">
            <a:xfrm>
              <a:off x="3504" y="2208"/>
              <a:ext cx="871" cy="288"/>
              <a:chOff x="3935" y="3456"/>
              <a:chExt cx="871" cy="288"/>
            </a:xfrm>
          </p:grpSpPr>
          <p:sp>
            <p:nvSpPr>
              <p:cNvPr id="13342" name="Text Box 46"/>
              <p:cNvSpPr txBox="1">
                <a:spLocks noChangeArrowheads="1"/>
              </p:cNvSpPr>
              <p:nvPr/>
            </p:nvSpPr>
            <p:spPr bwMode="auto">
              <a:xfrm>
                <a:off x="3935" y="3456"/>
                <a:ext cx="87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sz="2400" b="0">
                    <a:solidFill>
                      <a:srgbClr val="FF0000"/>
                    </a:solidFill>
                  </a:rPr>
                  <a:t>CH</a:t>
                </a:r>
                <a:r>
                  <a:rPr lang="ru-RU" sz="2400" b="0" baseline="-25000">
                    <a:solidFill>
                      <a:srgbClr val="FF0000"/>
                    </a:solidFill>
                  </a:rPr>
                  <a:t>2</a:t>
                </a:r>
                <a:r>
                  <a:rPr lang="ru-RU" sz="2400" b="0">
                    <a:solidFill>
                      <a:srgbClr val="FF0000"/>
                    </a:solidFill>
                  </a:rPr>
                  <a:t>  OH</a:t>
                </a:r>
              </a:p>
            </p:txBody>
          </p:sp>
          <p:sp>
            <p:nvSpPr>
              <p:cNvPr id="13343" name="Line 47"/>
              <p:cNvSpPr>
                <a:spLocks noChangeShapeType="1"/>
              </p:cNvSpPr>
              <p:nvPr/>
            </p:nvSpPr>
            <p:spPr bwMode="auto">
              <a:xfrm>
                <a:off x="4272" y="360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3334" name="Group 48"/>
            <p:cNvGrpSpPr>
              <a:grpSpLocks/>
            </p:cNvGrpSpPr>
            <p:nvPr/>
          </p:nvGrpSpPr>
          <p:grpSpPr bwMode="auto">
            <a:xfrm>
              <a:off x="3495" y="2592"/>
              <a:ext cx="793" cy="288"/>
              <a:chOff x="3974" y="3456"/>
              <a:chExt cx="793" cy="288"/>
            </a:xfrm>
          </p:grpSpPr>
          <p:sp>
            <p:nvSpPr>
              <p:cNvPr id="13340" name="Text Box 49"/>
              <p:cNvSpPr txBox="1">
                <a:spLocks noChangeArrowheads="1"/>
              </p:cNvSpPr>
              <p:nvPr/>
            </p:nvSpPr>
            <p:spPr bwMode="auto">
              <a:xfrm>
                <a:off x="3974" y="3456"/>
                <a:ext cx="79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sz="2400" b="0">
                    <a:solidFill>
                      <a:srgbClr val="FF0000"/>
                    </a:solidFill>
                  </a:rPr>
                  <a:t>CH  OH</a:t>
                </a:r>
              </a:p>
            </p:txBody>
          </p:sp>
          <p:sp>
            <p:nvSpPr>
              <p:cNvPr id="13341" name="Line 50"/>
              <p:cNvSpPr>
                <a:spLocks noChangeShapeType="1"/>
              </p:cNvSpPr>
              <p:nvPr/>
            </p:nvSpPr>
            <p:spPr bwMode="auto">
              <a:xfrm>
                <a:off x="4272" y="360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3335" name="Group 51"/>
            <p:cNvGrpSpPr>
              <a:grpSpLocks/>
            </p:cNvGrpSpPr>
            <p:nvPr/>
          </p:nvGrpSpPr>
          <p:grpSpPr bwMode="auto">
            <a:xfrm>
              <a:off x="3456" y="2976"/>
              <a:ext cx="871" cy="288"/>
              <a:chOff x="3935" y="3456"/>
              <a:chExt cx="871" cy="288"/>
            </a:xfrm>
          </p:grpSpPr>
          <p:sp>
            <p:nvSpPr>
              <p:cNvPr id="13338" name="Text Box 52"/>
              <p:cNvSpPr txBox="1">
                <a:spLocks noChangeArrowheads="1"/>
              </p:cNvSpPr>
              <p:nvPr/>
            </p:nvSpPr>
            <p:spPr bwMode="auto">
              <a:xfrm>
                <a:off x="3935" y="3456"/>
                <a:ext cx="87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sz="2400" b="0">
                    <a:solidFill>
                      <a:srgbClr val="FF0000"/>
                    </a:solidFill>
                  </a:rPr>
                  <a:t>CH</a:t>
                </a:r>
                <a:r>
                  <a:rPr lang="ru-RU" sz="2400" b="0" baseline="-25000">
                    <a:solidFill>
                      <a:srgbClr val="FF0000"/>
                    </a:solidFill>
                  </a:rPr>
                  <a:t>2</a:t>
                </a:r>
                <a:r>
                  <a:rPr lang="ru-RU" sz="2400" b="0">
                    <a:solidFill>
                      <a:srgbClr val="FF0000"/>
                    </a:solidFill>
                  </a:rPr>
                  <a:t>  OH</a:t>
                </a:r>
              </a:p>
            </p:txBody>
          </p:sp>
          <p:sp>
            <p:nvSpPr>
              <p:cNvPr id="13339" name="Line 53"/>
              <p:cNvSpPr>
                <a:spLocks noChangeShapeType="1"/>
              </p:cNvSpPr>
              <p:nvPr/>
            </p:nvSpPr>
            <p:spPr bwMode="auto">
              <a:xfrm>
                <a:off x="4272" y="360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3336" name="Line 54"/>
            <p:cNvSpPr>
              <a:spLocks noChangeShapeType="1"/>
            </p:cNvSpPr>
            <p:nvPr/>
          </p:nvSpPr>
          <p:spPr bwMode="auto">
            <a:xfrm>
              <a:off x="3600" y="244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37" name="Line 55"/>
            <p:cNvSpPr>
              <a:spLocks noChangeShapeType="1"/>
            </p:cNvSpPr>
            <p:nvPr/>
          </p:nvSpPr>
          <p:spPr bwMode="auto">
            <a:xfrm>
              <a:off x="3600" y="283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7469" name="Text Box 61"/>
          <p:cNvSpPr txBox="1">
            <a:spLocks noChangeArrowheads="1"/>
          </p:cNvSpPr>
          <p:nvPr/>
        </p:nvSpPr>
        <p:spPr bwMode="auto">
          <a:xfrm>
            <a:off x="6172200" y="3200400"/>
            <a:ext cx="2481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0">
                <a:solidFill>
                  <a:srgbClr val="FF0000"/>
                </a:solidFill>
              </a:rPr>
              <a:t>+3C</a:t>
            </a:r>
            <a:r>
              <a:rPr lang="en-US" sz="2400" b="0" baseline="-25000">
                <a:solidFill>
                  <a:srgbClr val="FF0000"/>
                </a:solidFill>
              </a:rPr>
              <a:t>17</a:t>
            </a:r>
            <a:r>
              <a:rPr lang="en-US" sz="2400" b="0">
                <a:solidFill>
                  <a:srgbClr val="FF0000"/>
                </a:solidFill>
              </a:rPr>
              <a:t>H</a:t>
            </a:r>
            <a:r>
              <a:rPr lang="en-US" sz="2400" b="0" baseline="-25000">
                <a:solidFill>
                  <a:srgbClr val="FF0000"/>
                </a:solidFill>
              </a:rPr>
              <a:t>35</a:t>
            </a:r>
            <a:r>
              <a:rPr lang="ru-RU" sz="2400" b="0">
                <a:solidFill>
                  <a:srgbClr val="FF0000"/>
                </a:solidFill>
              </a:rPr>
              <a:t>  COOH</a:t>
            </a:r>
          </a:p>
        </p:txBody>
      </p:sp>
      <p:sp>
        <p:nvSpPr>
          <p:cNvPr id="17475" name="Text Box 67"/>
          <p:cNvSpPr txBox="1">
            <a:spLocks noChangeArrowheads="1"/>
          </p:cNvSpPr>
          <p:nvPr/>
        </p:nvSpPr>
        <p:spPr bwMode="auto">
          <a:xfrm>
            <a:off x="6172200" y="4419600"/>
            <a:ext cx="2555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2400" b="0">
                <a:solidFill>
                  <a:srgbClr val="FF0000"/>
                </a:solidFill>
              </a:rPr>
              <a:t>+</a:t>
            </a:r>
            <a:r>
              <a:rPr lang="en-US" sz="2400" b="0">
                <a:solidFill>
                  <a:srgbClr val="FF0000"/>
                </a:solidFill>
              </a:rPr>
              <a:t>3</a:t>
            </a:r>
            <a:r>
              <a:rPr lang="ru-RU" sz="2400" b="0">
                <a:solidFill>
                  <a:srgbClr val="FF0000"/>
                </a:solidFill>
              </a:rPr>
              <a:t> C</a:t>
            </a:r>
            <a:r>
              <a:rPr lang="en-US" sz="2400" b="0" baseline="-25000">
                <a:solidFill>
                  <a:srgbClr val="FF0000"/>
                </a:solidFill>
              </a:rPr>
              <a:t>17</a:t>
            </a:r>
            <a:r>
              <a:rPr lang="en-US" sz="2400" b="0">
                <a:solidFill>
                  <a:srgbClr val="FF0000"/>
                </a:solidFill>
              </a:rPr>
              <a:t>H</a:t>
            </a:r>
            <a:r>
              <a:rPr lang="en-US" sz="2400" b="0" baseline="-25000">
                <a:solidFill>
                  <a:srgbClr val="FF0000"/>
                </a:solidFill>
              </a:rPr>
              <a:t>35</a:t>
            </a:r>
            <a:r>
              <a:rPr lang="en-US" sz="2400" b="0">
                <a:solidFill>
                  <a:srgbClr val="FF0000"/>
                </a:solidFill>
              </a:rPr>
              <a:t>C</a:t>
            </a:r>
            <a:r>
              <a:rPr lang="ru-RU" sz="2400" b="0">
                <a:solidFill>
                  <a:srgbClr val="FF0000"/>
                </a:solidFill>
              </a:rPr>
              <a:t>O</a:t>
            </a:r>
            <a:r>
              <a:rPr lang="en-US" sz="2400" b="0">
                <a:solidFill>
                  <a:srgbClr val="FF0000"/>
                </a:solidFill>
              </a:rPr>
              <a:t>ONa</a:t>
            </a:r>
            <a:endParaRPr lang="ru-RU" sz="2400" b="0">
              <a:solidFill>
                <a:srgbClr val="FF0000"/>
              </a:solidFill>
            </a:endParaRPr>
          </a:p>
        </p:txBody>
      </p:sp>
      <p:sp>
        <p:nvSpPr>
          <p:cNvPr id="17477" name="Text Box 69"/>
          <p:cNvSpPr txBox="1">
            <a:spLocks noChangeArrowheads="1"/>
          </p:cNvSpPr>
          <p:nvPr/>
        </p:nvSpPr>
        <p:spPr bwMode="auto">
          <a:xfrm>
            <a:off x="317860" y="5330200"/>
            <a:ext cx="235513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sz="2400" dirty="0"/>
              <a:t>Жир</a:t>
            </a:r>
          </a:p>
          <a:p>
            <a:pPr algn="ctr">
              <a:spcBef>
                <a:spcPct val="50000"/>
              </a:spcBef>
            </a:pPr>
            <a:r>
              <a:rPr lang="ru-RU" sz="2400" dirty="0"/>
              <a:t>(триглицерид)</a:t>
            </a:r>
          </a:p>
        </p:txBody>
      </p:sp>
      <p:sp>
        <p:nvSpPr>
          <p:cNvPr id="17478" name="Text Box 70"/>
          <p:cNvSpPr txBox="1">
            <a:spLocks noChangeArrowheads="1"/>
          </p:cNvSpPr>
          <p:nvPr/>
        </p:nvSpPr>
        <p:spPr bwMode="auto">
          <a:xfrm>
            <a:off x="4641850" y="5042843"/>
            <a:ext cx="164339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2400" dirty="0" smtClean="0"/>
              <a:t>Глицерин</a:t>
            </a:r>
            <a:endParaRPr lang="ru-RU" sz="2400" dirty="0"/>
          </a:p>
        </p:txBody>
      </p:sp>
      <p:sp>
        <p:nvSpPr>
          <p:cNvPr id="17479" name="Text Box 71"/>
          <p:cNvSpPr txBox="1">
            <a:spLocks noChangeArrowheads="1"/>
          </p:cNvSpPr>
          <p:nvPr/>
        </p:nvSpPr>
        <p:spPr bwMode="auto">
          <a:xfrm>
            <a:off x="6172200" y="4947613"/>
            <a:ext cx="2672526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2400" b="0" dirty="0" smtClean="0"/>
              <a:t>      </a:t>
            </a:r>
            <a:r>
              <a:rPr lang="ru-RU" sz="2400" dirty="0" smtClean="0"/>
              <a:t>Мыло </a:t>
            </a:r>
            <a:endParaRPr lang="ru-RU" sz="2400" dirty="0"/>
          </a:p>
          <a:p>
            <a:pPr>
              <a:spcBef>
                <a:spcPct val="50000"/>
              </a:spcBef>
            </a:pPr>
            <a:r>
              <a:rPr lang="ru-RU" sz="2400" dirty="0"/>
              <a:t>(</a:t>
            </a:r>
            <a:r>
              <a:rPr lang="ru-RU" sz="2400" dirty="0" err="1"/>
              <a:t>стеарат</a:t>
            </a:r>
            <a:r>
              <a:rPr lang="ru-RU" sz="2400" dirty="0"/>
              <a:t> натрия)</a:t>
            </a:r>
          </a:p>
        </p:txBody>
      </p:sp>
      <p:sp>
        <p:nvSpPr>
          <p:cNvPr id="17480" name="WordArt 72"/>
          <p:cNvSpPr>
            <a:spLocks noChangeArrowheads="1" noChangeShapeType="1" noTextEdit="1"/>
          </p:cNvSpPr>
          <p:nvPr/>
        </p:nvSpPr>
        <p:spPr bwMode="auto">
          <a:xfrm>
            <a:off x="152400" y="116633"/>
            <a:ext cx="2514600" cy="1296144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4861"/>
              </a:avLst>
            </a:prstTxWarp>
          </a:bodyPr>
          <a:lstStyle/>
          <a:p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Arial"/>
                <a:cs typeface="Arial"/>
              </a:rPr>
              <a:t>Гидролиз</a:t>
            </a:r>
          </a:p>
        </p:txBody>
      </p:sp>
      <p:sp>
        <p:nvSpPr>
          <p:cNvPr id="17481" name="Text Box 73"/>
          <p:cNvSpPr txBox="1">
            <a:spLocks noChangeArrowheads="1"/>
          </p:cNvSpPr>
          <p:nvPr/>
        </p:nvSpPr>
        <p:spPr bwMode="auto">
          <a:xfrm>
            <a:off x="3124200" y="260648"/>
            <a:ext cx="60198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sz="3600" dirty="0"/>
              <a:t>Щелочной (омыление) образуются мыла</a:t>
            </a:r>
          </a:p>
        </p:txBody>
      </p:sp>
      <p:grpSp>
        <p:nvGrpSpPr>
          <p:cNvPr id="17487" name="Group 79"/>
          <p:cNvGrpSpPr>
            <a:grpSpLocks/>
          </p:cNvGrpSpPr>
          <p:nvPr/>
        </p:nvGrpSpPr>
        <p:grpSpPr bwMode="auto">
          <a:xfrm>
            <a:off x="2819400" y="3124200"/>
            <a:ext cx="1905000" cy="1006475"/>
            <a:chOff x="1776" y="1632"/>
            <a:chExt cx="1200" cy="634"/>
          </a:xfrm>
        </p:grpSpPr>
        <p:sp>
          <p:nvSpPr>
            <p:cNvPr id="13330" name="Text Box 76"/>
            <p:cNvSpPr txBox="1">
              <a:spLocks noChangeArrowheads="1"/>
            </p:cNvSpPr>
            <p:nvPr/>
          </p:nvSpPr>
          <p:spPr bwMode="auto">
            <a:xfrm>
              <a:off x="1776" y="1632"/>
              <a:ext cx="120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ru-RU" dirty="0" smtClean="0"/>
                <a:t>   </a:t>
              </a:r>
              <a:r>
                <a:rPr lang="en-US" dirty="0" smtClean="0"/>
                <a:t>+</a:t>
              </a:r>
              <a:r>
                <a:rPr lang="en-US" dirty="0"/>
                <a:t>3H</a:t>
              </a:r>
              <a:r>
                <a:rPr lang="en-US" baseline="-25000" dirty="0"/>
                <a:t>2</a:t>
              </a:r>
              <a:r>
                <a:rPr lang="en-US" dirty="0"/>
                <a:t>O</a:t>
              </a:r>
              <a:endParaRPr lang="ru-RU" dirty="0"/>
            </a:p>
          </p:txBody>
        </p:sp>
        <p:sp>
          <p:nvSpPr>
            <p:cNvPr id="13331" name="Line 77"/>
            <p:cNvSpPr>
              <a:spLocks noChangeShapeType="1"/>
            </p:cNvSpPr>
            <p:nvPr/>
          </p:nvSpPr>
          <p:spPr bwMode="auto">
            <a:xfrm>
              <a:off x="1968" y="1872"/>
              <a:ext cx="8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32" name="Text Box 78"/>
            <p:cNvSpPr txBox="1">
              <a:spLocks noChangeArrowheads="1"/>
            </p:cNvSpPr>
            <p:nvPr/>
          </p:nvSpPr>
          <p:spPr bwMode="auto">
            <a:xfrm>
              <a:off x="2160" y="2016"/>
              <a:ext cx="62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H</a:t>
              </a:r>
              <a:r>
                <a:rPr lang="en-US" baseline="30000"/>
                <a:t>+</a:t>
              </a:r>
              <a:r>
                <a:rPr lang="en-US"/>
                <a:t>t</a:t>
              </a:r>
              <a:r>
                <a:rPr lang="en-US" baseline="30000"/>
                <a:t>0</a:t>
              </a:r>
              <a:endParaRPr lang="ru-RU"/>
            </a:p>
          </p:txBody>
        </p:sp>
      </p:grpSp>
      <p:grpSp>
        <p:nvGrpSpPr>
          <p:cNvPr id="17488" name="Group 80"/>
          <p:cNvGrpSpPr>
            <a:grpSpLocks/>
          </p:cNvGrpSpPr>
          <p:nvPr/>
        </p:nvGrpSpPr>
        <p:grpSpPr bwMode="auto">
          <a:xfrm>
            <a:off x="2667000" y="4191000"/>
            <a:ext cx="2286000" cy="1035050"/>
            <a:chOff x="1776" y="1632"/>
            <a:chExt cx="1200" cy="623"/>
          </a:xfrm>
        </p:grpSpPr>
        <p:sp>
          <p:nvSpPr>
            <p:cNvPr id="13327" name="Text Box 81"/>
            <p:cNvSpPr txBox="1">
              <a:spLocks noChangeArrowheads="1"/>
            </p:cNvSpPr>
            <p:nvPr/>
          </p:nvSpPr>
          <p:spPr bwMode="auto">
            <a:xfrm>
              <a:off x="1776" y="1632"/>
              <a:ext cx="1200" cy="2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ru-RU" dirty="0" smtClean="0"/>
                <a:t>    </a:t>
              </a:r>
              <a:r>
                <a:rPr lang="en-US" dirty="0" smtClean="0"/>
                <a:t>+</a:t>
              </a:r>
              <a:r>
                <a:rPr lang="en-US" dirty="0"/>
                <a:t>3NaOH</a:t>
              </a:r>
              <a:endParaRPr lang="ru-RU" dirty="0"/>
            </a:p>
          </p:txBody>
        </p:sp>
        <p:sp>
          <p:nvSpPr>
            <p:cNvPr id="13328" name="Line 82"/>
            <p:cNvSpPr>
              <a:spLocks noChangeShapeType="1"/>
            </p:cNvSpPr>
            <p:nvPr/>
          </p:nvSpPr>
          <p:spPr bwMode="auto">
            <a:xfrm>
              <a:off x="1968" y="1872"/>
              <a:ext cx="8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29" name="Text Box 83"/>
            <p:cNvSpPr txBox="1">
              <a:spLocks noChangeArrowheads="1"/>
            </p:cNvSpPr>
            <p:nvPr/>
          </p:nvSpPr>
          <p:spPr bwMode="auto">
            <a:xfrm>
              <a:off x="2160" y="2016"/>
              <a:ext cx="624" cy="2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H</a:t>
              </a:r>
              <a:r>
                <a:rPr lang="en-US" baseline="-25000"/>
                <a:t>2</a:t>
              </a:r>
              <a:r>
                <a:rPr lang="en-US"/>
                <a:t>O,t</a:t>
              </a:r>
              <a:r>
                <a:rPr lang="en-US" baseline="30000"/>
                <a:t>0</a:t>
              </a:r>
              <a:endParaRPr lang="ru-RU"/>
            </a:p>
          </p:txBody>
        </p:sp>
      </p:grpSp>
      <p:sp>
        <p:nvSpPr>
          <p:cNvPr id="17493" name="Text Box 85"/>
          <p:cNvSpPr txBox="1">
            <a:spLocks noChangeArrowheads="1"/>
          </p:cNvSpPr>
          <p:nvPr/>
        </p:nvSpPr>
        <p:spPr bwMode="auto">
          <a:xfrm>
            <a:off x="6324600" y="2362200"/>
            <a:ext cx="2133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sz="2400" dirty="0"/>
              <a:t>Стеариновая кислота</a:t>
            </a:r>
          </a:p>
        </p:txBody>
      </p:sp>
    </p:spTree>
    <p:extLst>
      <p:ext uri="{BB962C8B-B14F-4D97-AF65-F5344CB8AC3E}">
        <p14:creationId xmlns:p14="http://schemas.microsoft.com/office/powerpoint/2010/main" val="522359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7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7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17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17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7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17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17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32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500"/>
                                        <p:tgtEl>
                                          <p:spTgt spid="17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3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7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4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5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5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7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69" grpId="0" autoUpdateAnimBg="0"/>
      <p:bldP spid="17475" grpId="0" autoUpdateAnimBg="0"/>
      <p:bldP spid="17477" grpId="0" autoUpdateAnimBg="0"/>
      <p:bldP spid="17478" grpId="0" autoUpdateAnimBg="0"/>
      <p:bldP spid="17479" grpId="0" autoUpdateAnimBg="0"/>
      <p:bldP spid="17480" grpId="0"/>
      <p:bldP spid="17481" grpId="0" autoUpdateAnimBg="0"/>
      <p:bldP spid="17493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630616" cy="100811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effectLst/>
                <a:latin typeface="Comic Sans MS" pitchFamily="66" charset="0"/>
                <a:hlinkClick r:id="rId2" action="ppaction://hlinkfile"/>
              </a:rPr>
              <a:t>Омыление</a:t>
            </a:r>
            <a:endParaRPr lang="ru-RU" sz="3600" b="1" dirty="0">
              <a:effectLst/>
              <a:latin typeface="Comic Sans MS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0" y="1196752"/>
            <a:ext cx="4495800" cy="5661248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sz="3100" dirty="0">
                <a:latin typeface="Comic Sans MS" pitchFamily="66" charset="0"/>
              </a:rPr>
              <a:t>Жирам как сложным эфирам свойственна обратимая реакция гидролиза, катализируемая минеральными кислотами</a:t>
            </a:r>
            <a:r>
              <a:rPr lang="ru-RU" sz="3100" dirty="0" smtClean="0">
                <a:latin typeface="Comic Sans MS" pitchFamily="66" charset="0"/>
              </a:rPr>
              <a:t>. При </a:t>
            </a:r>
            <a:r>
              <a:rPr lang="ru-RU" sz="3100" dirty="0">
                <a:latin typeface="Comic Sans MS" pitchFamily="66" charset="0"/>
              </a:rPr>
              <a:t>участии щелочей гидролиз жиров происходит необратимо. Продуктами в этом случае </a:t>
            </a:r>
          </a:p>
          <a:p>
            <a:pPr algn="ctr">
              <a:buNone/>
            </a:pPr>
            <a:r>
              <a:rPr lang="ru-RU" sz="3100" dirty="0">
                <a:latin typeface="Comic Sans MS" pitchFamily="66" charset="0"/>
              </a:rPr>
              <a:t>    являются </a:t>
            </a:r>
            <a:r>
              <a:rPr lang="ru-RU" sz="3100" b="1" dirty="0">
                <a:solidFill>
                  <a:srgbClr val="FF0000"/>
                </a:solidFill>
                <a:latin typeface="Comic Sans MS" pitchFamily="66" charset="0"/>
              </a:rPr>
              <a:t>мыла</a:t>
            </a:r>
            <a:r>
              <a:rPr lang="ru-RU" sz="3100" dirty="0">
                <a:latin typeface="Comic Sans MS" pitchFamily="66" charset="0"/>
              </a:rPr>
              <a:t> - соли высших карбоновых кислот и щелочных металлов.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Picture 7" descr="L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504" y="1196752"/>
            <a:ext cx="2464273" cy="252028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L17p10p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221088"/>
            <a:ext cx="2879170" cy="216093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3724569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>
            <a:normAutofit/>
          </a:bodyPr>
          <a:lstStyle/>
          <a:p>
            <a:r>
              <a:rPr lang="ru-RU" sz="3600" b="1" dirty="0" err="1" smtClean="0">
                <a:effectLst/>
                <a:latin typeface="Comic Sans MS" pitchFamily="66" charset="0"/>
              </a:rPr>
              <a:t>Прогоркание</a:t>
            </a:r>
            <a:r>
              <a:rPr lang="ru-RU" sz="3600" b="1" dirty="0" smtClean="0">
                <a:effectLst/>
                <a:latin typeface="Comic Sans MS" pitchFamily="66" charset="0"/>
              </a:rPr>
              <a:t> </a:t>
            </a:r>
          </a:p>
        </p:txBody>
      </p:sp>
      <p:sp>
        <p:nvSpPr>
          <p:cNvPr id="23555" name="Rectangle 1027"/>
          <p:cNvSpPr>
            <a:spLocks noGrp="1" noChangeArrowheads="1"/>
          </p:cNvSpPr>
          <p:nvPr>
            <p:ph idx="1"/>
          </p:nvPr>
        </p:nvSpPr>
        <p:spPr>
          <a:xfrm>
            <a:off x="228600" y="990600"/>
            <a:ext cx="8382000" cy="5486400"/>
          </a:xfrm>
        </p:spPr>
        <p:txBody>
          <a:bodyPr>
            <a:normAutofit fontScale="92500"/>
          </a:bodyPr>
          <a:lstStyle/>
          <a:p>
            <a:pPr algn="ctr"/>
            <a:r>
              <a:rPr lang="ru-RU" sz="3400" dirty="0" smtClean="0">
                <a:latin typeface="Comic Sans MS" pitchFamily="66" charset="0"/>
              </a:rPr>
              <a:t>Вызывает появление специфического запаха и неприятного вкуса, т. е. снижение качества</a:t>
            </a:r>
          </a:p>
          <a:p>
            <a:pPr algn="ctr"/>
            <a:r>
              <a:rPr lang="ru-RU" sz="3400" dirty="0" smtClean="0">
                <a:latin typeface="Comic Sans MS" pitchFamily="66" charset="0"/>
              </a:rPr>
              <a:t>Жиры и масла окисляются кислородом воздуха, превращаясь в пероксиды и гидроксиды, которые образуют продукты окисления- спирты, альдегиды, кетоны и др. Вещества, содержащие карбонильную группу, обусловливают прогорклость жиров, усиливающуюся ферментами.</a:t>
            </a:r>
          </a:p>
        </p:txBody>
      </p:sp>
    </p:spTree>
    <p:extLst>
      <p:ext uri="{BB962C8B-B14F-4D97-AF65-F5344CB8AC3E}">
        <p14:creationId xmlns:p14="http://schemas.microsoft.com/office/powerpoint/2010/main" val="2261322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utoUpdateAnimBg="0"/>
      <p:bldP spid="23555" grpId="0" build="p" autoUpdateAnimBg="0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/>
                <a:latin typeface="Comic Sans MS" pitchFamily="66" charset="0"/>
              </a:rPr>
              <a:t>Цели урока</a:t>
            </a:r>
            <a:endParaRPr lang="ru-RU" b="1" dirty="0">
              <a:effectLst/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История открытия жиров;</a:t>
            </a:r>
          </a:p>
          <a:p>
            <a:pPr algn="ctr">
              <a:buFont typeface="Wingdings" pitchFamily="2" charset="2"/>
              <a:buChar char="ü"/>
            </a:pP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Изучить  состав жиров;</a:t>
            </a:r>
            <a:endParaRPr lang="ru-RU" i="1" dirty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  <a:p>
            <a:pPr algn="ctr">
              <a:buFont typeface="Wingdings" pitchFamily="2" charset="2"/>
              <a:buChar char="ü"/>
            </a:pP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Их классификацию, </a:t>
            </a:r>
            <a:r>
              <a:rPr lang="ru-RU" i="1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физические и химические 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свойства;</a:t>
            </a:r>
            <a:endParaRPr lang="ru-RU" i="1" dirty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  <a:p>
            <a:pPr algn="ctr">
              <a:buFont typeface="Wingdings" pitchFamily="2" charset="2"/>
              <a:buChar char="ü"/>
            </a:pP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Переработку;</a:t>
            </a:r>
            <a:endParaRPr lang="ru-RU" i="1" dirty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  <a:p>
            <a:pPr algn="ctr">
              <a:buFont typeface="Wingdings" pitchFamily="2" charset="2"/>
              <a:buChar char="ü"/>
            </a:pP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Применение;</a:t>
            </a:r>
            <a:endParaRPr lang="ru-RU" i="1" dirty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  <a:p>
            <a:pPr algn="ctr">
              <a:buFont typeface="Wingdings" pitchFamily="2" charset="2"/>
              <a:buChar char="ü"/>
            </a:pPr>
            <a:r>
              <a:rPr lang="ru-RU" i="1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Б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иологические функции;  </a:t>
            </a:r>
            <a:endParaRPr lang="ru-RU" i="1" dirty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  <a:p>
            <a:pPr algn="ctr">
              <a:buFont typeface="Wingdings" pitchFamily="2" charset="2"/>
              <a:buChar char="ü"/>
            </a:pP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Превращение </a:t>
            </a:r>
            <a:r>
              <a:rPr lang="ru-RU" i="1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в организме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effectLst/>
                <a:latin typeface="Comic Sans MS" pitchFamily="66" charset="0"/>
              </a:rPr>
              <a:t>Домашнее задание</a:t>
            </a:r>
            <a:endParaRPr lang="ru-RU" sz="2800" dirty="0">
              <a:effectLst/>
              <a:latin typeface="Comic Sans MS" pitchFamily="66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§ 13, упр.12</a:t>
            </a:r>
            <a:endParaRPr lang="ru-RU" sz="2800" dirty="0">
              <a:latin typeface="Comic Sans MS" pitchFamily="66" charset="0"/>
            </a:endParaRPr>
          </a:p>
        </p:txBody>
      </p:sp>
      <p:pic>
        <p:nvPicPr>
          <p:cNvPr id="5" name="Picture 19" descr="C:\Documents and Settings\Администратор\Рабочий стол\Электронка картинки\knigi-97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76672"/>
            <a:ext cx="3892232" cy="4416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322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effectLst/>
                <a:latin typeface="Comic Sans MS" pitchFamily="66" charset="0"/>
              </a:rPr>
              <a:t>Немного истории</a:t>
            </a:r>
            <a:endParaRPr lang="ru-RU" sz="3200" dirty="0">
              <a:effectLst/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2132856"/>
            <a:ext cx="5122912" cy="48245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>
                <a:latin typeface="Comic Sans MS" pitchFamily="66" charset="0"/>
              </a:rPr>
              <a:t>В 17 веке немецкий ученый, один из первых химиков-аналитиков </a:t>
            </a:r>
            <a:br>
              <a:rPr lang="ru-RU" dirty="0">
                <a:latin typeface="Comic Sans MS" pitchFamily="66" charset="0"/>
              </a:rPr>
            </a:br>
            <a:r>
              <a:rPr lang="ru-RU" b="1" i="1" dirty="0">
                <a:solidFill>
                  <a:srgbClr val="FF0000"/>
                </a:solidFill>
                <a:latin typeface="Comic Sans MS" pitchFamily="66" charset="0"/>
              </a:rPr>
              <a:t>Отто </a:t>
            </a:r>
            <a:r>
              <a:rPr lang="ru-RU" b="1" i="1" dirty="0" err="1">
                <a:solidFill>
                  <a:srgbClr val="FF0000"/>
                </a:solidFill>
                <a:latin typeface="Comic Sans MS" pitchFamily="66" charset="0"/>
              </a:rPr>
              <a:t>Тахений</a:t>
            </a:r>
            <a:r>
              <a:rPr lang="ru-RU" dirty="0">
                <a:solidFill>
                  <a:srgbClr val="FF0000"/>
                </a:solidFill>
                <a:latin typeface="Comic Sans MS" pitchFamily="66" charset="0"/>
              </a:rPr>
              <a:t>  </a:t>
            </a:r>
            <a:r>
              <a:rPr lang="ru-RU" dirty="0">
                <a:latin typeface="Comic Sans MS" pitchFamily="66" charset="0"/>
              </a:rPr>
              <a:t>впервые высказал предположение, что жиры содержат «скрытую кислоту».</a:t>
            </a:r>
            <a:r>
              <a:rPr lang="ru-RU" sz="3600" dirty="0">
                <a:latin typeface="Comic Sans MS" pitchFamily="66" charset="0"/>
              </a:rPr>
              <a:t> </a:t>
            </a:r>
            <a:endParaRPr lang="ru-RU" dirty="0">
              <a:latin typeface="Comic Sans MS" pitchFamily="66" charset="0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132856"/>
            <a:ext cx="2952328" cy="336739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60648"/>
            <a:ext cx="1879848" cy="1741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431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3050"/>
            <a:ext cx="2997969" cy="1355750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effectLst/>
                <a:latin typeface="Comic Sans MS" pitchFamily="66" charset="0"/>
              </a:rPr>
              <a:t>Немного истории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764704"/>
            <a:ext cx="5111750" cy="609329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ru-RU" sz="3600" dirty="0" smtClean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ru-RU" sz="3600" dirty="0" smtClean="0">
                <a:latin typeface="Comic Sans MS" pitchFamily="66" charset="0"/>
              </a:rPr>
              <a:t>В </a:t>
            </a:r>
            <a:r>
              <a:rPr lang="ru-RU" sz="3600" dirty="0">
                <a:latin typeface="Comic Sans MS" pitchFamily="66" charset="0"/>
              </a:rPr>
              <a:t>1741г французский химик </a:t>
            </a:r>
            <a:r>
              <a:rPr lang="ru-RU" sz="3600" b="1" i="1" dirty="0">
                <a:solidFill>
                  <a:srgbClr val="FF0000"/>
                </a:solidFill>
                <a:latin typeface="Comic Sans MS" pitchFamily="66" charset="0"/>
              </a:rPr>
              <a:t>Клод Жозеф</a:t>
            </a:r>
            <a:r>
              <a:rPr lang="ru-RU" sz="36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sz="3600" b="1" i="1" dirty="0" err="1">
                <a:solidFill>
                  <a:srgbClr val="FF0000"/>
                </a:solidFill>
                <a:latin typeface="Comic Sans MS" pitchFamily="66" charset="0"/>
              </a:rPr>
              <a:t>Жоффруа</a:t>
            </a:r>
            <a:r>
              <a:rPr lang="ru-RU" sz="3600" b="1" i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sz="3600" dirty="0">
                <a:latin typeface="Comic Sans MS" pitchFamily="66" charset="0"/>
              </a:rPr>
              <a:t>обнаружил, что при разложении кислотой мыла (которое готовили варкой жира со щелочью) образуется жирная на ощупь </a:t>
            </a:r>
            <a:r>
              <a:rPr lang="ru-RU" sz="3600" dirty="0" smtClean="0">
                <a:latin typeface="Comic Sans MS" pitchFamily="66" charset="0"/>
              </a:rPr>
              <a:t>масса </a:t>
            </a:r>
            <a:endParaRPr lang="ru-RU" sz="3600" dirty="0">
              <a:latin typeface="Comic Sans MS" pitchFamily="66" charset="0"/>
            </a:endParaRPr>
          </a:p>
        </p:txBody>
      </p:sp>
      <p:pic>
        <p:nvPicPr>
          <p:cNvPr id="5" name="Picture 6" descr="nauk71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341632"/>
            <a:ext cx="2879977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362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3050"/>
            <a:ext cx="3600400" cy="1355750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effectLst/>
                <a:latin typeface="Comic Sans MS" pitchFamily="66" charset="0"/>
              </a:rPr>
              <a:t>Немного истории</a:t>
            </a:r>
            <a:endParaRPr lang="ru-RU" sz="3200" dirty="0"/>
          </a:p>
        </p:txBody>
      </p:sp>
      <p:pic>
        <p:nvPicPr>
          <p:cNvPr id="6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196752"/>
            <a:ext cx="3428349" cy="461508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  <a:extLst/>
        </p:spPr>
      </p:pic>
      <p:sp>
        <p:nvSpPr>
          <p:cNvPr id="4" name="Прямоугольник 3"/>
          <p:cNvSpPr/>
          <p:nvPr/>
        </p:nvSpPr>
        <p:spPr>
          <a:xfrm>
            <a:off x="281296" y="2204864"/>
            <a:ext cx="43204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</a:rPr>
              <a:t>Карл </a:t>
            </a:r>
            <a:r>
              <a:rPr lang="ru-RU" sz="3600" b="1" i="1" dirty="0" err="1" smtClean="0">
                <a:solidFill>
                  <a:srgbClr val="FF0000"/>
                </a:solidFill>
              </a:rPr>
              <a:t>Шееле</a:t>
            </a:r>
            <a:r>
              <a:rPr lang="ru-RU" sz="3600" b="1" i="1" dirty="0" smtClean="0">
                <a:solidFill>
                  <a:srgbClr val="FF0000"/>
                </a:solidFill>
              </a:rPr>
              <a:t> </a:t>
            </a:r>
            <a:r>
              <a:rPr lang="ru-RU" sz="3600" b="1" i="1" dirty="0"/>
              <a:t>в </a:t>
            </a:r>
            <a:r>
              <a:rPr lang="ru-RU" sz="3600" b="1" i="1" dirty="0" smtClean="0"/>
              <a:t>1779</a:t>
            </a:r>
            <a:r>
              <a:rPr lang="ru-RU" sz="3600" b="1" i="1" dirty="0"/>
              <a:t> году</a:t>
            </a:r>
            <a:r>
              <a:rPr lang="ru-RU" sz="3600" b="1" i="1" dirty="0" smtClean="0"/>
              <a:t> определил, что  в состав жиров и масел входит глицерин </a:t>
            </a:r>
            <a:r>
              <a:rPr lang="ru-RU" sz="3600" dirty="0" smtClean="0"/>
              <a:t>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05283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3050"/>
            <a:ext cx="3600400" cy="1355750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effectLst/>
                <a:latin typeface="Comic Sans MS" pitchFamily="66" charset="0"/>
              </a:rPr>
              <a:t>Немного истории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1296" y="2204864"/>
            <a:ext cx="4320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960" y="836712"/>
            <a:ext cx="4474840" cy="5289451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>
                <a:latin typeface="Comic Sans MS" pitchFamily="66" charset="0"/>
              </a:rPr>
              <a:t>В 1854г французский химик</a:t>
            </a:r>
            <a:r>
              <a:rPr lang="ru-RU" sz="4000" dirty="0">
                <a:latin typeface="Comic Sans MS" pitchFamily="66" charset="0"/>
              </a:rPr>
              <a:t> </a:t>
            </a:r>
            <a:r>
              <a:rPr lang="ru-RU" sz="3600" b="1" i="1" dirty="0" err="1">
                <a:solidFill>
                  <a:srgbClr val="FF0000"/>
                </a:solidFill>
                <a:latin typeface="Comic Sans MS" pitchFamily="66" charset="0"/>
              </a:rPr>
              <a:t>Марселен</a:t>
            </a:r>
            <a:r>
              <a:rPr lang="ru-RU" sz="3600" b="1" i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sz="3600" b="1" i="1" dirty="0" err="1">
                <a:solidFill>
                  <a:srgbClr val="FF0000"/>
                </a:solidFill>
                <a:latin typeface="Comic Sans MS" pitchFamily="66" charset="0"/>
              </a:rPr>
              <a:t>Бертло</a:t>
            </a:r>
            <a:r>
              <a:rPr lang="ru-RU" sz="40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dirty="0">
                <a:latin typeface="Comic Sans MS" pitchFamily="66" charset="0"/>
              </a:rPr>
              <a:t>провел реакцию этерификации между глицерином и жирными кислотами и таким образом впервые синтезировал </a:t>
            </a:r>
            <a:r>
              <a:rPr lang="ru-RU" dirty="0" smtClean="0">
                <a:latin typeface="Comic Sans MS" pitchFamily="66" charset="0"/>
              </a:rPr>
              <a:t>жир</a:t>
            </a:r>
            <a:endParaRPr lang="ru-RU" dirty="0">
              <a:latin typeface="Comic Sans MS" pitchFamily="66" charset="0"/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541" y="1772816"/>
            <a:ext cx="3729990" cy="458116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213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304800" y="1600200"/>
            <a:ext cx="22034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2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Животные</a:t>
            </a:r>
            <a:endParaRPr lang="ru-RU" sz="32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6372200" y="1304400"/>
            <a:ext cx="2705353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Растительные 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(масла)</a:t>
            </a:r>
            <a:endParaRPr lang="ru-RU" sz="32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1272" name="WordArt 8"/>
          <p:cNvSpPr>
            <a:spLocks noChangeArrowheads="1" noChangeShapeType="1" noTextEdit="1"/>
          </p:cNvSpPr>
          <p:nvPr/>
        </p:nvSpPr>
        <p:spPr bwMode="auto">
          <a:xfrm>
            <a:off x="3124200" y="0"/>
            <a:ext cx="2895600" cy="13970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4093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r>
              <a:rPr lang="ru-RU" sz="3600" kern="10" dirty="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Жиры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228600" y="3061027"/>
            <a:ext cx="153375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Твёрдые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1599374" y="2680027"/>
            <a:ext cx="14510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800" b="1" dirty="0"/>
              <a:t>Жидкие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7543800" y="3213427"/>
            <a:ext cx="153375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 b="1" dirty="0"/>
              <a:t>Твёрдые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6019800" y="2998375"/>
            <a:ext cx="152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 b="1" dirty="0"/>
              <a:t>Жидкие</a:t>
            </a: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1590453" y="4645095"/>
            <a:ext cx="542969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Жиры (по применению)</a:t>
            </a:r>
            <a:endParaRPr lang="ru-RU" sz="40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952500" y="5818038"/>
            <a:ext cx="16869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</a:rPr>
              <a:t>Пищевые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3098315" y="6185227"/>
            <a:ext cx="239174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</a:rPr>
              <a:t>Медицинские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5769524" y="6185228"/>
            <a:ext cx="213885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</a:rPr>
              <a:t>Технические</a:t>
            </a:r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 flipH="1">
            <a:off x="838200" y="2133600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>
            <a:off x="1219200" y="21336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 flipH="1">
            <a:off x="7127938" y="256794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>
            <a:off x="8056469" y="2570787"/>
            <a:ext cx="601739" cy="6324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 flipH="1">
            <a:off x="2286000" y="1295400"/>
            <a:ext cx="1600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288" name="Line 24"/>
          <p:cNvSpPr>
            <a:spLocks noChangeShapeType="1"/>
          </p:cNvSpPr>
          <p:nvPr/>
        </p:nvSpPr>
        <p:spPr bwMode="auto">
          <a:xfrm>
            <a:off x="5105400" y="1295400"/>
            <a:ext cx="1447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289" name="Line 25"/>
          <p:cNvSpPr>
            <a:spLocks noChangeShapeType="1"/>
          </p:cNvSpPr>
          <p:nvPr/>
        </p:nvSpPr>
        <p:spPr bwMode="auto">
          <a:xfrm flipH="1">
            <a:off x="1828800" y="5486400"/>
            <a:ext cx="838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290" name="Line 26"/>
          <p:cNvSpPr>
            <a:spLocks noChangeShapeType="1"/>
          </p:cNvSpPr>
          <p:nvPr/>
        </p:nvSpPr>
        <p:spPr bwMode="auto">
          <a:xfrm>
            <a:off x="4267200" y="5486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291" name="Line 27"/>
          <p:cNvSpPr>
            <a:spLocks noChangeShapeType="1"/>
          </p:cNvSpPr>
          <p:nvPr/>
        </p:nvSpPr>
        <p:spPr bwMode="auto">
          <a:xfrm>
            <a:off x="5334000" y="5486400"/>
            <a:ext cx="1524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2819400" y="1676400"/>
            <a:ext cx="2971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dirty="0">
                <a:solidFill>
                  <a:schemeClr val="accent2"/>
                </a:solidFill>
              </a:rPr>
              <a:t>(по происхождению)</a:t>
            </a:r>
          </a:p>
        </p:txBody>
      </p:sp>
      <p:sp>
        <p:nvSpPr>
          <p:cNvPr id="11293" name="Text Box 29"/>
          <p:cNvSpPr txBox="1">
            <a:spLocks noChangeArrowheads="1"/>
          </p:cNvSpPr>
          <p:nvPr/>
        </p:nvSpPr>
        <p:spPr bwMode="auto">
          <a:xfrm>
            <a:off x="3124200" y="2834957"/>
            <a:ext cx="2743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dirty="0"/>
              <a:t>(по агрегатному состоянию)</a:t>
            </a:r>
          </a:p>
        </p:txBody>
      </p:sp>
    </p:spTree>
    <p:extLst>
      <p:ext uri="{BB962C8B-B14F-4D97-AF65-F5344CB8AC3E}">
        <p14:creationId xmlns:p14="http://schemas.microsoft.com/office/powerpoint/2010/main" val="1661158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6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0" dur="5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2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4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7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74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7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83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8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92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 autoUpdateAnimBg="0"/>
      <p:bldP spid="11271" grpId="0" autoUpdateAnimBg="0"/>
      <p:bldP spid="11272" grpId="0"/>
      <p:bldP spid="11273" grpId="0" autoUpdateAnimBg="0"/>
      <p:bldP spid="11274" grpId="0" autoUpdateAnimBg="0"/>
      <p:bldP spid="11275" grpId="0" autoUpdateAnimBg="0"/>
      <p:bldP spid="11277" grpId="0" autoUpdateAnimBg="0"/>
      <p:bldP spid="11278" grpId="0" autoUpdateAnimBg="0"/>
      <p:bldP spid="11280" grpId="0" autoUpdateAnimBg="0"/>
      <p:bldP spid="11281" grpId="0" autoUpdateAnimBg="0"/>
      <p:bldP spid="11282" grpId="0" autoUpdateAnimBg="0"/>
      <p:bldP spid="11283" grpId="0" animBg="1"/>
      <p:bldP spid="11284" grpId="0" animBg="1"/>
      <p:bldP spid="11285" grpId="0" animBg="1"/>
      <p:bldP spid="11286" grpId="0" animBg="1"/>
      <p:bldP spid="11287" grpId="0" animBg="1"/>
      <p:bldP spid="11288" grpId="0" animBg="1"/>
      <p:bldP spid="11289" grpId="0" animBg="1"/>
      <p:bldP spid="11290" grpId="0" animBg="1"/>
      <p:bldP spid="11291" grpId="0" animBg="1"/>
      <p:bldP spid="11292" grpId="0" autoUpdateAnimBg="0"/>
      <p:bldP spid="1129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55" name="Group 39"/>
          <p:cNvGrpSpPr>
            <a:grpSpLocks/>
          </p:cNvGrpSpPr>
          <p:nvPr/>
        </p:nvGrpSpPr>
        <p:grpSpPr bwMode="auto">
          <a:xfrm>
            <a:off x="228600" y="1295400"/>
            <a:ext cx="4119563" cy="5151438"/>
            <a:chOff x="144" y="816"/>
            <a:chExt cx="2595" cy="3245"/>
          </a:xfrm>
        </p:grpSpPr>
        <p:sp>
          <p:nvSpPr>
            <p:cNvPr id="9220" name="Text Box 4"/>
            <p:cNvSpPr txBox="1">
              <a:spLocks noChangeArrowheads="1"/>
            </p:cNvSpPr>
            <p:nvPr/>
          </p:nvSpPr>
          <p:spPr bwMode="auto">
            <a:xfrm>
              <a:off x="144" y="2592"/>
              <a:ext cx="259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l">
                <a:spcBef>
                  <a:spcPct val="50000"/>
                </a:spcBef>
                <a:defRPr/>
              </a:pPr>
              <a:r>
                <a:rPr lang="ru-RU" sz="3200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charset="0"/>
                </a:rPr>
                <a:t>CH</a:t>
              </a:r>
              <a:r>
                <a:rPr lang="ru-RU" sz="3200" baseline="-25000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charset="0"/>
                </a:rPr>
                <a:t>              </a:t>
              </a:r>
              <a:r>
                <a:rPr lang="ru-RU" sz="3200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charset="0"/>
                </a:rPr>
                <a:t>O      C      R</a:t>
              </a:r>
              <a:r>
                <a:rPr lang="ru-RU" sz="3200" baseline="-25000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charset="0"/>
                </a:rPr>
                <a:t>2</a:t>
              </a:r>
            </a:p>
          </p:txBody>
        </p:sp>
        <p:sp>
          <p:nvSpPr>
            <p:cNvPr id="9222" name="Text Box 6"/>
            <p:cNvSpPr txBox="1">
              <a:spLocks noChangeArrowheads="1"/>
            </p:cNvSpPr>
            <p:nvPr/>
          </p:nvSpPr>
          <p:spPr bwMode="auto">
            <a:xfrm>
              <a:off x="192" y="1536"/>
              <a:ext cx="254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l">
                <a:spcBef>
                  <a:spcPct val="50000"/>
                </a:spcBef>
                <a:defRPr/>
              </a:pPr>
              <a:r>
                <a:rPr lang="ru-RU" sz="320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charset="0"/>
                </a:rPr>
                <a:t>CH</a:t>
              </a:r>
              <a:r>
                <a:rPr lang="ru-RU" sz="3200" baseline="-2500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charset="0"/>
                </a:rPr>
                <a:t>2           </a:t>
              </a:r>
              <a:r>
                <a:rPr lang="ru-RU" sz="320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charset="0"/>
                </a:rPr>
                <a:t>O      C      R</a:t>
              </a:r>
              <a:r>
                <a:rPr lang="ru-RU" sz="3200" baseline="-2500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charset="0"/>
                </a:rPr>
                <a:t>1</a:t>
              </a:r>
            </a:p>
          </p:txBody>
        </p:sp>
        <p:sp>
          <p:nvSpPr>
            <p:cNvPr id="9223" name="Text Box 7"/>
            <p:cNvSpPr txBox="1">
              <a:spLocks noChangeArrowheads="1"/>
            </p:cNvSpPr>
            <p:nvPr/>
          </p:nvSpPr>
          <p:spPr bwMode="auto">
            <a:xfrm>
              <a:off x="144" y="3696"/>
              <a:ext cx="259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l">
                <a:spcBef>
                  <a:spcPct val="50000"/>
                </a:spcBef>
                <a:defRPr/>
              </a:pPr>
              <a:r>
                <a:rPr lang="ru-RU" sz="3200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charset="0"/>
                </a:rPr>
                <a:t>CH</a:t>
              </a:r>
              <a:r>
                <a:rPr lang="ru-RU" sz="3200" baseline="-25000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charset="0"/>
                </a:rPr>
                <a:t>2           </a:t>
              </a:r>
              <a:r>
                <a:rPr lang="ru-RU" sz="3200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charset="0"/>
                </a:rPr>
                <a:t>O      C       R</a:t>
              </a:r>
              <a:r>
                <a:rPr lang="ru-RU" sz="3200" baseline="-25000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charset="0"/>
                </a:rPr>
                <a:t>3</a:t>
              </a:r>
            </a:p>
          </p:txBody>
        </p:sp>
        <p:sp>
          <p:nvSpPr>
            <p:cNvPr id="9218" name="Text Box 2"/>
            <p:cNvSpPr txBox="1">
              <a:spLocks noChangeArrowheads="1"/>
            </p:cNvSpPr>
            <p:nvPr/>
          </p:nvSpPr>
          <p:spPr bwMode="auto">
            <a:xfrm>
              <a:off x="1568" y="816"/>
              <a:ext cx="44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320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charset="0"/>
                </a:rPr>
                <a:t>  O</a:t>
              </a:r>
              <a:endParaRPr lang="ru-RU" sz="2400" b="0">
                <a:latin typeface="Times New Roman" charset="0"/>
              </a:endParaRPr>
            </a:p>
          </p:txBody>
        </p:sp>
        <p:sp>
          <p:nvSpPr>
            <p:cNvPr id="6154" name="Line 12"/>
            <p:cNvSpPr>
              <a:spLocks noChangeShapeType="1"/>
            </p:cNvSpPr>
            <p:nvPr/>
          </p:nvSpPr>
          <p:spPr bwMode="auto">
            <a:xfrm>
              <a:off x="1824" y="1200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55" name="Line 13"/>
            <p:cNvSpPr>
              <a:spLocks noChangeShapeType="1"/>
            </p:cNvSpPr>
            <p:nvPr/>
          </p:nvSpPr>
          <p:spPr bwMode="auto">
            <a:xfrm>
              <a:off x="1872" y="1200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56" name="Line 14"/>
            <p:cNvSpPr>
              <a:spLocks noChangeShapeType="1"/>
            </p:cNvSpPr>
            <p:nvPr/>
          </p:nvSpPr>
          <p:spPr bwMode="auto">
            <a:xfrm>
              <a:off x="432" y="1920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57" name="Line 15"/>
            <p:cNvSpPr>
              <a:spLocks noChangeShapeType="1"/>
            </p:cNvSpPr>
            <p:nvPr/>
          </p:nvSpPr>
          <p:spPr bwMode="auto">
            <a:xfrm>
              <a:off x="432" y="3024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58" name="Line 16"/>
            <p:cNvSpPr>
              <a:spLocks noChangeShapeType="1"/>
            </p:cNvSpPr>
            <p:nvPr/>
          </p:nvSpPr>
          <p:spPr bwMode="auto">
            <a:xfrm>
              <a:off x="768" y="172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59" name="Line 17"/>
            <p:cNvSpPr>
              <a:spLocks noChangeShapeType="1"/>
            </p:cNvSpPr>
            <p:nvPr/>
          </p:nvSpPr>
          <p:spPr bwMode="auto">
            <a:xfrm>
              <a:off x="720" y="2784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60" name="Line 18"/>
            <p:cNvSpPr>
              <a:spLocks noChangeShapeType="1"/>
            </p:cNvSpPr>
            <p:nvPr/>
          </p:nvSpPr>
          <p:spPr bwMode="auto">
            <a:xfrm>
              <a:off x="720" y="388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61" name="Line 19"/>
            <p:cNvSpPr>
              <a:spLocks noChangeShapeType="1"/>
            </p:cNvSpPr>
            <p:nvPr/>
          </p:nvSpPr>
          <p:spPr bwMode="auto">
            <a:xfrm>
              <a:off x="1392" y="172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62" name="Line 20"/>
            <p:cNvSpPr>
              <a:spLocks noChangeShapeType="1"/>
            </p:cNvSpPr>
            <p:nvPr/>
          </p:nvSpPr>
          <p:spPr bwMode="auto">
            <a:xfrm>
              <a:off x="1968" y="172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63" name="Line 21"/>
            <p:cNvSpPr>
              <a:spLocks noChangeShapeType="1"/>
            </p:cNvSpPr>
            <p:nvPr/>
          </p:nvSpPr>
          <p:spPr bwMode="auto">
            <a:xfrm>
              <a:off x="1392" y="2784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64" name="Line 22"/>
            <p:cNvSpPr>
              <a:spLocks noChangeShapeType="1"/>
            </p:cNvSpPr>
            <p:nvPr/>
          </p:nvSpPr>
          <p:spPr bwMode="auto">
            <a:xfrm>
              <a:off x="1968" y="2784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65" name="Line 23"/>
            <p:cNvSpPr>
              <a:spLocks noChangeShapeType="1"/>
            </p:cNvSpPr>
            <p:nvPr/>
          </p:nvSpPr>
          <p:spPr bwMode="auto">
            <a:xfrm>
              <a:off x="1344" y="388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66" name="Line 24"/>
            <p:cNvSpPr>
              <a:spLocks noChangeShapeType="1"/>
            </p:cNvSpPr>
            <p:nvPr/>
          </p:nvSpPr>
          <p:spPr bwMode="auto">
            <a:xfrm>
              <a:off x="1920" y="388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6167" name="Group 37"/>
            <p:cNvGrpSpPr>
              <a:grpSpLocks/>
            </p:cNvGrpSpPr>
            <p:nvPr/>
          </p:nvGrpSpPr>
          <p:grpSpPr bwMode="auto">
            <a:xfrm>
              <a:off x="1680" y="1968"/>
              <a:ext cx="315" cy="720"/>
              <a:chOff x="1104" y="1968"/>
              <a:chExt cx="315" cy="720"/>
            </a:xfrm>
          </p:grpSpPr>
          <p:sp>
            <p:nvSpPr>
              <p:cNvPr id="9224" name="Text Box 8"/>
              <p:cNvSpPr txBox="1">
                <a:spLocks noChangeArrowheads="1"/>
              </p:cNvSpPr>
              <p:nvPr/>
            </p:nvSpPr>
            <p:spPr bwMode="auto">
              <a:xfrm>
                <a:off x="1104" y="1968"/>
                <a:ext cx="315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ru-RU" sz="3200" dirty="0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imes New Roman" charset="0"/>
                  </a:rPr>
                  <a:t>O</a:t>
                </a:r>
              </a:p>
            </p:txBody>
          </p:sp>
          <p:sp>
            <p:nvSpPr>
              <p:cNvPr id="6173" name="Line 25"/>
              <p:cNvSpPr>
                <a:spLocks noChangeShapeType="1"/>
              </p:cNvSpPr>
              <p:nvPr/>
            </p:nvSpPr>
            <p:spPr bwMode="auto">
              <a:xfrm>
                <a:off x="1248" y="2352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74" name="Line 26"/>
              <p:cNvSpPr>
                <a:spLocks noChangeShapeType="1"/>
              </p:cNvSpPr>
              <p:nvPr/>
            </p:nvSpPr>
            <p:spPr bwMode="auto">
              <a:xfrm>
                <a:off x="1296" y="2352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6168" name="Group 38"/>
            <p:cNvGrpSpPr>
              <a:grpSpLocks/>
            </p:cNvGrpSpPr>
            <p:nvPr/>
          </p:nvGrpSpPr>
          <p:grpSpPr bwMode="auto">
            <a:xfrm>
              <a:off x="1632" y="3120"/>
              <a:ext cx="315" cy="672"/>
              <a:chOff x="1056" y="3120"/>
              <a:chExt cx="315" cy="672"/>
            </a:xfrm>
          </p:grpSpPr>
          <p:sp>
            <p:nvSpPr>
              <p:cNvPr id="9225" name="Text Box 9"/>
              <p:cNvSpPr txBox="1">
                <a:spLocks noChangeArrowheads="1"/>
              </p:cNvSpPr>
              <p:nvPr/>
            </p:nvSpPr>
            <p:spPr bwMode="auto">
              <a:xfrm>
                <a:off x="1056" y="3120"/>
                <a:ext cx="315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ru-RU" sz="3200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imes New Roman" charset="0"/>
                  </a:rPr>
                  <a:t>O</a:t>
                </a:r>
              </a:p>
            </p:txBody>
          </p:sp>
          <p:sp>
            <p:nvSpPr>
              <p:cNvPr id="6170" name="Line 27"/>
              <p:cNvSpPr>
                <a:spLocks noChangeShapeType="1"/>
              </p:cNvSpPr>
              <p:nvPr/>
            </p:nvSpPr>
            <p:spPr bwMode="auto">
              <a:xfrm>
                <a:off x="1200" y="3456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71" name="Line 28"/>
              <p:cNvSpPr>
                <a:spLocks noChangeShapeType="1"/>
              </p:cNvSpPr>
              <p:nvPr/>
            </p:nvSpPr>
            <p:spPr bwMode="auto">
              <a:xfrm>
                <a:off x="1248" y="3456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9249" name="Text Box 33"/>
          <p:cNvSpPr txBox="1">
            <a:spLocks noChangeArrowheads="1"/>
          </p:cNvSpPr>
          <p:nvPr/>
        </p:nvSpPr>
        <p:spPr bwMode="auto">
          <a:xfrm>
            <a:off x="4114800" y="152400"/>
            <a:ext cx="5029200" cy="4016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ru-RU" sz="3400" dirty="0" smtClean="0"/>
          </a:p>
          <a:p>
            <a:pPr algn="ctr">
              <a:spcBef>
                <a:spcPct val="50000"/>
              </a:spcBef>
            </a:pPr>
            <a:r>
              <a:rPr lang="ru-RU" sz="3400" dirty="0" smtClean="0"/>
              <a:t>В </a:t>
            </a:r>
            <a:r>
              <a:rPr lang="ru-RU" sz="3400" dirty="0"/>
              <a:t>состав жира входит 5-8 остатков различных кислот (в сливочном масле их 20). В составе животных жиров</a:t>
            </a:r>
          </a:p>
        </p:txBody>
      </p:sp>
      <p:sp>
        <p:nvSpPr>
          <p:cNvPr id="9250" name="Text Box 34"/>
          <p:cNvSpPr txBox="1">
            <a:spLocks noChangeArrowheads="1"/>
          </p:cNvSpPr>
          <p:nvPr/>
        </p:nvSpPr>
        <p:spPr bwMode="auto">
          <a:xfrm>
            <a:off x="4419600" y="3276600"/>
            <a:ext cx="4724400" cy="3493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ru-RU" sz="3400" dirty="0" smtClean="0"/>
          </a:p>
          <a:p>
            <a:pPr algn="ctr">
              <a:spcBef>
                <a:spcPct val="50000"/>
              </a:spcBef>
            </a:pPr>
            <a:r>
              <a:rPr lang="ru-RU" sz="3400" dirty="0" smtClean="0"/>
              <a:t>преобладают </a:t>
            </a:r>
            <a:r>
              <a:rPr lang="ru-RU" sz="3400" dirty="0"/>
              <a:t>предельные </a:t>
            </a:r>
            <a:r>
              <a:rPr lang="ru-RU" sz="3400" dirty="0" err="1"/>
              <a:t>кислоты,в</a:t>
            </a:r>
            <a:r>
              <a:rPr lang="ru-RU" sz="3400" dirty="0"/>
              <a:t> составе растительных - непредельные</a:t>
            </a:r>
          </a:p>
        </p:txBody>
      </p:sp>
      <p:sp>
        <p:nvSpPr>
          <p:cNvPr id="9252" name="Text Box 36"/>
          <p:cNvSpPr txBox="1">
            <a:spLocks noChangeArrowheads="1"/>
          </p:cNvSpPr>
          <p:nvPr/>
        </p:nvSpPr>
        <p:spPr bwMode="auto">
          <a:xfrm>
            <a:off x="228600" y="-1"/>
            <a:ext cx="39624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sz="3200" dirty="0">
                <a:solidFill>
                  <a:schemeClr val="accent3">
                    <a:lumMod val="50000"/>
                  </a:schemeClr>
                </a:solidFill>
              </a:rPr>
              <a:t>Общая формула молекулы жира</a:t>
            </a:r>
          </a:p>
        </p:txBody>
      </p:sp>
    </p:spTree>
    <p:extLst>
      <p:ext uri="{BB962C8B-B14F-4D97-AF65-F5344CB8AC3E}">
        <p14:creationId xmlns:p14="http://schemas.microsoft.com/office/powerpoint/2010/main" val="4062271158"/>
      </p:ext>
    </p:extLst>
  </p:cSld>
  <p:clrMapOvr>
    <a:masterClrMapping/>
  </p:clrMapOvr>
  <p:transition advTm="342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9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9" grpId="0" autoUpdateAnimBg="0"/>
      <p:bldP spid="9250" grpId="0" autoUpdateAnimBg="0"/>
      <p:bldP spid="925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5301208"/>
            <a:ext cx="7344816" cy="1296144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effectLst/>
                <a:latin typeface="Comic Sans MS" pitchFamily="66" charset="0"/>
              </a:rPr>
              <a:t>Животные жиры</a:t>
            </a:r>
            <a:endParaRPr lang="ru-RU" sz="3600" dirty="0">
              <a:effectLst/>
              <a:latin typeface="Comic Sans MS" pitchFamily="66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1560" y="4509120"/>
            <a:ext cx="7632848" cy="166308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Comic Sans MS" pitchFamily="66" charset="0"/>
              </a:rPr>
              <a:t>Рыбий жир (единственный жидкий </a:t>
            </a:r>
          </a:p>
          <a:p>
            <a:pPr algn="ctr"/>
            <a:r>
              <a:rPr lang="ru-RU" sz="2400" dirty="0" smtClean="0">
                <a:latin typeface="Comic Sans MS" pitchFamily="66" charset="0"/>
              </a:rPr>
              <a:t>животный жир)</a:t>
            </a:r>
            <a:endParaRPr lang="ru-RU" sz="2400" dirty="0">
              <a:latin typeface="Comic Sans MS" pitchFamily="66" charset="0"/>
            </a:endParaRPr>
          </a:p>
        </p:txBody>
      </p:sp>
      <p:pic>
        <p:nvPicPr>
          <p:cNvPr id="5" name="Picture 6" descr="L22p1p06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" r="76"/>
          <a:stretch>
            <a:fillRect/>
          </a:stretch>
        </p:blipFill>
        <p:spPr bwMode="auto">
          <a:xfrm>
            <a:off x="467544" y="332656"/>
            <a:ext cx="5486400" cy="4114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 descr="L22p1p0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0799" y="1700808"/>
            <a:ext cx="2340223" cy="17541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20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576</Words>
  <Application>Microsoft Office PowerPoint</Application>
  <PresentationFormat>Экран (4:3)</PresentationFormat>
  <Paragraphs>139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Жиры</vt:lpstr>
      <vt:lpstr>Цели урока</vt:lpstr>
      <vt:lpstr>Немного истории</vt:lpstr>
      <vt:lpstr>Немного истории</vt:lpstr>
      <vt:lpstr>Немного истории</vt:lpstr>
      <vt:lpstr>Немного истории</vt:lpstr>
      <vt:lpstr>Презентация PowerPoint</vt:lpstr>
      <vt:lpstr>Презентация PowerPoint</vt:lpstr>
      <vt:lpstr>Животные жиры</vt:lpstr>
      <vt:lpstr>Свиной жир</vt:lpstr>
      <vt:lpstr>Подсолнечное масло</vt:lpstr>
      <vt:lpstr>Физические свойства</vt:lpstr>
      <vt:lpstr>Химические  Свойства</vt:lpstr>
      <vt:lpstr>Презентация PowerPoint</vt:lpstr>
      <vt:lpstr>Презентация PowerPoint</vt:lpstr>
      <vt:lpstr>Гидрирование</vt:lpstr>
      <vt:lpstr>Презентация PowerPoint</vt:lpstr>
      <vt:lpstr>Омыление</vt:lpstr>
      <vt:lpstr>Прогоркание 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Елена Станиславовна</cp:lastModifiedBy>
  <cp:revision>14</cp:revision>
  <dcterms:modified xsi:type="dcterms:W3CDTF">2013-10-29T18:29:34Z</dcterms:modified>
</cp:coreProperties>
</file>