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59" r:id="rId5"/>
    <p:sldId id="260" r:id="rId6"/>
    <p:sldId id="269" r:id="rId7"/>
    <p:sldId id="262" r:id="rId8"/>
    <p:sldId id="263" r:id="rId9"/>
    <p:sldId id="264" r:id="rId10"/>
    <p:sldId id="272" r:id="rId11"/>
    <p:sldId id="265" r:id="rId12"/>
    <p:sldId id="266" r:id="rId13"/>
    <p:sldId id="267" r:id="rId14"/>
    <p:sldId id="270" r:id="rId15"/>
    <p:sldId id="271" r:id="rId16"/>
    <p:sldId id="273" r:id="rId17"/>
    <p:sldId id="274" r:id="rId18"/>
    <p:sldId id="275" r:id="rId19"/>
    <p:sldId id="277" r:id="rId20"/>
    <p:sldId id="276" r:id="rId21"/>
    <p:sldId id="261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F0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F0FC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685800" y="228600"/>
            <a:ext cx="7620000" cy="3429000"/>
          </a:xfrm>
          <a:prstGeom prst="downArrowCallou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</a:rPr>
              <a:t>К Р О С С В О Р Д Ы   И   Т Е С Т Ы   </a:t>
            </a: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</a:rPr>
              <a:t>П О </a:t>
            </a:r>
            <a:br>
              <a:rPr lang="ru-RU" sz="2800" b="1" i="1" dirty="0" smtClean="0">
                <a:solidFill>
                  <a:srgbClr val="7030A0"/>
                </a:solidFill>
              </a:rPr>
            </a:br>
            <a:r>
              <a:rPr lang="ru-RU" sz="2800" b="1" i="1" dirty="0" smtClean="0">
                <a:solidFill>
                  <a:srgbClr val="7030A0"/>
                </a:solidFill>
              </a:rPr>
              <a:t>Т Е М А М : </a:t>
            </a: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</a:rPr>
              <a:t>«КЛАССЫ НЕОРГАНИЧЕСКИХ ВЕЩЕСТВ», «ЭЛЕКТРОЛИТИЧЕСКАЯ ДИССОЦИАЦИЯ»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685800" y="4038600"/>
            <a:ext cx="7696200" cy="2590800"/>
          </a:xfrm>
          <a:prstGeom prst="downArrowCallou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7030A0"/>
                </a:solidFill>
              </a:rPr>
              <a:t>Работу подготовила:</a:t>
            </a:r>
          </a:p>
          <a:p>
            <a:pPr algn="ctr"/>
            <a:r>
              <a:rPr lang="ru-RU" sz="2400" b="1" i="1" dirty="0" smtClean="0">
                <a:solidFill>
                  <a:srgbClr val="7030A0"/>
                </a:solidFill>
              </a:rPr>
              <a:t>Учитель ГБОУ СОШ № 880</a:t>
            </a:r>
          </a:p>
          <a:p>
            <a:pPr algn="ctr"/>
            <a:r>
              <a:rPr lang="ru-RU" sz="2400" b="1" i="1" dirty="0" smtClean="0">
                <a:solidFill>
                  <a:srgbClr val="7030A0"/>
                </a:solidFill>
              </a:rPr>
              <a:t>Город Москва</a:t>
            </a:r>
          </a:p>
          <a:p>
            <a:pPr algn="ctr"/>
            <a:r>
              <a:rPr lang="ru-RU" sz="2400" b="1" i="1" dirty="0" err="1" smtClean="0">
                <a:solidFill>
                  <a:srgbClr val="7030A0"/>
                </a:solidFill>
              </a:rPr>
              <a:t>Гершановская</a:t>
            </a:r>
            <a:r>
              <a:rPr lang="ru-RU" sz="2400" b="1" i="1" dirty="0" smtClean="0">
                <a:solidFill>
                  <a:srgbClr val="7030A0"/>
                </a:solidFill>
              </a:rPr>
              <a:t> Евгения Владимировна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524000" y="1295400"/>
            <a:ext cx="6629400" cy="5029200"/>
          </a:xfrm>
          <a:prstGeom prst="flowChartPunchedTap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8000" b="1" i="1" dirty="0" smtClean="0">
                <a:solidFill>
                  <a:schemeClr val="accent2">
                    <a:lumMod val="75000"/>
                  </a:schemeClr>
                </a:solidFill>
              </a:rPr>
              <a:t>Т  </a:t>
            </a:r>
            <a:r>
              <a:rPr lang="ru-RU" sz="8000" b="1" i="1" dirty="0" smtClean="0">
                <a:solidFill>
                  <a:schemeClr val="accent2">
                    <a:lumMod val="75000"/>
                  </a:schemeClr>
                </a:solidFill>
              </a:rPr>
              <a:t>Е  С  Т  </a:t>
            </a:r>
            <a:r>
              <a:rPr lang="ru-RU" sz="8000" b="1" i="1" dirty="0" smtClean="0">
                <a:solidFill>
                  <a:schemeClr val="accent2">
                    <a:lumMod val="75000"/>
                  </a:schemeClr>
                </a:solidFill>
              </a:rPr>
              <a:t>Ы</a:t>
            </a:r>
          </a:p>
          <a:p>
            <a:pPr algn="ctr"/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Из четырех предложенных ответов выбрать один верный</a:t>
            </a:r>
            <a:endParaRPr lang="ru-RU" sz="4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4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4000" b="1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16002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371600" y="228600"/>
            <a:ext cx="6324600" cy="1719072"/>
          </a:xfrm>
          <a:prstGeom prst="flowChartPunchedTap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НАЙДИТЕ ВЕРНЫЙ ОТВЕТ: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38200" y="2057400"/>
            <a:ext cx="7696200" cy="1143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Какое из данных соединений </a:t>
            </a:r>
            <a:r>
              <a:rPr lang="ru-RU" sz="3600" b="1" i="1" u="sng" dirty="0" smtClean="0">
                <a:solidFill>
                  <a:schemeClr val="accent2">
                    <a:lumMod val="50000"/>
                  </a:schemeClr>
                </a:solidFill>
              </a:rPr>
              <a:t>не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 является электролитом: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914400" y="3810000"/>
            <a:ext cx="26670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AlCl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914400" y="5257800"/>
            <a:ext cx="26670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Na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SO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334000" y="3886200"/>
            <a:ext cx="26670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CaBr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334000" y="5257800"/>
            <a:ext cx="26670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K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O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build="allAtOnce" animBg="1"/>
      <p:bldP spid="5" grpId="1" build="allAtOnce" animBg="1"/>
      <p:bldP spid="6" grpId="1" build="allAtOnce" animBg="1"/>
      <p:bldP spid="7" grpId="0" build="allAtOnce" animBg="1"/>
      <p:bldP spid="7" grpId="1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371600" y="228600"/>
            <a:ext cx="6324600" cy="1719072"/>
          </a:xfrm>
          <a:prstGeom prst="flowChartPunchedTap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НАЙДИТЕ ВЕРНЫЙ ОТВЕТ: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38200" y="2057400"/>
            <a:ext cx="7696200" cy="1143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Какое из данных соединений </a:t>
            </a:r>
            <a:endParaRPr lang="en-US" sz="32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3600" b="1" i="1" u="sng" dirty="0" smtClean="0">
                <a:solidFill>
                  <a:schemeClr val="accent2">
                    <a:lumMod val="50000"/>
                  </a:schemeClr>
                </a:solidFill>
              </a:rPr>
              <a:t>не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 является </a:t>
            </a:r>
            <a:r>
              <a:rPr lang="ru-RU" sz="3200" b="1" i="1" dirty="0" err="1" smtClean="0">
                <a:solidFill>
                  <a:schemeClr val="accent2">
                    <a:lumMod val="50000"/>
                  </a:schemeClr>
                </a:solidFill>
              </a:rPr>
              <a:t>гидроксидом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990600" y="3810000"/>
            <a:ext cx="26670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Al(OH)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990600" y="5181600"/>
            <a:ext cx="26670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</a:rPr>
              <a:t>Ba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(OH)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181600" y="3810000"/>
            <a:ext cx="26670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CaH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181600" y="5105400"/>
            <a:ext cx="26670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</a:rPr>
              <a:t>NaOH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build="allAtOnce" animBg="1"/>
      <p:bldP spid="5" grpId="0" build="allAtOnce" animBg="1"/>
      <p:bldP spid="6" grpId="0" build="allAtOnce" animBg="1"/>
      <p:bldP spid="7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371600" y="228600"/>
            <a:ext cx="6324600" cy="1719072"/>
          </a:xfrm>
          <a:prstGeom prst="flowChartPunchedTap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НАЙДИТЕ ВЕРНЫЙ ОТВЕТ: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38200" y="2057400"/>
            <a:ext cx="7696200" cy="1143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Какой из данных оксидов  </a:t>
            </a:r>
            <a:endParaRPr lang="en-US" sz="32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3200" b="1" i="1" dirty="0" err="1" smtClean="0">
                <a:solidFill>
                  <a:schemeClr val="accent2">
                    <a:lumMod val="50000"/>
                  </a:schemeClr>
                </a:solidFill>
              </a:rPr>
              <a:t>амфотерный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990600" y="3810000"/>
            <a:ext cx="26670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Al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990600" y="5105400"/>
            <a:ext cx="26670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К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О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953000" y="3810000"/>
            <a:ext cx="26670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err="1" smtClean="0">
                <a:solidFill>
                  <a:schemeClr val="accent2">
                    <a:lumMod val="50000"/>
                  </a:schemeClr>
                </a:solidFill>
              </a:rPr>
              <a:t>ВаО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953000" y="5105400"/>
            <a:ext cx="26670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</a:rPr>
              <a:t>FeO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build="allAtOnce" animBg="1"/>
      <p:bldP spid="5" grpId="0" build="allAtOnce" animBg="1"/>
      <p:bldP spid="6" grpId="0" build="allAtOnce" animBg="1"/>
      <p:bldP spid="7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371600" y="228600"/>
            <a:ext cx="6324600" cy="1719072"/>
          </a:xfrm>
          <a:prstGeom prst="flowChartPunchedTap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НАЙДИТЕ ВЕРНЫЙ ОТВЕТ: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38200" y="2057400"/>
            <a:ext cx="7696200" cy="1143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Какой из данных оксидов  </a:t>
            </a:r>
            <a:endParaRPr lang="en-US" sz="32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кислотный?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990600" y="3810000"/>
            <a:ext cx="26670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Al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105400" y="3810000"/>
            <a:ext cx="26670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СО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914400" y="5257800"/>
            <a:ext cx="26670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Р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181600" y="5181600"/>
            <a:ext cx="26670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Li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O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build="allAtOnce" animBg="1"/>
      <p:bldP spid="5" grpId="0" build="allAtOnce" animBg="1"/>
      <p:bldP spid="6" grpId="0" build="allAtOnce" animBg="1"/>
      <p:bldP spid="7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371600" y="228600"/>
            <a:ext cx="6324600" cy="1719072"/>
          </a:xfrm>
          <a:prstGeom prst="flowChartPunchedTap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НАЙДИТЕ ВЕРНЫЙ ОТВЕТ: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38200" y="2057400"/>
            <a:ext cx="7696200" cy="1143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Какое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из данных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веществ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endParaRPr lang="en-US" sz="32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п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роводит электрический ток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990600" y="3810000"/>
            <a:ext cx="26670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Al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066800" y="5181600"/>
            <a:ext cx="26670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Na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O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029200" y="3886200"/>
            <a:ext cx="26670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BaSO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029200" y="5181600"/>
            <a:ext cx="26670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Li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SO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build="allAtOnce" animBg="1"/>
      <p:bldP spid="5" grpId="0" build="allAtOnce" animBg="1"/>
      <p:bldP spid="6" grpId="0" build="allAtOnce" animBg="1"/>
      <p:bldP spid="7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371600" y="228600"/>
            <a:ext cx="6324600" cy="1719072"/>
          </a:xfrm>
          <a:prstGeom prst="flowChartPunchedTap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НАЙДИТЕ ВЕРНЫЙ ОТВЕТ: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38200" y="2057400"/>
            <a:ext cx="7696200" cy="1143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Какое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из данных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веществ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endParaRPr lang="en-US" sz="32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3600" b="1" i="1" u="sng" dirty="0" smtClean="0">
                <a:solidFill>
                  <a:schemeClr val="accent2">
                    <a:lumMod val="50000"/>
                  </a:schemeClr>
                </a:solidFill>
              </a:rPr>
              <a:t>н</a:t>
            </a:r>
            <a:r>
              <a:rPr lang="ru-RU" sz="3600" b="1" i="1" u="sng" dirty="0" smtClean="0">
                <a:solidFill>
                  <a:schemeClr val="accent2">
                    <a:lumMod val="50000"/>
                  </a:schemeClr>
                </a:solidFill>
              </a:rPr>
              <a:t>е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 является солью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990600" y="3810000"/>
            <a:ext cx="26670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Al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029200" y="3810000"/>
            <a:ext cx="26670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</a:rPr>
              <a:t>NaBr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066800" y="5257800"/>
            <a:ext cx="26670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Ba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N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029200" y="5181600"/>
            <a:ext cx="26670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K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PO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build="allAtOnce" animBg="1"/>
      <p:bldP spid="5" grpId="0" build="allAtOnce" animBg="1"/>
      <p:bldP spid="6" grpId="0" build="allAtOnce" animBg="1"/>
      <p:bldP spid="7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371600" y="228600"/>
            <a:ext cx="6324600" cy="1719072"/>
          </a:xfrm>
          <a:prstGeom prst="flowChartPunchedTap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НАЙДИТЕ ВЕРНЫЙ ОТВЕТ: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38200" y="2057400"/>
            <a:ext cx="7696200" cy="1143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Како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й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из данных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оксидов  </a:t>
            </a:r>
            <a:endParaRPr lang="en-US" sz="32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ступит в реакцию с водой?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990600" y="3810000"/>
            <a:ext cx="26670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Al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105400" y="3810000"/>
            <a:ext cx="26670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Fe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O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990600" y="5410200"/>
            <a:ext cx="26670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err="1" smtClean="0">
                <a:solidFill>
                  <a:schemeClr val="accent2">
                    <a:lumMod val="50000"/>
                  </a:schemeClr>
                </a:solidFill>
              </a:rPr>
              <a:t>СаО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181600" y="5334000"/>
            <a:ext cx="26670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</a:rPr>
              <a:t>ZnO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build="allAtOnce" animBg="1"/>
      <p:bldP spid="5" grpId="0" build="allAtOnce" animBg="1"/>
      <p:bldP spid="6" grpId="0" build="allAtOnce" animBg="1"/>
      <p:bldP spid="7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371600" y="228600"/>
            <a:ext cx="6324600" cy="1719072"/>
          </a:xfrm>
          <a:prstGeom prst="flowChartPunchedTap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НАЙДИТЕ ВЕРНЫЙ ОТВЕТ: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57200" y="2057400"/>
            <a:ext cx="8229600" cy="1143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Какая пара веществ показывает сильную кислоту и нерастворимое основание?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990600" y="3657600"/>
            <a:ext cx="2667000" cy="10668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H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SO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</a:rPr>
              <a:t>NaOH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990600" y="5181600"/>
            <a:ext cx="2667000" cy="10668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H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S</a:t>
            </a:r>
          </a:p>
          <a:p>
            <a:pPr algn="ctr"/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Cu(OH)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334000" y="3657600"/>
            <a:ext cx="2667000" cy="10668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HNO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en-US" sz="32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</a:rPr>
              <a:t>Pb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(OH)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486400" y="5181600"/>
            <a:ext cx="2667000" cy="10668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</a:rPr>
              <a:t>HCl</a:t>
            </a:r>
            <a:endParaRPr lang="en-US" sz="32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</a:rPr>
              <a:t>Ba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(OH)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build="allAtOnce" animBg="1"/>
      <p:bldP spid="5" grpId="0" build="allAtOnce" animBg="1"/>
      <p:bldP spid="6" grpId="0" build="allAtOnce" animBg="1"/>
      <p:bldP spid="7" grpId="0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371600" y="228600"/>
            <a:ext cx="6324600" cy="1719072"/>
          </a:xfrm>
          <a:prstGeom prst="flowChartPunchedTap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НАЙДИТЕ ВЕРНЫЙ ОТВЕТ: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57200" y="2057400"/>
            <a:ext cx="8229600" cy="1143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В какой паре оба оксида при реакции с водой образуют щелочи ?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990600" y="3733800"/>
            <a:ext cx="2667000" cy="9906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Al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</a:p>
          <a:p>
            <a:pPr algn="ctr"/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Na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O</a:t>
            </a:r>
            <a:endParaRPr lang="ru-RU" sz="4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914400" y="5105400"/>
            <a:ext cx="2667000" cy="10668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Al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en-US" sz="20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</a:rPr>
              <a:t>CaO</a:t>
            </a:r>
            <a:endParaRPr lang="ru-RU" sz="4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334000" y="3733800"/>
            <a:ext cx="2667000" cy="10668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</a:rPr>
              <a:t>CaO</a:t>
            </a:r>
            <a:endParaRPr lang="en-US" sz="32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Li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O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410200" y="5105400"/>
            <a:ext cx="2667000" cy="10668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K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O</a:t>
            </a:r>
          </a:p>
          <a:p>
            <a:pPr algn="ctr"/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</a:rPr>
              <a:t>FeO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build="allAtOnce" animBg="1"/>
      <p:bldP spid="5" grpId="0" build="allAtOnce" animBg="1"/>
      <p:bldP spid="6" grpId="0" build="allAtOnce" animBg="1"/>
      <p:bldP spid="7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685800" y="990600"/>
            <a:ext cx="7696200" cy="5334000"/>
          </a:xfrm>
          <a:prstGeom prst="downArrowCallou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rgbClr val="7030A0"/>
                </a:solidFill>
              </a:rPr>
              <a:t>К Л А С С Ы</a:t>
            </a:r>
          </a:p>
          <a:p>
            <a:pPr algn="ctr"/>
            <a:r>
              <a:rPr lang="ru-RU" sz="4400" b="1" i="1" dirty="0" smtClean="0">
                <a:solidFill>
                  <a:srgbClr val="7030A0"/>
                </a:solidFill>
              </a:rPr>
              <a:t>Н Е О Р Г А Н И Ч Е С К И Х </a:t>
            </a:r>
            <a:br>
              <a:rPr lang="ru-RU" sz="4400" b="1" i="1" dirty="0" smtClean="0">
                <a:solidFill>
                  <a:srgbClr val="7030A0"/>
                </a:solidFill>
              </a:rPr>
            </a:br>
            <a:r>
              <a:rPr lang="ru-RU" sz="4400" b="1" i="1" dirty="0" smtClean="0">
                <a:solidFill>
                  <a:srgbClr val="7030A0"/>
                </a:solidFill>
              </a:rPr>
              <a:t>В Е Щ Е С Т В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371600" y="228600"/>
            <a:ext cx="6324600" cy="1719072"/>
          </a:xfrm>
          <a:prstGeom prst="flowChartPunchedTap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НАЙДИТЕ ВЕРНЫЙ ОТВЕТ: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57200" y="2057400"/>
            <a:ext cx="8229600" cy="1143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В какой паре оба вещества сильные электролиты ?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990600" y="3657600"/>
            <a:ext cx="2667000" cy="10668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H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S  </a:t>
            </a:r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</a:rPr>
              <a:t>NaOH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181600" y="3733800"/>
            <a:ext cx="2667000" cy="10668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H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SO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Си(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OH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066800" y="5334000"/>
            <a:ext cx="2667000" cy="10668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H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SO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К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OH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181600" y="5334000"/>
            <a:ext cx="2667000" cy="10668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H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СО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</a:rPr>
              <a:t>NaOH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build="allAtOnce" animBg="1"/>
      <p:bldP spid="5" grpId="0" build="allAtOnce" animBg="1"/>
      <p:bldP spid="6" grpId="0" build="allAtOnce" animBg="1"/>
      <p:bldP spid="7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1752600"/>
            <a:ext cx="7239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Человечек со стрелкой -  </a:t>
            </a:r>
            <a:r>
              <a:rPr lang="en-US" sz="2400" dirty="0" smtClean="0"/>
              <a:t>http://us.cdn3.123rf.com/168nwm/drizzd/drizzd1004/drizzd100400036/6760981-running-man-and-pointer--3d-illustration.jpg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381000"/>
            <a:ext cx="7169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Ссылки на источники информации и изображений:</a:t>
            </a:r>
            <a:endParaRPr lang="ru-RU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066800"/>
            <a:ext cx="5905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О.С.Габриелян. Учебник химии для 9 класса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1200" y="762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895600" y="5791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81200" y="2133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81200" y="2590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981200" y="3048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81200" y="1676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981200" y="1219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981200" y="762000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ф</a:t>
            </a:r>
            <a:endParaRPr lang="ru-RU" sz="24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981200" y="12192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о</a:t>
            </a:r>
            <a:endParaRPr lang="ru-RU" sz="2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981200" y="16764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р</a:t>
            </a:r>
            <a:endParaRPr lang="ru-RU" sz="24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81200" y="2133600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м</a:t>
            </a:r>
            <a:endParaRPr lang="ru-RU" sz="24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81200" y="2590800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у</a:t>
            </a:r>
            <a:endParaRPr lang="ru-RU" sz="24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981200" y="30480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л</a:t>
            </a:r>
            <a:endParaRPr lang="ru-RU" sz="2400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981200" y="35052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а</a:t>
            </a:r>
            <a:endParaRPr lang="ru-RU" sz="2400" b="1" i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38400" y="1219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895600" y="1219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352800" y="1219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810000" y="1219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267200" y="1219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438400" y="1219200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к</a:t>
            </a:r>
            <a:endParaRPr lang="ru-RU" sz="2400" b="1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2895600" y="1219200"/>
            <a:ext cx="311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с</a:t>
            </a:r>
            <a:endParaRPr lang="ru-RU" sz="2400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3352800" y="12192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и</a:t>
            </a:r>
            <a:endParaRPr lang="ru-RU" sz="2400" b="1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3810000" y="1219200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д</a:t>
            </a:r>
            <a:endParaRPr lang="ru-RU" sz="2400" b="1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4267200" y="1219200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ы</a:t>
            </a:r>
            <a:endParaRPr lang="ru-RU" sz="2400" b="1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895600" y="762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895600" y="304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895600" y="1676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895600" y="2133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895600" y="2590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895600" y="3048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2895600" y="304800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к</a:t>
            </a:r>
            <a:endParaRPr lang="ru-RU" sz="2400" b="1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2895600" y="7620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и</a:t>
            </a:r>
            <a:endParaRPr lang="ru-RU" sz="2400" b="1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2895600" y="16764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л</a:t>
            </a:r>
            <a:endParaRPr lang="ru-RU" sz="2400" b="1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2895600" y="21336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о</a:t>
            </a:r>
            <a:endParaRPr lang="ru-RU" sz="2400" b="1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2895600" y="2590800"/>
            <a:ext cx="431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т</a:t>
            </a:r>
            <a:endParaRPr lang="ru-RU" sz="2400" b="1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2895600" y="3048000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ы</a:t>
            </a:r>
            <a:endParaRPr lang="ru-RU" sz="2400" b="1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3352800" y="2133600"/>
            <a:ext cx="311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с</a:t>
            </a:r>
            <a:endParaRPr lang="ru-RU" sz="2400" b="1" i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352800" y="2133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810000" y="2133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4267200" y="2133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724400" y="2133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5181600" y="2133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5638800" y="2133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6096000" y="2133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6553200" y="2133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3810000" y="2133600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н</a:t>
            </a:r>
            <a:endParaRPr lang="ru-RU" sz="2400" b="1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4267200" y="21336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о</a:t>
            </a:r>
            <a:endParaRPr lang="ru-RU" sz="2400" b="1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4724400" y="2133600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в</a:t>
            </a:r>
            <a:endParaRPr lang="ru-RU" sz="2400" b="1" i="1" dirty="0"/>
          </a:p>
        </p:txBody>
      </p:sp>
      <p:sp>
        <p:nvSpPr>
          <p:cNvPr id="50" name="TextBox 49"/>
          <p:cNvSpPr txBox="1"/>
          <p:nvPr/>
        </p:nvSpPr>
        <p:spPr>
          <a:xfrm>
            <a:off x="5181600" y="21336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а</a:t>
            </a:r>
            <a:endParaRPr lang="ru-RU" sz="2400" b="1" i="1" dirty="0"/>
          </a:p>
        </p:txBody>
      </p:sp>
      <p:sp>
        <p:nvSpPr>
          <p:cNvPr id="51" name="TextBox 50"/>
          <p:cNvSpPr txBox="1"/>
          <p:nvPr/>
        </p:nvSpPr>
        <p:spPr>
          <a:xfrm>
            <a:off x="5638800" y="2133600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н</a:t>
            </a:r>
            <a:endParaRPr lang="ru-RU" sz="2400" b="1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6096000" y="21336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и</a:t>
            </a:r>
            <a:endParaRPr lang="ru-RU" sz="2400" b="1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6553200" y="2133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я</a:t>
            </a:r>
            <a:endParaRPr lang="ru-RU" sz="2400" b="1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6096000" y="1219200"/>
            <a:ext cx="346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о</a:t>
            </a:r>
            <a:endParaRPr lang="ru-RU" sz="2400" b="1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6096000" y="16764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л</a:t>
            </a:r>
            <a:endParaRPr lang="ru-RU" sz="2400" b="1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6096000" y="762000"/>
            <a:ext cx="311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с</a:t>
            </a:r>
            <a:endParaRPr lang="ru-RU" sz="2400" b="1" i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6096000" y="1676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6096000" y="1219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6096000" y="762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3810000" y="2590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810000" y="3048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3810000" y="3962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3810000" y="3505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3810000" y="4419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3810000" y="4876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3810000" y="5334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3810000" y="5791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3810000" y="2590800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е</a:t>
            </a:r>
            <a:endParaRPr lang="ru-RU" sz="2400" b="1" i="1" dirty="0"/>
          </a:p>
        </p:txBody>
      </p:sp>
      <p:sp>
        <p:nvSpPr>
          <p:cNvPr id="69" name="TextBox 68"/>
          <p:cNvSpPr txBox="1"/>
          <p:nvPr/>
        </p:nvSpPr>
        <p:spPr>
          <a:xfrm>
            <a:off x="3810000" y="3505200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е</a:t>
            </a:r>
            <a:endParaRPr lang="ru-RU" sz="2400" b="1" i="1" dirty="0"/>
          </a:p>
        </p:txBody>
      </p:sp>
      <p:sp>
        <p:nvSpPr>
          <p:cNvPr id="70" name="TextBox 69"/>
          <p:cNvSpPr txBox="1"/>
          <p:nvPr/>
        </p:nvSpPr>
        <p:spPr>
          <a:xfrm>
            <a:off x="3810000" y="5791200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ы</a:t>
            </a:r>
            <a:endParaRPr lang="ru-RU" sz="2400" b="1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3810000" y="3048000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м</a:t>
            </a:r>
            <a:endParaRPr lang="ru-RU" sz="2400" b="1" i="1" dirty="0"/>
          </a:p>
        </p:txBody>
      </p:sp>
      <p:sp>
        <p:nvSpPr>
          <p:cNvPr id="72" name="TextBox 71"/>
          <p:cNvSpPr txBox="1"/>
          <p:nvPr/>
        </p:nvSpPr>
        <p:spPr>
          <a:xfrm>
            <a:off x="3810000" y="3962400"/>
            <a:ext cx="431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т</a:t>
            </a:r>
            <a:endParaRPr lang="ru-RU" sz="2400" b="1" i="1" dirty="0"/>
          </a:p>
        </p:txBody>
      </p:sp>
      <p:sp>
        <p:nvSpPr>
          <p:cNvPr id="73" name="TextBox 72"/>
          <p:cNvSpPr txBox="1"/>
          <p:nvPr/>
        </p:nvSpPr>
        <p:spPr>
          <a:xfrm>
            <a:off x="3810000" y="44196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а</a:t>
            </a:r>
            <a:endParaRPr lang="ru-RU" sz="2400" b="1" i="1" dirty="0"/>
          </a:p>
        </p:txBody>
      </p:sp>
      <p:sp>
        <p:nvSpPr>
          <p:cNvPr id="74" name="TextBox 73"/>
          <p:cNvSpPr txBox="1"/>
          <p:nvPr/>
        </p:nvSpPr>
        <p:spPr>
          <a:xfrm>
            <a:off x="3810000" y="53340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л</a:t>
            </a:r>
            <a:endParaRPr lang="ru-RU" sz="2400" b="1" i="1" dirty="0"/>
          </a:p>
        </p:txBody>
      </p:sp>
      <p:sp>
        <p:nvSpPr>
          <p:cNvPr id="75" name="TextBox 74"/>
          <p:cNvSpPr txBox="1"/>
          <p:nvPr/>
        </p:nvSpPr>
        <p:spPr>
          <a:xfrm>
            <a:off x="3810000" y="48768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л</a:t>
            </a:r>
            <a:endParaRPr lang="ru-RU" sz="2400" b="1" i="1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5181600" y="2590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5181600" y="3048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5181600" y="3505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5181600" y="3962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5181600" y="4419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5181600" y="4876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5181600" y="5334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5181600" y="5791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5181600" y="6248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4724400" y="4876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5638800" y="4876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6096000" y="4876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6553200" y="4876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7010400" y="4876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7467600" y="4876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TextBox 90"/>
          <p:cNvSpPr txBox="1"/>
          <p:nvPr/>
        </p:nvSpPr>
        <p:spPr>
          <a:xfrm>
            <a:off x="5181600" y="2590800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м</a:t>
            </a:r>
            <a:endParaRPr lang="ru-RU" sz="2400" b="1" i="1" dirty="0"/>
          </a:p>
        </p:txBody>
      </p:sp>
      <p:sp>
        <p:nvSpPr>
          <p:cNvPr id="92" name="TextBox 91"/>
          <p:cNvSpPr txBox="1"/>
          <p:nvPr/>
        </p:nvSpPr>
        <p:spPr>
          <a:xfrm>
            <a:off x="5181600" y="3048000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ф</a:t>
            </a:r>
            <a:endParaRPr lang="ru-RU" sz="2400" b="1" i="1" dirty="0"/>
          </a:p>
        </p:txBody>
      </p:sp>
      <p:sp>
        <p:nvSpPr>
          <p:cNvPr id="93" name="TextBox 92"/>
          <p:cNvSpPr txBox="1"/>
          <p:nvPr/>
        </p:nvSpPr>
        <p:spPr>
          <a:xfrm>
            <a:off x="5181600" y="35052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о</a:t>
            </a:r>
            <a:endParaRPr lang="ru-RU" sz="2400" b="1" i="1" dirty="0"/>
          </a:p>
        </p:txBody>
      </p:sp>
      <p:sp>
        <p:nvSpPr>
          <p:cNvPr id="94" name="TextBox 93"/>
          <p:cNvSpPr txBox="1"/>
          <p:nvPr/>
        </p:nvSpPr>
        <p:spPr>
          <a:xfrm>
            <a:off x="5181600" y="3962400"/>
            <a:ext cx="431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т</a:t>
            </a:r>
            <a:endParaRPr lang="ru-RU" sz="2400" b="1" i="1" dirty="0"/>
          </a:p>
        </p:txBody>
      </p:sp>
      <p:sp>
        <p:nvSpPr>
          <p:cNvPr id="95" name="TextBox 94"/>
          <p:cNvSpPr txBox="1"/>
          <p:nvPr/>
        </p:nvSpPr>
        <p:spPr>
          <a:xfrm>
            <a:off x="5181600" y="4419600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е</a:t>
            </a:r>
            <a:endParaRPr lang="ru-RU" sz="2400" b="1" i="1" dirty="0"/>
          </a:p>
        </p:txBody>
      </p:sp>
      <p:sp>
        <p:nvSpPr>
          <p:cNvPr id="96" name="TextBox 95"/>
          <p:cNvSpPr txBox="1"/>
          <p:nvPr/>
        </p:nvSpPr>
        <p:spPr>
          <a:xfrm>
            <a:off x="5181600" y="48768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р</a:t>
            </a:r>
            <a:endParaRPr lang="ru-RU" sz="2400" b="1" i="1" dirty="0"/>
          </a:p>
        </p:txBody>
      </p:sp>
      <p:sp>
        <p:nvSpPr>
          <p:cNvPr id="97" name="TextBox 96"/>
          <p:cNvSpPr txBox="1"/>
          <p:nvPr/>
        </p:nvSpPr>
        <p:spPr>
          <a:xfrm>
            <a:off x="5181600" y="5334000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н</a:t>
            </a:r>
            <a:endParaRPr lang="ru-RU" sz="2400" b="1" i="1" dirty="0"/>
          </a:p>
        </p:txBody>
      </p:sp>
      <p:sp>
        <p:nvSpPr>
          <p:cNvPr id="99" name="TextBox 98"/>
          <p:cNvSpPr txBox="1"/>
          <p:nvPr/>
        </p:nvSpPr>
        <p:spPr>
          <a:xfrm>
            <a:off x="5181600" y="5791200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ы</a:t>
            </a:r>
            <a:endParaRPr lang="ru-RU" sz="2400" b="1" i="1" dirty="0"/>
          </a:p>
        </p:txBody>
      </p:sp>
      <p:sp>
        <p:nvSpPr>
          <p:cNvPr id="100" name="TextBox 99"/>
          <p:cNvSpPr txBox="1"/>
          <p:nvPr/>
        </p:nvSpPr>
        <p:spPr>
          <a:xfrm>
            <a:off x="5181600" y="62484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й</a:t>
            </a:r>
            <a:endParaRPr lang="ru-RU" sz="2400" b="1" i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4724400" y="4876800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к</a:t>
            </a:r>
            <a:endParaRPr lang="ru-RU" sz="2400" b="1" i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5638800" y="4876800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е</a:t>
            </a:r>
            <a:endParaRPr lang="ru-RU" sz="2400" b="1" i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6096000" y="4876800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м</a:t>
            </a:r>
            <a:endParaRPr lang="ru-RU" sz="2400" b="1" i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6553200" y="4876800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н</a:t>
            </a:r>
            <a:endParaRPr lang="ru-RU" sz="2400" b="1" i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7010400" y="48768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и</a:t>
            </a:r>
            <a:endParaRPr lang="ru-RU" sz="2400" b="1" i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7467600" y="48768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й</a:t>
            </a:r>
            <a:endParaRPr lang="ru-RU" sz="2400" b="1" i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1066800" y="5791200"/>
            <a:ext cx="437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щ</a:t>
            </a:r>
            <a:endParaRPr lang="ru-RU" sz="2400" b="1" i="1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3352800" y="5791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2438400" y="5791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1981200" y="3505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1981200" y="5791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1524000" y="5791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1066800" y="5791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4267200" y="5791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TextBox 115"/>
          <p:cNvSpPr txBox="1"/>
          <p:nvPr/>
        </p:nvSpPr>
        <p:spPr>
          <a:xfrm>
            <a:off x="1524000" y="5791200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е</a:t>
            </a:r>
            <a:endParaRPr lang="ru-RU" sz="2400" b="1" i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4267200" y="5791200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е</a:t>
            </a:r>
            <a:endParaRPr lang="ru-RU" sz="2400" b="1" i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1981200" y="57912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л</a:t>
            </a:r>
            <a:endParaRPr lang="ru-RU" sz="2400" b="1" i="1" dirty="0"/>
          </a:p>
        </p:txBody>
      </p:sp>
      <p:sp>
        <p:nvSpPr>
          <p:cNvPr id="119" name="TextBox 118"/>
          <p:cNvSpPr txBox="1"/>
          <p:nvPr/>
        </p:nvSpPr>
        <p:spPr>
          <a:xfrm>
            <a:off x="2438400" y="57912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о</a:t>
            </a:r>
            <a:endParaRPr lang="ru-RU" sz="2400" b="1" i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3352800" y="5791200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н</a:t>
            </a:r>
            <a:endParaRPr lang="ru-RU" sz="2400" b="1" i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2895600" y="5791200"/>
            <a:ext cx="351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/>
              <a:t>ч</a:t>
            </a:r>
            <a:endParaRPr lang="ru-RU" sz="2400" b="1" i="1" dirty="0"/>
          </a:p>
        </p:txBody>
      </p:sp>
      <p:sp>
        <p:nvSpPr>
          <p:cNvPr id="122" name="TextBox 121"/>
          <p:cNvSpPr txBox="1"/>
          <p:nvPr/>
        </p:nvSpPr>
        <p:spPr>
          <a:xfrm>
            <a:off x="2057400" y="304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600200" y="1219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971800" y="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590800" y="2209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4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886200" y="1752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1752600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6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96000" y="381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7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419600" y="4953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8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62000" y="5867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9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304800" y="457200"/>
            <a:ext cx="34015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1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04800" y="990600"/>
            <a:ext cx="34015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2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04800" y="1524000"/>
            <a:ext cx="34015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3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304800" y="2057400"/>
            <a:ext cx="34015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4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304800" y="2590800"/>
            <a:ext cx="34015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5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04800" y="3124200"/>
            <a:ext cx="34015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6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04800" y="3657600"/>
            <a:ext cx="34015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7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04800" y="4191000"/>
            <a:ext cx="34015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8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04800" y="4724400"/>
            <a:ext cx="34015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9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7010400" y="4419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рямоугольник 140"/>
          <p:cNvSpPr/>
          <p:nvPr/>
        </p:nvSpPr>
        <p:spPr>
          <a:xfrm>
            <a:off x="7010400" y="3962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рямоугольник 141"/>
          <p:cNvSpPr/>
          <p:nvPr/>
        </p:nvSpPr>
        <p:spPr>
          <a:xfrm>
            <a:off x="7010400" y="5334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Прямоугольник 142"/>
          <p:cNvSpPr/>
          <p:nvPr/>
        </p:nvSpPr>
        <p:spPr>
          <a:xfrm>
            <a:off x="7010400" y="3505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рямоугольник 143"/>
          <p:cNvSpPr/>
          <p:nvPr/>
        </p:nvSpPr>
        <p:spPr>
          <a:xfrm>
            <a:off x="7010400" y="3048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TextBox 144"/>
          <p:cNvSpPr txBox="1"/>
          <p:nvPr/>
        </p:nvSpPr>
        <p:spPr>
          <a:xfrm>
            <a:off x="7010400" y="3048000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н</a:t>
            </a:r>
            <a:endParaRPr lang="ru-RU" sz="2400" b="1" i="1" dirty="0"/>
          </a:p>
        </p:txBody>
      </p:sp>
      <p:sp>
        <p:nvSpPr>
          <p:cNvPr id="146" name="TextBox 145"/>
          <p:cNvSpPr txBox="1"/>
          <p:nvPr/>
        </p:nvSpPr>
        <p:spPr>
          <a:xfrm>
            <a:off x="7010400" y="35052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а</a:t>
            </a:r>
            <a:endParaRPr lang="ru-RU" sz="2400" b="1" i="1" dirty="0"/>
          </a:p>
        </p:txBody>
      </p:sp>
      <p:sp>
        <p:nvSpPr>
          <p:cNvPr id="147" name="TextBox 146"/>
          <p:cNvSpPr txBox="1"/>
          <p:nvPr/>
        </p:nvSpPr>
        <p:spPr>
          <a:xfrm>
            <a:off x="7010400" y="3962400"/>
            <a:ext cx="431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т</a:t>
            </a:r>
            <a:endParaRPr lang="ru-RU" sz="2400" b="1" i="1" dirty="0"/>
          </a:p>
        </p:txBody>
      </p:sp>
      <p:sp>
        <p:nvSpPr>
          <p:cNvPr id="148" name="TextBox 147"/>
          <p:cNvSpPr txBox="1"/>
          <p:nvPr/>
        </p:nvSpPr>
        <p:spPr>
          <a:xfrm>
            <a:off x="7010400" y="44196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р</a:t>
            </a:r>
            <a:endParaRPr lang="ru-RU" sz="2400" b="1" i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7010400" y="53340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й</a:t>
            </a:r>
            <a:endParaRPr lang="ru-RU" sz="2400" b="1" i="1" dirty="0"/>
          </a:p>
        </p:txBody>
      </p:sp>
      <p:sp>
        <p:nvSpPr>
          <p:cNvPr id="150" name="TextBox 149"/>
          <p:cNvSpPr txBox="1"/>
          <p:nvPr/>
        </p:nvSpPr>
        <p:spPr>
          <a:xfrm>
            <a:off x="7010400" y="2667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10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304800" y="5257801"/>
            <a:ext cx="5334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10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5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0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3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5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8500"/>
                            </p:stCondLst>
                            <p:childTnLst>
                              <p:par>
                                <p:cTn id="1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9000"/>
                            </p:stCondLst>
                            <p:childTnLst>
                              <p:par>
                                <p:cTn id="1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9500"/>
                            </p:stCondLst>
                            <p:childTnLst>
                              <p:par>
                                <p:cTn id="1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500"/>
                            </p:stCondLst>
                            <p:childTnLst>
                              <p:par>
                                <p:cTn id="1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1500"/>
                            </p:stCondLst>
                            <p:childTnLst>
                              <p:par>
                                <p:cTn id="1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2000"/>
                            </p:stCondLst>
                            <p:childTnLst>
                              <p:par>
                                <p:cTn id="1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2500"/>
                            </p:stCondLst>
                            <p:childTnLst>
                              <p:par>
                                <p:cTn id="1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3000"/>
                            </p:stCondLst>
                            <p:childTnLst>
                              <p:par>
                                <p:cTn id="1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3500"/>
                            </p:stCondLst>
                            <p:childTnLst>
                              <p:par>
                                <p:cTn id="1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4500"/>
                            </p:stCondLst>
                            <p:childTnLst>
                              <p:par>
                                <p:cTn id="1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5000"/>
                            </p:stCondLst>
                            <p:childTnLst>
                              <p:par>
                                <p:cTn id="1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6500"/>
                            </p:stCondLst>
                            <p:childTnLst>
                              <p:par>
                                <p:cTn id="1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7000"/>
                            </p:stCondLst>
                            <p:childTnLst>
                              <p:par>
                                <p:cTn id="1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7500"/>
                            </p:stCondLst>
                            <p:childTnLst>
                              <p:par>
                                <p:cTn id="1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8000"/>
                            </p:stCondLst>
                            <p:childTnLst>
                              <p:par>
                                <p:cTn id="1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9000"/>
                            </p:stCondLst>
                            <p:childTnLst>
                              <p:par>
                                <p:cTn id="2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9500"/>
                            </p:stCondLst>
                            <p:childTnLst>
                              <p:par>
                                <p:cTn id="2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0000"/>
                            </p:stCondLst>
                            <p:childTnLst>
                              <p:par>
                                <p:cTn id="2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0500"/>
                            </p:stCondLst>
                            <p:childTnLst>
                              <p:par>
                                <p:cTn id="2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31000"/>
                            </p:stCondLst>
                            <p:childTnLst>
                              <p:par>
                                <p:cTn id="2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32000"/>
                            </p:stCondLst>
                            <p:childTnLst>
                              <p:par>
                                <p:cTn id="2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32500"/>
                            </p:stCondLst>
                            <p:childTnLst>
                              <p:par>
                                <p:cTn id="2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33000"/>
                            </p:stCondLst>
                            <p:childTnLst>
                              <p:par>
                                <p:cTn id="2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33500"/>
                            </p:stCondLst>
                            <p:childTnLst>
                              <p:par>
                                <p:cTn id="2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34500"/>
                            </p:stCondLst>
                            <p:childTnLst>
                              <p:par>
                                <p:cTn id="2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35000"/>
                            </p:stCondLst>
                            <p:childTnLst>
                              <p:par>
                                <p:cTn id="2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35500"/>
                            </p:stCondLst>
                            <p:childTnLst>
                              <p:par>
                                <p:cTn id="2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6000"/>
                            </p:stCondLst>
                            <p:childTnLst>
                              <p:par>
                                <p:cTn id="2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36500"/>
                            </p:stCondLst>
                            <p:childTnLst>
                              <p:par>
                                <p:cTn id="2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37000"/>
                            </p:stCondLst>
                            <p:childTnLst>
                              <p:par>
                                <p:cTn id="2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2000"/>
                            </p:stCondLst>
                            <p:childTnLst>
                              <p:par>
                                <p:cTn id="26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4000"/>
                            </p:stCondLst>
                            <p:childTnLst>
                              <p:par>
                                <p:cTn id="27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6000"/>
                            </p:stCondLst>
                            <p:childTnLst>
                              <p:par>
                                <p:cTn id="27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8000"/>
                            </p:stCondLst>
                            <p:childTnLst>
                              <p:par>
                                <p:cTn id="27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1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5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8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9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2000"/>
                            </p:stCondLst>
                            <p:childTnLst>
                              <p:par>
                                <p:cTn id="29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9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4000"/>
                            </p:stCondLst>
                            <p:childTnLst>
                              <p:par>
                                <p:cTn id="30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3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6000"/>
                            </p:stCondLst>
                            <p:childTnLst>
                              <p:par>
                                <p:cTn id="30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7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8000"/>
                            </p:stCondLst>
                            <p:childTnLst>
                              <p:par>
                                <p:cTn id="30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1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7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2000"/>
                            </p:stCondLst>
                            <p:childTnLst>
                              <p:par>
                                <p:cTn id="3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1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4000"/>
                            </p:stCondLst>
                            <p:childTnLst>
                              <p:par>
                                <p:cTn id="32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5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6000"/>
                            </p:stCondLst>
                            <p:childTnLst>
                              <p:par>
                                <p:cTn id="32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9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3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3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7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3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2000"/>
                            </p:stCondLst>
                            <p:childTnLst>
                              <p:par>
                                <p:cTn id="34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7" dur="2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4000"/>
                            </p:stCondLst>
                            <p:childTnLst>
                              <p:par>
                                <p:cTn id="34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1" dur="2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6000"/>
                            </p:stCondLst>
                            <p:childTnLst>
                              <p:par>
                                <p:cTn id="35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5" dur="2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8000"/>
                            </p:stCondLst>
                            <p:childTnLst>
                              <p:par>
                                <p:cTn id="35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9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3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6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7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1" dur="2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500"/>
                            </p:stCondLst>
                            <p:childTnLst>
                              <p:par>
                                <p:cTn id="3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1000"/>
                            </p:stCondLst>
                            <p:childTnLst>
                              <p:par>
                                <p:cTn id="3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1500"/>
                            </p:stCondLst>
                            <p:childTnLst>
                              <p:par>
                                <p:cTn id="3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2000"/>
                            </p:stCondLst>
                            <p:childTnLst>
                              <p:par>
                                <p:cTn id="3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2500"/>
                            </p:stCondLst>
                            <p:childTnLst>
                              <p:par>
                                <p:cTn id="3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3500"/>
                            </p:stCondLst>
                            <p:childTnLst>
                              <p:par>
                                <p:cTn id="4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4000"/>
                            </p:stCondLst>
                            <p:childTnLst>
                              <p:par>
                                <p:cTn id="4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500"/>
                            </p:stCondLst>
                            <p:childTnLst>
                              <p:par>
                                <p:cTn id="4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1000"/>
                            </p:stCondLst>
                            <p:childTnLst>
                              <p:par>
                                <p:cTn id="4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424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5" fill="hold">
                      <p:stCondLst>
                        <p:cond delay="0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500"/>
                            </p:stCondLst>
                            <p:childTnLst>
                              <p:par>
                                <p:cTn id="4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1000"/>
                            </p:stCondLst>
                            <p:childTnLst>
                              <p:par>
                                <p:cTn id="4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>
                            <p:stCondLst>
                              <p:cond delay="1500"/>
                            </p:stCondLst>
                            <p:childTnLst>
                              <p:par>
                                <p:cTn id="4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0" fill="hold">
                            <p:stCondLst>
                              <p:cond delay="3000"/>
                            </p:stCondLst>
                            <p:childTnLst>
                              <p:par>
                                <p:cTn id="4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5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>
                            <p:stCondLst>
                              <p:cond delay="500"/>
                            </p:stCondLst>
                            <p:childTnLst>
                              <p:par>
                                <p:cTn id="4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8" fill="hold">
                            <p:stCondLst>
                              <p:cond delay="1000"/>
                            </p:stCondLst>
                            <p:childTnLst>
                              <p:par>
                                <p:cTn id="4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2" fill="hold">
                            <p:stCondLst>
                              <p:cond delay="1500"/>
                            </p:stCondLst>
                            <p:childTnLst>
                              <p:par>
                                <p:cTn id="4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0" fill="hold">
                            <p:stCondLst>
                              <p:cond delay="2500"/>
                            </p:stCondLst>
                            <p:childTnLst>
                              <p:par>
                                <p:cTn id="4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>
                            <p:stCondLst>
                              <p:cond delay="500"/>
                            </p:stCondLst>
                            <p:childTnLst>
                              <p:par>
                                <p:cTn id="4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>
                            <p:stCondLst>
                              <p:cond delay="1000"/>
                            </p:stCondLst>
                            <p:childTnLst>
                              <p:par>
                                <p:cTn id="4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2" fill="hold">
                            <p:stCondLst>
                              <p:cond delay="2500"/>
                            </p:stCondLst>
                            <p:childTnLst>
                              <p:par>
                                <p:cTn id="5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6" fill="hold">
                            <p:stCondLst>
                              <p:cond delay="3000"/>
                            </p:stCondLst>
                            <p:childTnLst>
                              <p:par>
                                <p:cTn id="5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514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5" fill="hold">
                      <p:stCondLst>
                        <p:cond delay="0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0" fill="hold">
                            <p:stCondLst>
                              <p:cond delay="500"/>
                            </p:stCondLst>
                            <p:childTnLst>
                              <p:par>
                                <p:cTn id="5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4" fill="hold">
                            <p:stCondLst>
                              <p:cond delay="1000"/>
                            </p:stCondLst>
                            <p:childTnLst>
                              <p:par>
                                <p:cTn id="5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8" fill="hold">
                            <p:stCondLst>
                              <p:cond delay="1500"/>
                            </p:stCondLst>
                            <p:childTnLst>
                              <p:par>
                                <p:cTn id="5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54" grpId="0"/>
      <p:bldP spid="55" grpId="0"/>
      <p:bldP spid="56" grpId="0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/>
      <p:bldP spid="69" grpId="0"/>
      <p:bldP spid="70" grpId="1"/>
      <p:bldP spid="71" grpId="0"/>
      <p:bldP spid="72" grpId="0"/>
      <p:bldP spid="73" grpId="0"/>
      <p:bldP spid="74" grpId="0"/>
      <p:bldP spid="75" grpId="0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/>
      <p:bldP spid="92" grpId="0"/>
      <p:bldP spid="93" grpId="0"/>
      <p:bldP spid="94" grpId="0"/>
      <p:bldP spid="95" grpId="0"/>
      <p:bldP spid="96" grpId="0"/>
      <p:bldP spid="97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8" grpId="0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/>
      <p:bldP spid="117" grpId="0"/>
      <p:bldP spid="118" grpId="0"/>
      <p:bldP spid="119" grpId="0"/>
      <p:bldP spid="120" grpId="0"/>
      <p:bldP spid="121" grpId="0"/>
      <p:bldP spid="140" grpId="0" animBg="1"/>
      <p:bldP spid="141" grpId="0" animBg="1"/>
      <p:bldP spid="142" grpId="0" animBg="1"/>
      <p:bldP spid="143" grpId="0" animBg="1"/>
      <p:bldP spid="144" grpId="0" animBg="1"/>
      <p:bldP spid="145" grpId="0"/>
      <p:bldP spid="146" grpId="0"/>
      <p:bldP spid="147" grpId="0"/>
      <p:bldP spid="148" grpId="0"/>
      <p:bldP spid="1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16002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8600" y="3429000"/>
            <a:ext cx="86106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/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3. Вещества, окрашивающие индикаторы лакмус и метилоранж  в красный цвет </a:t>
            </a:r>
          </a:p>
          <a:p>
            <a:pPr marL="342900" indent="-342900"/>
            <a:endParaRPr lang="ru-RU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057400"/>
            <a:ext cx="86106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/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2. Вещества из двух элементов, в которых на втором месте кислород  </a:t>
            </a:r>
          </a:p>
          <a:p>
            <a:pPr marL="342900" indent="-342900"/>
            <a:endParaRPr lang="ru-RU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066800"/>
            <a:ext cx="86106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>
              <a:buAutoNum type="arabicPeriod"/>
            </a:pP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Условная запись состава вещества химическими символами и индексами</a:t>
            </a:r>
            <a:endParaRPr lang="ru-RU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800600"/>
            <a:ext cx="86106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/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4. Вещества, содержащие в своем составе гидроксильные группы ОН </a:t>
            </a:r>
          </a:p>
          <a:p>
            <a:pPr marL="342900" indent="-342900"/>
            <a:endParaRPr lang="ru-RU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6172200"/>
            <a:ext cx="86106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/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5. Элементы, которые входят в состав кислотных оксидов</a:t>
            </a:r>
            <a:endParaRPr lang="ru-RU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1752600" cy="1272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8600" y="4724400"/>
            <a:ext cx="83820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/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9. Металлы 1 группы главной подгруппы</a:t>
            </a:r>
            <a:endParaRPr lang="ru-RU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143000"/>
            <a:ext cx="83820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/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6. Характер оксида алюминия </a:t>
            </a:r>
          </a:p>
          <a:p>
            <a:pPr marL="342900" indent="-342900"/>
            <a:endParaRPr lang="ru-RU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209800"/>
            <a:ext cx="83820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/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7. Класс веществ, к которому относятся нитраты, хлориды, сульфаты, фосфаты </a:t>
            </a:r>
          </a:p>
          <a:p>
            <a:pPr marL="342900" indent="-342900"/>
            <a:endParaRPr lang="ru-RU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581400"/>
            <a:ext cx="83820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/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8. Элемент, входящий в состав минерала кварца, горного хрусталя </a:t>
            </a:r>
            <a:endParaRPr lang="ru-RU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5562600"/>
            <a:ext cx="83820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/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10. Металл,  сгорающий с образованием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пероксида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  </a:t>
            </a:r>
          </a:p>
          <a:p>
            <a:pPr marL="342900" indent="-342900"/>
            <a:endParaRPr lang="ru-RU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685800" y="990600"/>
            <a:ext cx="7696200" cy="5334000"/>
          </a:xfrm>
          <a:prstGeom prst="downArrowCallou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rgbClr val="7030A0"/>
                </a:solidFill>
              </a:rPr>
              <a:t>Э Л Е К Т Р О Л И Т И Ч Е С К А Я</a:t>
            </a:r>
            <a:br>
              <a:rPr lang="ru-RU" sz="4400" b="1" i="1" dirty="0" smtClean="0">
                <a:solidFill>
                  <a:srgbClr val="7030A0"/>
                </a:solidFill>
              </a:rPr>
            </a:br>
            <a:r>
              <a:rPr lang="ru-RU" sz="4400" b="1" i="1" dirty="0" smtClean="0">
                <a:solidFill>
                  <a:srgbClr val="7030A0"/>
                </a:solidFill>
              </a:rPr>
              <a:t>Д И С С О Ц И А Ц И 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81000"/>
            <a:ext cx="31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э</a:t>
            </a:r>
            <a:endParaRPr lang="ru-RU" sz="24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81200" y="381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81200" y="1295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81200" y="838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981200" y="1752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81200" y="2209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9812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981200" y="3124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981200" y="3581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981200" y="4038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981200" y="4495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438400" y="1752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895600" y="1752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352800" y="1752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810000" y="1752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267200" y="1752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438400" y="3124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24000" y="3124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066800" y="3124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09600" y="3124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352800" y="1295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352800" y="2209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3528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352800" y="3124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352800" y="3581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352800" y="4038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352800" y="4495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352800" y="4953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352800" y="5410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352800" y="5867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895600" y="5410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810000" y="5410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267200" y="5410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724400" y="5410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181600" y="5410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5638800" y="5410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1981200" y="8382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л</a:t>
            </a:r>
            <a:endParaRPr lang="ru-RU" sz="2400" b="1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1981200" y="1295400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е</a:t>
            </a:r>
            <a:endParaRPr lang="ru-RU" sz="2400" b="1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1981200" y="1752600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к</a:t>
            </a:r>
            <a:endParaRPr lang="ru-RU" sz="2400" b="1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1981200" y="2209800"/>
            <a:ext cx="431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т</a:t>
            </a:r>
            <a:endParaRPr lang="ru-RU" sz="2400" b="1" i="1" dirty="0"/>
          </a:p>
        </p:txBody>
      </p:sp>
      <p:sp>
        <p:nvSpPr>
          <p:cNvPr id="42" name="TextBox 41"/>
          <p:cNvSpPr txBox="1"/>
          <p:nvPr/>
        </p:nvSpPr>
        <p:spPr>
          <a:xfrm>
            <a:off x="1981200" y="26670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р</a:t>
            </a:r>
            <a:endParaRPr lang="ru-RU" sz="2400" b="1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1981200" y="31242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о</a:t>
            </a:r>
            <a:endParaRPr lang="ru-RU" sz="2400" b="1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1981200" y="35814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л</a:t>
            </a:r>
            <a:endParaRPr lang="ru-RU" sz="2400" b="1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1981200" y="40386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и</a:t>
            </a:r>
            <a:endParaRPr lang="ru-RU" sz="2400" b="1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1981200" y="4495800"/>
            <a:ext cx="431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т</a:t>
            </a:r>
            <a:endParaRPr lang="ru-RU" sz="2400" b="1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2438400" y="17526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а</a:t>
            </a:r>
            <a:endParaRPr lang="ru-RU" sz="2400" b="1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2895600" y="1752600"/>
            <a:ext cx="431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т</a:t>
            </a:r>
            <a:endParaRPr lang="ru-RU" sz="2400" b="1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3352800" y="17526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и</a:t>
            </a:r>
            <a:endParaRPr lang="ru-RU" sz="2400" b="1" i="1" dirty="0"/>
          </a:p>
        </p:txBody>
      </p:sp>
      <p:sp>
        <p:nvSpPr>
          <p:cNvPr id="50" name="TextBox 49"/>
          <p:cNvSpPr txBox="1"/>
          <p:nvPr/>
        </p:nvSpPr>
        <p:spPr>
          <a:xfrm>
            <a:off x="3810000" y="17526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о</a:t>
            </a:r>
            <a:endParaRPr lang="ru-RU" sz="2400" b="1" i="1" dirty="0"/>
          </a:p>
        </p:txBody>
      </p:sp>
      <p:sp>
        <p:nvSpPr>
          <p:cNvPr id="51" name="TextBox 50"/>
          <p:cNvSpPr txBox="1"/>
          <p:nvPr/>
        </p:nvSpPr>
        <p:spPr>
          <a:xfrm>
            <a:off x="3352800" y="2209800"/>
            <a:ext cx="311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с</a:t>
            </a:r>
            <a:endParaRPr lang="ru-RU" sz="2400" b="1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609600" y="31242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а</a:t>
            </a:r>
            <a:endParaRPr lang="ru-RU" sz="2400" b="1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1066800" y="3124200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н</a:t>
            </a:r>
            <a:endParaRPr lang="ru-RU" sz="2400" b="1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1524000" y="31242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и</a:t>
            </a:r>
            <a:endParaRPr lang="ru-RU" sz="2400" b="1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2438400" y="3124200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н</a:t>
            </a:r>
            <a:endParaRPr lang="ru-RU" sz="2400" b="1" i="1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2895600" y="4038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3810000" y="4038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4267200" y="4038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4724400" y="4038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5181600" y="4038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5638800" y="4038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2895600" y="4038600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н</a:t>
            </a:r>
            <a:endParaRPr lang="ru-RU" sz="2400" b="1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3352800" y="40386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и</a:t>
            </a:r>
            <a:endParaRPr lang="ru-RU" sz="2400" b="1" i="1" dirty="0"/>
          </a:p>
        </p:txBody>
      </p:sp>
      <p:sp>
        <p:nvSpPr>
          <p:cNvPr id="64" name="TextBox 63"/>
          <p:cNvSpPr txBox="1"/>
          <p:nvPr/>
        </p:nvSpPr>
        <p:spPr>
          <a:xfrm>
            <a:off x="3810000" y="4038600"/>
            <a:ext cx="431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т</a:t>
            </a:r>
            <a:endParaRPr lang="ru-RU" sz="2400" b="1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4267200" y="40386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р</a:t>
            </a:r>
            <a:endParaRPr lang="ru-RU" sz="2400" b="1" i="1" dirty="0"/>
          </a:p>
        </p:txBody>
      </p:sp>
      <p:sp>
        <p:nvSpPr>
          <p:cNvPr id="66" name="TextBox 65"/>
          <p:cNvSpPr txBox="1"/>
          <p:nvPr/>
        </p:nvSpPr>
        <p:spPr>
          <a:xfrm>
            <a:off x="4724400" y="40386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а</a:t>
            </a:r>
            <a:endParaRPr lang="ru-RU" sz="2400" b="1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5181600" y="4038600"/>
            <a:ext cx="431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т</a:t>
            </a:r>
            <a:endParaRPr lang="ru-RU" sz="2400" b="1" i="1" dirty="0"/>
          </a:p>
        </p:txBody>
      </p:sp>
      <p:sp>
        <p:nvSpPr>
          <p:cNvPr id="68" name="TextBox 67"/>
          <p:cNvSpPr txBox="1"/>
          <p:nvPr/>
        </p:nvSpPr>
        <p:spPr>
          <a:xfrm>
            <a:off x="5638800" y="4038600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ы</a:t>
            </a:r>
            <a:endParaRPr lang="ru-RU" sz="2400" b="1" i="1" dirty="0"/>
          </a:p>
        </p:txBody>
      </p:sp>
      <p:sp>
        <p:nvSpPr>
          <p:cNvPr id="69" name="TextBox 68"/>
          <p:cNvSpPr txBox="1"/>
          <p:nvPr/>
        </p:nvSpPr>
        <p:spPr>
          <a:xfrm>
            <a:off x="2895600" y="5410200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к</a:t>
            </a:r>
            <a:endParaRPr lang="ru-RU" sz="2400" b="1" i="1" dirty="0"/>
          </a:p>
        </p:txBody>
      </p:sp>
      <p:sp>
        <p:nvSpPr>
          <p:cNvPr id="70" name="TextBox 69"/>
          <p:cNvSpPr txBox="1"/>
          <p:nvPr/>
        </p:nvSpPr>
        <p:spPr>
          <a:xfrm>
            <a:off x="3352800" y="54102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и</a:t>
            </a:r>
            <a:endParaRPr lang="ru-RU" sz="2400" b="1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3810000" y="5410200"/>
            <a:ext cx="311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с</a:t>
            </a:r>
            <a:endParaRPr lang="ru-RU" sz="2400" b="1" i="1" dirty="0"/>
          </a:p>
        </p:txBody>
      </p:sp>
      <p:sp>
        <p:nvSpPr>
          <p:cNvPr id="72" name="TextBox 71"/>
          <p:cNvSpPr txBox="1"/>
          <p:nvPr/>
        </p:nvSpPr>
        <p:spPr>
          <a:xfrm>
            <a:off x="4267200" y="54102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л</a:t>
            </a:r>
            <a:endParaRPr lang="ru-RU" sz="2400" b="1" i="1" dirty="0"/>
          </a:p>
        </p:txBody>
      </p:sp>
      <p:sp>
        <p:nvSpPr>
          <p:cNvPr id="73" name="TextBox 72"/>
          <p:cNvSpPr txBox="1"/>
          <p:nvPr/>
        </p:nvSpPr>
        <p:spPr>
          <a:xfrm>
            <a:off x="4724400" y="54102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о</a:t>
            </a:r>
            <a:endParaRPr lang="ru-RU" sz="2400" b="1" i="1" dirty="0"/>
          </a:p>
        </p:txBody>
      </p:sp>
      <p:sp>
        <p:nvSpPr>
          <p:cNvPr id="74" name="TextBox 73"/>
          <p:cNvSpPr txBox="1"/>
          <p:nvPr/>
        </p:nvSpPr>
        <p:spPr>
          <a:xfrm>
            <a:off x="5181600" y="5410200"/>
            <a:ext cx="431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т</a:t>
            </a:r>
            <a:endParaRPr lang="ru-RU" sz="2400" b="1" i="1" dirty="0"/>
          </a:p>
        </p:txBody>
      </p:sp>
      <p:sp>
        <p:nvSpPr>
          <p:cNvPr id="75" name="TextBox 74"/>
          <p:cNvSpPr txBox="1"/>
          <p:nvPr/>
        </p:nvSpPr>
        <p:spPr>
          <a:xfrm>
            <a:off x="5638800" y="5410200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ы</a:t>
            </a:r>
            <a:endParaRPr lang="ru-RU" sz="2400" b="1" i="1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3810000" y="3124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4267200" y="3124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4724400" y="3124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5181600" y="3124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10668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1066800" y="2209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1066800" y="1752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1066800" y="1295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1066800" y="3581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1066800" y="4038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1066800" y="4495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TextBox 86"/>
          <p:cNvSpPr txBox="1"/>
          <p:nvPr/>
        </p:nvSpPr>
        <p:spPr>
          <a:xfrm>
            <a:off x="3352800" y="1295400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д</a:t>
            </a:r>
            <a:endParaRPr lang="ru-RU" sz="2400" b="1" i="1" dirty="0"/>
          </a:p>
        </p:txBody>
      </p:sp>
      <p:sp>
        <p:nvSpPr>
          <p:cNvPr id="88" name="TextBox 87"/>
          <p:cNvSpPr txBox="1"/>
          <p:nvPr/>
        </p:nvSpPr>
        <p:spPr>
          <a:xfrm>
            <a:off x="3352800" y="5867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я</a:t>
            </a:r>
            <a:endParaRPr lang="ru-RU" sz="2400" b="1" i="1" dirty="0"/>
          </a:p>
        </p:txBody>
      </p:sp>
      <p:sp>
        <p:nvSpPr>
          <p:cNvPr id="89" name="TextBox 88"/>
          <p:cNvSpPr txBox="1"/>
          <p:nvPr/>
        </p:nvSpPr>
        <p:spPr>
          <a:xfrm>
            <a:off x="3352800" y="2667000"/>
            <a:ext cx="311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с</a:t>
            </a:r>
            <a:endParaRPr lang="ru-RU" sz="2400" b="1" i="1" dirty="0"/>
          </a:p>
        </p:txBody>
      </p:sp>
      <p:sp>
        <p:nvSpPr>
          <p:cNvPr id="90" name="TextBox 89"/>
          <p:cNvSpPr txBox="1"/>
          <p:nvPr/>
        </p:nvSpPr>
        <p:spPr>
          <a:xfrm>
            <a:off x="3352800" y="31242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о</a:t>
            </a:r>
            <a:endParaRPr lang="ru-RU" sz="2400" b="1" i="1" dirty="0"/>
          </a:p>
        </p:txBody>
      </p:sp>
      <p:sp>
        <p:nvSpPr>
          <p:cNvPr id="91" name="TextBox 90"/>
          <p:cNvSpPr txBox="1"/>
          <p:nvPr/>
        </p:nvSpPr>
        <p:spPr>
          <a:xfrm>
            <a:off x="3352800" y="35814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ц</a:t>
            </a:r>
            <a:endParaRPr lang="ru-RU" sz="2400" b="1" i="1" dirty="0"/>
          </a:p>
        </p:txBody>
      </p:sp>
      <p:sp>
        <p:nvSpPr>
          <p:cNvPr id="92" name="TextBox 91"/>
          <p:cNvSpPr txBox="1"/>
          <p:nvPr/>
        </p:nvSpPr>
        <p:spPr>
          <a:xfrm>
            <a:off x="3352800" y="44958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а</a:t>
            </a:r>
            <a:endParaRPr lang="ru-RU" sz="2400" b="1" i="1" dirty="0"/>
          </a:p>
        </p:txBody>
      </p:sp>
      <p:sp>
        <p:nvSpPr>
          <p:cNvPr id="93" name="TextBox 92"/>
          <p:cNvSpPr txBox="1"/>
          <p:nvPr/>
        </p:nvSpPr>
        <p:spPr>
          <a:xfrm>
            <a:off x="3352800" y="49530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ц</a:t>
            </a:r>
            <a:endParaRPr lang="ru-RU" sz="2400" b="1" i="1" dirty="0"/>
          </a:p>
        </p:txBody>
      </p:sp>
      <p:sp>
        <p:nvSpPr>
          <p:cNvPr id="94" name="TextBox 93"/>
          <p:cNvSpPr txBox="1"/>
          <p:nvPr/>
        </p:nvSpPr>
        <p:spPr>
          <a:xfrm>
            <a:off x="4267200" y="1752600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н</a:t>
            </a:r>
            <a:endParaRPr lang="ru-RU" sz="2400" b="1" i="1" dirty="0"/>
          </a:p>
        </p:txBody>
      </p:sp>
      <p:sp>
        <p:nvSpPr>
          <p:cNvPr id="95" name="TextBox 94"/>
          <p:cNvSpPr txBox="1"/>
          <p:nvPr/>
        </p:nvSpPr>
        <p:spPr>
          <a:xfrm>
            <a:off x="5181600" y="3124200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н</a:t>
            </a:r>
            <a:endParaRPr lang="ru-RU" sz="2400" b="1" i="1" dirty="0"/>
          </a:p>
        </p:txBody>
      </p:sp>
      <p:sp>
        <p:nvSpPr>
          <p:cNvPr id="96" name="TextBox 95"/>
          <p:cNvSpPr txBox="1"/>
          <p:nvPr/>
        </p:nvSpPr>
        <p:spPr>
          <a:xfrm>
            <a:off x="3810000" y="312420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б</a:t>
            </a:r>
            <a:endParaRPr lang="ru-RU" sz="2400" b="1" i="1" dirty="0"/>
          </a:p>
        </p:txBody>
      </p:sp>
      <p:sp>
        <p:nvSpPr>
          <p:cNvPr id="97" name="TextBox 96"/>
          <p:cNvSpPr txBox="1"/>
          <p:nvPr/>
        </p:nvSpPr>
        <p:spPr>
          <a:xfrm>
            <a:off x="4267200" y="3124200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м</a:t>
            </a:r>
            <a:endParaRPr lang="ru-RU" sz="2400" b="1" i="1" dirty="0"/>
          </a:p>
        </p:txBody>
      </p:sp>
      <p:sp>
        <p:nvSpPr>
          <p:cNvPr id="98" name="TextBox 97"/>
          <p:cNvSpPr txBox="1"/>
          <p:nvPr/>
        </p:nvSpPr>
        <p:spPr>
          <a:xfrm>
            <a:off x="4724400" y="3124200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е</a:t>
            </a:r>
            <a:endParaRPr lang="ru-RU" sz="2400" b="1" i="1" dirty="0"/>
          </a:p>
        </p:txBody>
      </p:sp>
      <p:sp>
        <p:nvSpPr>
          <p:cNvPr id="99" name="TextBox 98"/>
          <p:cNvSpPr txBox="1"/>
          <p:nvPr/>
        </p:nvSpPr>
        <p:spPr>
          <a:xfrm>
            <a:off x="1066800" y="12954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а</a:t>
            </a:r>
            <a:endParaRPr lang="ru-RU" sz="2400" b="1" i="1" dirty="0"/>
          </a:p>
        </p:txBody>
      </p:sp>
      <p:sp>
        <p:nvSpPr>
          <p:cNvPr id="100" name="TextBox 99"/>
          <p:cNvSpPr txBox="1"/>
          <p:nvPr/>
        </p:nvSpPr>
        <p:spPr>
          <a:xfrm>
            <a:off x="1066800" y="17526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р</a:t>
            </a:r>
            <a:endParaRPr lang="ru-RU" sz="2400" b="1" i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1066800" y="22098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р</a:t>
            </a:r>
            <a:endParaRPr lang="ru-RU" sz="2400" b="1" i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1066800" y="2667000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е</a:t>
            </a:r>
            <a:endParaRPr lang="ru-RU" sz="2400" b="1" i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1066800" y="35814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и</a:t>
            </a:r>
            <a:endParaRPr lang="ru-RU" sz="2400" b="1" i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1066800" y="4038600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у</a:t>
            </a:r>
            <a:endParaRPr lang="ru-RU" sz="2400" b="1" i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1066800" y="4495800"/>
            <a:ext cx="311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с</a:t>
            </a:r>
            <a:endParaRPr lang="ru-RU" sz="2400" b="1" i="1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5181600" y="3581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51816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5181600" y="2209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5181600" y="1752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5181600" y="1295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5181600" y="838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TextBox 111"/>
          <p:cNvSpPr txBox="1"/>
          <p:nvPr/>
        </p:nvSpPr>
        <p:spPr>
          <a:xfrm>
            <a:off x="5181600" y="838200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к</a:t>
            </a:r>
            <a:endParaRPr lang="ru-RU" sz="2400" b="1" i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5181600" y="26670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о</a:t>
            </a:r>
            <a:endParaRPr lang="ru-RU" sz="2400" b="1" i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5181600" y="35814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а</a:t>
            </a:r>
            <a:endParaRPr lang="ru-RU" sz="2400" b="1" i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5181600" y="12954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а</a:t>
            </a:r>
            <a:endParaRPr lang="ru-RU" sz="2400" b="1" i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5181600" y="17526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р</a:t>
            </a:r>
            <a:endParaRPr lang="ru-RU" sz="2400" b="1" i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5181600" y="220980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б</a:t>
            </a:r>
            <a:endParaRPr lang="ru-RU" sz="2400" b="1" i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2057400" y="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1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143000" y="8382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2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52400" y="31242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3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429000" y="9144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4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600200" y="18288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5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971800" y="31242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6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514600" y="41148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7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257800" y="381000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8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438400" y="54864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9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56388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60960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>
            <a:off x="65532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>
            <a:off x="70104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рямоугольник 131"/>
          <p:cNvSpPr/>
          <p:nvPr/>
        </p:nvSpPr>
        <p:spPr>
          <a:xfrm>
            <a:off x="74676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TextBox 132"/>
          <p:cNvSpPr txBox="1"/>
          <p:nvPr/>
        </p:nvSpPr>
        <p:spPr>
          <a:xfrm>
            <a:off x="4648200" y="266700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10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638800" y="2667000"/>
            <a:ext cx="311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с</a:t>
            </a:r>
            <a:endParaRPr lang="ru-RU" sz="2400" b="1" i="1" dirty="0"/>
          </a:p>
        </p:txBody>
      </p:sp>
      <p:sp>
        <p:nvSpPr>
          <p:cNvPr id="135" name="TextBox 134"/>
          <p:cNvSpPr txBox="1"/>
          <p:nvPr/>
        </p:nvSpPr>
        <p:spPr>
          <a:xfrm>
            <a:off x="6096000" y="26670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а</a:t>
            </a:r>
            <a:endParaRPr lang="ru-RU" sz="2400" b="1" i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6553200" y="2667000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д</a:t>
            </a:r>
            <a:endParaRPr lang="ru-RU" sz="2400" b="1" i="1" dirty="0"/>
          </a:p>
        </p:txBody>
      </p:sp>
      <p:sp>
        <p:nvSpPr>
          <p:cNvPr id="137" name="TextBox 136"/>
          <p:cNvSpPr txBox="1"/>
          <p:nvPr/>
        </p:nvSpPr>
        <p:spPr>
          <a:xfrm>
            <a:off x="7010400" y="26670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о</a:t>
            </a:r>
            <a:endParaRPr lang="ru-RU" sz="2400" b="1" i="1" dirty="0"/>
          </a:p>
        </p:txBody>
      </p:sp>
      <p:sp>
        <p:nvSpPr>
          <p:cNvPr id="138" name="TextBox 137"/>
          <p:cNvSpPr txBox="1"/>
          <p:nvPr/>
        </p:nvSpPr>
        <p:spPr>
          <a:xfrm>
            <a:off x="7467600" y="2667000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к</a:t>
            </a:r>
            <a:endParaRPr lang="ru-RU" sz="2400" b="1" i="1" dirty="0"/>
          </a:p>
        </p:txBody>
      </p:sp>
      <p:sp>
        <p:nvSpPr>
          <p:cNvPr id="139" name="TextBox 138"/>
          <p:cNvSpPr txBox="1"/>
          <p:nvPr/>
        </p:nvSpPr>
        <p:spPr>
          <a:xfrm>
            <a:off x="8458200" y="304800"/>
            <a:ext cx="34015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1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8458200" y="838200"/>
            <a:ext cx="34015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2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8458200" y="1371600"/>
            <a:ext cx="34015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3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8458200" y="1905000"/>
            <a:ext cx="34015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4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8458200" y="2438400"/>
            <a:ext cx="34015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5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8458200" y="2971800"/>
            <a:ext cx="34015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6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8458200" y="3505200"/>
            <a:ext cx="34015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7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8458200" y="4038600"/>
            <a:ext cx="34015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8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8458200" y="4572000"/>
            <a:ext cx="34015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9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8458200" y="5105400"/>
            <a:ext cx="495649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10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8500"/>
                            </p:stCondLst>
                            <p:childTnLst>
                              <p:par>
                                <p:cTn id="1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9500"/>
                            </p:stCondLst>
                            <p:childTnLst>
                              <p:par>
                                <p:cTn id="1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500"/>
                            </p:stCondLst>
                            <p:childTnLst>
                              <p:par>
                                <p:cTn id="1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1500"/>
                            </p:stCondLst>
                            <p:childTnLst>
                              <p:par>
                                <p:cTn id="1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2000"/>
                            </p:stCondLst>
                            <p:childTnLst>
                              <p:par>
                                <p:cTn id="1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2500"/>
                            </p:stCondLst>
                            <p:childTnLst>
                              <p:par>
                                <p:cTn id="1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3000"/>
                            </p:stCondLst>
                            <p:childTnLst>
                              <p:par>
                                <p:cTn id="1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3500"/>
                            </p:stCondLst>
                            <p:childTnLst>
                              <p:par>
                                <p:cTn id="1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4500"/>
                            </p:stCondLst>
                            <p:childTnLst>
                              <p:par>
                                <p:cTn id="2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5500"/>
                            </p:stCondLst>
                            <p:childTnLst>
                              <p:par>
                                <p:cTn id="2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6000"/>
                            </p:stCondLst>
                            <p:childTnLst>
                              <p:par>
                                <p:cTn id="2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6500"/>
                            </p:stCondLst>
                            <p:childTnLst>
                              <p:par>
                                <p:cTn id="2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7000"/>
                            </p:stCondLst>
                            <p:childTnLst>
                              <p:par>
                                <p:cTn id="2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7500"/>
                            </p:stCondLst>
                            <p:childTnLst>
                              <p:par>
                                <p:cTn id="2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8000"/>
                            </p:stCondLst>
                            <p:childTnLst>
                              <p:par>
                                <p:cTn id="2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8500"/>
                            </p:stCondLst>
                            <p:childTnLst>
                              <p:par>
                                <p:cTn id="2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9000"/>
                            </p:stCondLst>
                            <p:childTnLst>
                              <p:par>
                                <p:cTn id="2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29500"/>
                            </p:stCondLst>
                            <p:childTnLst>
                              <p:par>
                                <p:cTn id="2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30000"/>
                            </p:stCondLst>
                            <p:childTnLst>
                              <p:par>
                                <p:cTn id="2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0500"/>
                            </p:stCondLst>
                            <p:childTnLst>
                              <p:par>
                                <p:cTn id="2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31000"/>
                            </p:stCondLst>
                            <p:childTnLst>
                              <p:par>
                                <p:cTn id="2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2000"/>
                            </p:stCondLst>
                            <p:childTnLst>
                              <p:par>
                                <p:cTn id="26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3000"/>
                            </p:stCondLst>
                            <p:childTnLst>
                              <p:par>
                                <p:cTn id="26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4000"/>
                            </p:stCondLst>
                            <p:childTnLst>
                              <p:par>
                                <p:cTn id="27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5000"/>
                            </p:stCondLst>
                            <p:childTnLst>
                              <p:par>
                                <p:cTn id="28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6000"/>
                            </p:stCondLst>
                            <p:childTnLst>
                              <p:par>
                                <p:cTn id="28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7000"/>
                            </p:stCondLst>
                            <p:childTnLst>
                              <p:par>
                                <p:cTn id="29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9000"/>
                            </p:stCondLst>
                            <p:childTnLst>
                              <p:par>
                                <p:cTn id="30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1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2000"/>
                            </p:stCondLst>
                            <p:childTnLst>
                              <p:par>
                                <p:cTn id="3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3000"/>
                            </p:stCondLst>
                            <p:childTnLst>
                              <p:par>
                                <p:cTn id="3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3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5000"/>
                            </p:stCondLst>
                            <p:childTnLst>
                              <p:par>
                                <p:cTn id="34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6000"/>
                            </p:stCondLst>
                            <p:childTnLst>
                              <p:par>
                                <p:cTn id="34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7000"/>
                            </p:stCondLst>
                            <p:childTnLst>
                              <p:par>
                                <p:cTn id="35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8000"/>
                            </p:stCondLst>
                            <p:childTnLst>
                              <p:par>
                                <p:cTn id="35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3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364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5" fill="hold">
                      <p:stCondLst>
                        <p:cond delay="0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2000"/>
                            </p:stCondLst>
                            <p:childTnLst>
                              <p:par>
                                <p:cTn id="37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2000"/>
                            </p:stCondLst>
                            <p:childTnLst>
                              <p:par>
                                <p:cTn id="38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3000"/>
                            </p:stCondLst>
                            <p:childTnLst>
                              <p:par>
                                <p:cTn id="39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4000"/>
                            </p:stCondLst>
                            <p:childTnLst>
                              <p:par>
                                <p:cTn id="40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406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7" fill="hold">
                      <p:stCondLst>
                        <p:cond delay="0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1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2000"/>
                            </p:stCondLst>
                            <p:childTnLst>
                              <p:par>
                                <p:cTn id="41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>
                            <p:stCondLst>
                              <p:cond delay="3000"/>
                            </p:stCondLst>
                            <p:childTnLst>
                              <p:par>
                                <p:cTn id="41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4000"/>
                            </p:stCondLst>
                            <p:childTnLst>
                              <p:par>
                                <p:cTn id="42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5000"/>
                            </p:stCondLst>
                            <p:childTnLst>
                              <p:par>
                                <p:cTn id="43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>
                            <p:stCondLst>
                              <p:cond delay="6000"/>
                            </p:stCondLst>
                            <p:childTnLst>
                              <p:par>
                                <p:cTn id="43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4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4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3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6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472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3" fill="hold">
                      <p:stCondLst>
                        <p:cond delay="0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7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>
                            <p:stCondLst>
                              <p:cond delay="2000"/>
                            </p:stCondLst>
                            <p:childTnLst>
                              <p:par>
                                <p:cTn id="47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>
                            <p:stCondLst>
                              <p:cond delay="3000"/>
                            </p:stCondLst>
                            <p:childTnLst>
                              <p:par>
                                <p:cTn id="48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495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6" fill="hold">
                      <p:stCondLst>
                        <p:cond delay="0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1" fill="hold">
                            <p:stCondLst>
                              <p:cond delay="2000"/>
                            </p:stCondLst>
                            <p:childTnLst>
                              <p:par>
                                <p:cTn id="50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527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8" fill="hold">
                      <p:stCondLst>
                        <p:cond delay="0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2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3" fill="hold">
                            <p:stCondLst>
                              <p:cond delay="2000"/>
                            </p:stCondLst>
                            <p:childTnLst>
                              <p:par>
                                <p:cTn id="53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6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8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1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3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6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8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1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3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6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7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8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559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0" fill="hold">
                      <p:stCondLst>
                        <p:cond delay="0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4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591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2" fill="hold">
                      <p:stCondLst>
                        <p:cond delay="0"/>
                      </p:stCondLst>
                      <p:childTnLst>
                        <p:par>
                          <p:cTn id="593" fill="hold">
                            <p:stCondLst>
                              <p:cond delay="0"/>
                            </p:stCondLst>
                            <p:childTnLst>
                              <p:par>
                                <p:cTn id="59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6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>
                            <p:stCondLst>
                              <p:cond delay="2000"/>
                            </p:stCondLst>
                            <p:childTnLst>
                              <p:par>
                                <p:cTn id="59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0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2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5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6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0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1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2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5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/>
      <p:bldP spid="113" grpId="0"/>
      <p:bldP spid="114" grpId="0"/>
      <p:bldP spid="115" grpId="0"/>
      <p:bldP spid="116" grpId="0"/>
      <p:bldP spid="117" grpId="0"/>
      <p:bldP spid="128" grpId="0" animBg="1"/>
      <p:bldP spid="129" grpId="0" animBg="1"/>
      <p:bldP spid="130" grpId="0" animBg="1"/>
      <p:bldP spid="131" grpId="0" animBg="1"/>
      <p:bldP spid="132" grpId="0" animBg="1"/>
      <p:bldP spid="134" grpId="0"/>
      <p:bldP spid="135" grpId="0"/>
      <p:bldP spid="136" grpId="0"/>
      <p:bldP spid="137" grpId="0"/>
      <p:bldP spid="1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16002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8600" y="1066800"/>
            <a:ext cx="86106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/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1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. Вещество, способное  в растворе или расплаве распадаться на ионы</a:t>
            </a:r>
            <a:r>
              <a:rPr lang="en-US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  </a:t>
            </a:r>
            <a:endParaRPr lang="ru-RU" sz="2400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  <a:p>
            <a:pPr marL="342900" indent="-342900"/>
            <a:endParaRPr lang="ru-RU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362200"/>
            <a:ext cx="86106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/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2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. Шведский ученый, разработчик положений теории электролитической диссоциации  </a:t>
            </a:r>
            <a:endParaRPr lang="ru-RU" sz="2400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  <a:p>
            <a:pPr marL="342900" indent="-342900"/>
            <a:endParaRPr lang="ru-RU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657600"/>
            <a:ext cx="86106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/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3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. Отрицательно заряженный ион   </a:t>
            </a:r>
            <a:endParaRPr lang="ru-RU" sz="2400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  <a:p>
            <a:pPr marL="342900" indent="-342900"/>
            <a:endParaRPr lang="ru-RU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724400"/>
            <a:ext cx="86106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/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4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. Распад веществ на ионы  </a:t>
            </a:r>
            <a:endParaRPr lang="ru-RU" sz="2400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  <a:p>
            <a:pPr marL="342900" indent="-342900"/>
            <a:endParaRPr lang="ru-RU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5791200"/>
            <a:ext cx="86106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/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5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. Положительно заряженный ион   </a:t>
            </a:r>
            <a:endParaRPr lang="ru-RU" sz="2400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  <a:p>
            <a:pPr marL="342900" indent="-342900"/>
            <a:endParaRPr lang="ru-RU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16002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8600" y="5562600"/>
            <a:ext cx="86106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/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10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. Признак  прохождения реакции обмена до конца   </a:t>
            </a:r>
            <a:endParaRPr lang="ru-RU" sz="2400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  <a:p>
            <a:pPr marL="342900" indent="-342900"/>
            <a:endParaRPr lang="ru-RU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143000"/>
            <a:ext cx="86106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/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6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. Тип реакции, в которую вступают два сложных вещества   </a:t>
            </a:r>
            <a:endParaRPr lang="ru-RU" sz="2400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  <a:p>
            <a:pPr marL="342900" indent="-342900"/>
            <a:endParaRPr lang="ru-RU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133600"/>
            <a:ext cx="86106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/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7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. 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Соли, образованные от азотной кислоты, хорошо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диссоциирующие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 на ионы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   </a:t>
            </a:r>
            <a:endParaRPr lang="ru-RU" sz="2400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  <a:p>
            <a:pPr marL="342900" indent="-342900"/>
            <a:endParaRPr lang="ru-RU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505200"/>
            <a:ext cx="86106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/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8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. Соль, в составе которой анион от угольной кислоты   </a:t>
            </a:r>
            <a:endParaRPr lang="ru-RU" sz="2400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  <a:p>
            <a:pPr marL="342900" indent="-342900"/>
            <a:endParaRPr lang="ru-RU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495800"/>
            <a:ext cx="86106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/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9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. 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Вещества, дающие при диссоциации катионы водорода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   </a:t>
            </a:r>
            <a:endParaRPr lang="ru-RU" sz="2400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  <a:p>
            <a:pPr marL="342900" indent="-342900"/>
            <a:endParaRPr lang="ru-RU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650</Words>
  <PresentationFormat>Экран (4:3)</PresentationFormat>
  <Paragraphs>276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Дарья</dc:creator>
  <cp:lastModifiedBy>Дарья</cp:lastModifiedBy>
  <cp:revision>49</cp:revision>
  <dcterms:created xsi:type="dcterms:W3CDTF">2013-07-13T07:39:53Z</dcterms:created>
  <dcterms:modified xsi:type="dcterms:W3CDTF">2013-07-28T12:45:53Z</dcterms:modified>
</cp:coreProperties>
</file>