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67" r:id="rId6"/>
    <p:sldId id="266" r:id="rId7"/>
    <p:sldId id="265" r:id="rId8"/>
    <p:sldId id="262" r:id="rId9"/>
    <p:sldId id="263" r:id="rId10"/>
    <p:sldId id="271" r:id="rId11"/>
    <p:sldId id="270" r:id="rId12"/>
    <p:sldId id="268" r:id="rId13"/>
    <p:sldId id="272" r:id="rId14"/>
    <p:sldId id="273" r:id="rId15"/>
    <p:sldId id="275" r:id="rId16"/>
    <p:sldId id="276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2BF19B-134E-449F-8B3A-CA4D98C6632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889948F-76B4-481B-98C8-30710AA0D2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54;&#1083;&#1100;&#1082;&#1072;\&#1056;&#1072;&#1073;&#1086;&#1095;&#1080;&#1081;%20&#1089;&#1090;&#1086;&#1083;\&#1059;&#1088;&#1086;&#1082;&#1080;%20&#1093;&#1080;&#1084;&#1080;&#1080;\&#1061;&#1080;&#1084;&#1080;&#1103;%209\&#1065;&#1077;&#1083;&#1086;&#1095;&#1085;&#1086;&#1079;&#1077;&#1084;&#1077;&#1083;&#1100;&#1085;&#1099;&#1077;%20&#1084;&#1077;&#1090;&#1072;&#1083;&#1083;&#1099;\&#1086;&#1082;&#1089;&#1080;&#1076;%20&#1082;&#1072;&#1083;&#1100;&#1094;&#1080;&#1103;%20&#1089;%20&#1074;&#1086;&#1076;&#1086;&#1081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176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Соединения </a:t>
            </a:r>
            <a:r>
              <a:rPr lang="ru-RU" dirty="0" smtClean="0">
                <a:solidFill>
                  <a:srgbClr val="7030A0"/>
                </a:solidFill>
              </a:rPr>
              <a:t>магния и щелочноземельных металлов, их применение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Учитель химии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Корикова</a:t>
            </a:r>
            <a:r>
              <a:rPr lang="ru-RU" b="1" dirty="0" smtClean="0">
                <a:solidFill>
                  <a:schemeClr val="tx1"/>
                </a:solidFill>
              </a:rPr>
              <a:t> Е.А.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МОАУ «СОШ № 5 города Соль – Илецка»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329613" cy="509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Сталактиты</a:t>
            </a:r>
          </a:p>
        </p:txBody>
      </p:sp>
      <p:pic>
        <p:nvPicPr>
          <p:cNvPr id="24580" name="Picture 4" descr="10785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281363" cy="44958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6629" name="Picture 5" descr="image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251200" cy="4495800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58175" cy="3667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Карстовые пещеры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3555" name="Picture 4" descr="MDG-45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214438"/>
            <a:ext cx="7875588" cy="5246687"/>
          </a:xfrm>
          <a:noFill/>
          <a:ln w="57150"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58175" cy="72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Сталагмиты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s-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11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сталагми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мороковь содержит каль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533400"/>
            <a:ext cx="2500312" cy="198278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34819" name="Picture 5" descr="овощи"/>
          <p:cNvPicPr>
            <a:picLocks noChangeAspect="1" noChangeArrowheads="1"/>
          </p:cNvPicPr>
          <p:nvPr/>
        </p:nvPicPr>
        <p:blipFill>
          <a:blip r:embed="rId3" cstate="print"/>
          <a:srcRect l="4762" t="11905" r="4762" b="11905"/>
          <a:stretch>
            <a:fillRect/>
          </a:stretch>
        </p:blipFill>
        <p:spPr bwMode="auto">
          <a:xfrm>
            <a:off x="6096000" y="152400"/>
            <a:ext cx="2895600" cy="2438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34820" name="Picture 6" descr="тык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3643313"/>
            <a:ext cx="2614613" cy="2743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34821" name="Picture 7" descr="шиповник содержит кальций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5643563" y="3429000"/>
            <a:ext cx="3071812" cy="30718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3500438" y="357188"/>
            <a:ext cx="2357437" cy="7080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latin typeface="Constantia" pitchFamily="18" charset="0"/>
              </a:rPr>
              <a:t>Ca</a:t>
            </a:r>
            <a:endParaRPr lang="ru-RU" sz="4000" b="1">
              <a:latin typeface="Constantia" pitchFamily="18" charset="0"/>
            </a:endParaRP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2643188" y="2571750"/>
            <a:ext cx="3357562" cy="64611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Constantia" pitchFamily="18" charset="0"/>
              </a:rPr>
              <a:t>Элемент кальций входит в состав </a:t>
            </a:r>
            <a:r>
              <a:rPr lang="en-US">
                <a:latin typeface="Constantia" pitchFamily="18" charset="0"/>
              </a:rPr>
              <a:t> </a:t>
            </a:r>
            <a:r>
              <a:rPr lang="ru-RU">
                <a:latin typeface="Constantia" pitchFamily="18" charset="0"/>
              </a:rPr>
              <a:t>многих овощей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8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58175" cy="16335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                         </a:t>
            </a:r>
            <a:r>
              <a:rPr lang="ru-RU" sz="3600" smtClean="0">
                <a:latin typeface="Arial" charset="0"/>
              </a:rPr>
              <a:t>необходимы</a:t>
            </a:r>
          </a:p>
          <a:p>
            <a:pPr eaLnBrk="1" hangingPunct="1">
              <a:buFont typeface="Wingdings 2" pitchFamily="18" charset="2"/>
              <a:buNone/>
            </a:pPr>
            <a:endParaRPr lang="ru-RU" sz="36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для нормальной           </a:t>
            </a:r>
            <a:r>
              <a:rPr lang="en-US" smtClean="0">
                <a:latin typeface="Arial" charset="0"/>
              </a:rPr>
              <a:t>    </a:t>
            </a:r>
            <a:r>
              <a:rPr lang="ru-RU" smtClean="0">
                <a:latin typeface="Arial" charset="0"/>
              </a:rPr>
              <a:t> </a:t>
            </a:r>
            <a:r>
              <a:rPr lang="en-US" smtClean="0">
                <a:latin typeface="Arial" charset="0"/>
              </a:rPr>
              <a:t>  </a:t>
            </a:r>
            <a:r>
              <a:rPr lang="ru-RU" smtClean="0">
                <a:latin typeface="Arial" charset="0"/>
              </a:rPr>
              <a:t>участвуют в процессах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работы клеточных         </a:t>
            </a:r>
            <a:r>
              <a:rPr lang="en-US" smtClean="0">
                <a:latin typeface="Arial" charset="0"/>
              </a:rPr>
              <a:t>      </a:t>
            </a:r>
            <a:r>
              <a:rPr lang="ru-RU" smtClean="0">
                <a:latin typeface="Arial" charset="0"/>
              </a:rPr>
              <a:t>свертывания крови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latin typeface="Arial" charset="0"/>
              </a:rPr>
              <a:t>мембран и мышц            </a:t>
            </a:r>
            <a:r>
              <a:rPr lang="en-US" smtClean="0">
                <a:latin typeface="Arial" charset="0"/>
              </a:rPr>
              <a:t>   </a:t>
            </a:r>
            <a:r>
              <a:rPr lang="ru-RU" smtClean="0">
                <a:latin typeface="Arial" charset="0"/>
              </a:rPr>
              <a:t> и деления клеток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H="1">
            <a:off x="1428750" y="2786063"/>
            <a:ext cx="2160588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429125" y="2714625"/>
            <a:ext cx="230505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35375" y="260350"/>
          <a:ext cx="1592263" cy="2205038"/>
        </p:xfrm>
        <a:graphic>
          <a:graphicData uri="http://schemas.openxmlformats.org/presentationml/2006/ole">
            <p:oleObj spid="_x0000_s17410" name="Формула" r:id="rId3" imgW="330120" imgH="457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115300" cy="652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Недостаток </a:t>
            </a:r>
            <a:r>
              <a:rPr lang="en-US" dirty="0" smtClean="0"/>
              <a:t>Ca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610100"/>
          </a:xfrm>
        </p:spPr>
        <p:txBody>
          <a:bodyPr/>
          <a:lstStyle/>
          <a:p>
            <a:pPr eaLnBrk="1" hangingPunct="1"/>
            <a:r>
              <a:rPr lang="ru-RU" b="1" smtClean="0"/>
              <a:t>У РАСТЕНИЙ </a:t>
            </a:r>
            <a:r>
              <a:rPr lang="ru-RU" smtClean="0"/>
              <a:t>вызывает нарушения в работе корневой системы</a:t>
            </a:r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/>
            <a:r>
              <a:rPr lang="ru-RU" b="1" smtClean="0"/>
              <a:t>У ЖИВОТНЫХ </a:t>
            </a:r>
            <a:r>
              <a:rPr lang="ru-RU" smtClean="0"/>
              <a:t>вызывает рахит, ослабление сердечной деятельности; кровь, обеднённая кальцием, плохо свертывается.</a:t>
            </a:r>
            <a:endParaRPr lang="ru-RU" b="1" smtClean="0"/>
          </a:p>
        </p:txBody>
      </p:sp>
      <p:pic>
        <p:nvPicPr>
          <p:cNvPr id="39940" name="Picture 5" descr="RCA1RJVJJCA61JUQPCA8BIZ0DCAG4YANZCALGYSA7CA985LA6CA3HDKCLCAVD7OHSCARVE8LWCANCPGVOCA03KUKQCAEMT722CAVHS54XCAIZ1THACA4Q0236CA6702S7CAKZNROOCA65K0P0CAE25LP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492375"/>
            <a:ext cx="16557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PCAY8D416CA3B1GARCA1C3ICHCAEGCHNUCAL7C6P0CAR7H3AECAAIJL8UCA0V0JRRCAGMVAJKCAWI3A77CAX9X7QWCA4JYW83CA96RB30CA3VP002CAARI1G5CAUTK62VCAEZ7NZWCAMGHVHCCAYP01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636838"/>
            <a:ext cx="15827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 descr="ECAWBVPPUCA72JMLXCAQIIZYDCA3H97VUCANNW972CABQR4YQCAA3KOFECAYDP13UCAYNF46XCAI0774VCAAZTNZJCA8BSLB5CAJ011NGCAWF2N9SCA77HRGSCAQ41QYACADUAF6KCA8LD1SICA6KL51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492375"/>
            <a:ext cx="2160588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8" descr="WCABDXOQRCAHQPJ8LCABGGD6UCAGDOV0YCAVP95FBCA48XKFXCA786J9FCAAUS9N2CAOO2U6GCAZL95FBCADCTTLMCAKCFS64CAGP90IACAU4T9LTCA0P24RMCANPG1VKCAPYC3XLCAESBVIACAD17X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7638" y="4941888"/>
            <a:ext cx="1144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9" descr="RCA0FUW4TCACYUYDWCAZF5PL0CAZI0AIJCAC5H3APCAT71GPZCAD9JUZKCATY6W3LCAGB6UR2CA4TQ49FCAIX93GXCATAAEABCA724FZWCAZX53UFCA7VSSSNCAAGO0QLCAFXZ1WDCA3T4KN6CAW4PQF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5445125"/>
            <a:ext cx="17287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507288" cy="6120680"/>
          </a:xfrm>
        </p:spPr>
        <p:txBody>
          <a:bodyPr>
            <a:normAutofit fontScale="47500" lnSpcReduction="20000"/>
          </a:bodyPr>
          <a:lstStyle/>
          <a:p>
            <a:r>
              <a:rPr lang="ru-RU" sz="6400" b="1" u="sng" smtClean="0">
                <a:solidFill>
                  <a:srgbClr val="C00000"/>
                </a:solidFill>
              </a:rPr>
              <a:t>Задание</a:t>
            </a:r>
            <a:r>
              <a:rPr lang="ru-RU" sz="6400" b="1" smtClean="0">
                <a:solidFill>
                  <a:srgbClr val="C00000"/>
                </a:solidFill>
              </a:rPr>
              <a:t>:  Составьте </a:t>
            </a:r>
            <a:r>
              <a:rPr lang="ru-RU" sz="6400" b="1" dirty="0" smtClean="0">
                <a:solidFill>
                  <a:srgbClr val="C00000"/>
                </a:solidFill>
              </a:rPr>
              <a:t>соответствия</a:t>
            </a:r>
          </a:p>
          <a:p>
            <a:pPr marL="566928" indent="-457200">
              <a:buNone/>
            </a:pPr>
            <a:r>
              <a:rPr lang="ru-RU" sz="2900" dirty="0" smtClean="0"/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Гашёная известь</a:t>
            </a:r>
          </a:p>
          <a:p>
            <a:pPr marL="566928" indent="-45720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Известковая вода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Известковое молоко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Негашёная известь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Гашение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А. Оксид кальция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Б. Оксид магния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Гидроксид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кальция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Г. Реакция оксида кальция с водой, сопровождающаяся выделением большого количества теплоты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Д. Прозрачный раствор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кальция</a:t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Е. Белая взвесь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кальция в воде</a:t>
            </a:r>
            <a:endParaRPr lang="ru-RU" sz="3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 -каустическая сода    1</a:t>
            </a:r>
            <a:r>
              <a:rPr lang="en-US" dirty="0" smtClean="0"/>
              <a:t> -</a:t>
            </a:r>
            <a:r>
              <a:rPr lang="en-US" dirty="0" err="1" smtClean="0"/>
              <a:t>NaCl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en-US" dirty="0" smtClean="0"/>
              <a:t> –</a:t>
            </a:r>
            <a:r>
              <a:rPr lang="ru-RU" dirty="0" smtClean="0"/>
              <a:t> пищевая сода           2</a:t>
            </a:r>
            <a:r>
              <a:rPr lang="en-US" dirty="0" smtClean="0"/>
              <a:t>-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× 10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r>
              <a:rPr lang="en-US" dirty="0" smtClean="0"/>
              <a:t>B – </a:t>
            </a:r>
            <a:r>
              <a:rPr lang="ru-RU" dirty="0" smtClean="0"/>
              <a:t>поташ</a:t>
            </a:r>
            <a:r>
              <a:rPr lang="en-US" dirty="0" smtClean="0"/>
              <a:t> </a:t>
            </a:r>
            <a:r>
              <a:rPr lang="ru-RU" dirty="0" smtClean="0"/>
              <a:t>                      3 – </a:t>
            </a:r>
            <a:r>
              <a:rPr lang="en-US" dirty="0" err="1" smtClean="0"/>
              <a:t>NaOH</a:t>
            </a:r>
            <a:endParaRPr lang="en-US" dirty="0" smtClean="0"/>
          </a:p>
          <a:p>
            <a:r>
              <a:rPr lang="ru-RU" dirty="0" smtClean="0"/>
              <a:t>Г – Глауберова соль       4 - </a:t>
            </a:r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ru-RU" dirty="0" smtClean="0"/>
          </a:p>
          <a:p>
            <a:r>
              <a:rPr lang="ru-RU" dirty="0" smtClean="0"/>
              <a:t>Д  - поваренная соль    5 - </a:t>
            </a:r>
            <a:r>
              <a:rPr lang="en-US" dirty="0" smtClean="0"/>
              <a:t>Na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3</a:t>
            </a:r>
            <a:r>
              <a:rPr lang="en-US" dirty="0" smtClean="0"/>
              <a:t> × 10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ru-RU" dirty="0" smtClean="0"/>
              <a:t>Е – едкий натр               6 - </a:t>
            </a:r>
            <a:r>
              <a:rPr lang="en-US" dirty="0" smtClean="0"/>
              <a:t>NaHCO</a:t>
            </a:r>
            <a:r>
              <a:rPr lang="en-US" baseline="-25000" dirty="0" smtClean="0"/>
              <a:t>3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Найдите соответствия: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А – 3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Б – 6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В – 4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Г – 5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Д – 1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Е - 3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Проверяем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rganization Chart 2"/>
          <p:cNvGraphicFramePr>
            <a:graphicFrameLocks/>
          </p:cNvGraphicFramePr>
          <p:nvPr>
            <p:ph idx="1"/>
          </p:nvPr>
        </p:nvGraphicFramePr>
        <p:xfrm>
          <a:off x="0" y="188640"/>
          <a:ext cx="9144000" cy="666936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Взаимодействие оксида кальция с водой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( гашение извести)</a:t>
            </a:r>
            <a:endParaRPr lang="ru-RU" sz="2800" dirty="0"/>
          </a:p>
        </p:txBody>
      </p:sp>
      <p:pic>
        <p:nvPicPr>
          <p:cNvPr id="4" name="оксид кальция с водо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624" y="1484784"/>
            <a:ext cx="6984776" cy="518457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Гидроксид</a:t>
            </a:r>
            <a:r>
              <a:rPr lang="ru-RU" sz="2800" dirty="0" smtClean="0">
                <a:solidFill>
                  <a:srgbClr val="7030A0"/>
                </a:solidFill>
              </a:rPr>
              <a:t>  кальция – известковая вода, 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известковое молоко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Picture 8" descr="известковая вод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412776"/>
            <a:ext cx="3304762" cy="3028572"/>
          </a:xfrm>
          <a:noFill/>
        </p:spPr>
      </p:pic>
      <p:pic>
        <p:nvPicPr>
          <p:cNvPr id="5" name="Picture 9" descr="известковое моло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01008"/>
            <a:ext cx="3251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Карбонат кальция – одно из самых распространённых на Земле соединений. Его содержат горные породы – мел, мрамор, известняк</a:t>
            </a:r>
            <a:endParaRPr lang="en-US" sz="28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Карбонат кальция </a:t>
            </a:r>
            <a:r>
              <a:rPr lang="en-US" dirty="0" smtClean="0">
                <a:solidFill>
                  <a:srgbClr val="7030A0"/>
                </a:solidFill>
              </a:rPr>
              <a:t>CaCO3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46479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Олька\Рабочий стол\Уроки химии\уроки из интернета\Щелочноземеольные металлы\применение соединений кальция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Олька\Рабочий стол\Уроки химии\уроки из интернета\Щелочноземеольные металлы\применение соединений кальция 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244</Words>
  <Application>Microsoft Office PowerPoint</Application>
  <PresentationFormat>Экран (4:3)</PresentationFormat>
  <Paragraphs>68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Открытая</vt:lpstr>
      <vt:lpstr>Формула</vt:lpstr>
      <vt:lpstr>Соединения магния и щелочноземельных металлов, их применение</vt:lpstr>
      <vt:lpstr>Найдите соответствия:</vt:lpstr>
      <vt:lpstr>Проверяем</vt:lpstr>
      <vt:lpstr>Слайд 4</vt:lpstr>
      <vt:lpstr>Взаимодействие оксида кальция с водой  ( гашение извести)</vt:lpstr>
      <vt:lpstr>Гидроксид  кальция – известковая вода,  известковое молоко</vt:lpstr>
      <vt:lpstr>Карбонат кальция CaCO3</vt:lpstr>
      <vt:lpstr>Слайд 8</vt:lpstr>
      <vt:lpstr>Слайд 9</vt:lpstr>
      <vt:lpstr>Сталактиты</vt:lpstr>
      <vt:lpstr>Карстовые пещеры</vt:lpstr>
      <vt:lpstr>Слайд 12</vt:lpstr>
      <vt:lpstr>Сталагмиты</vt:lpstr>
      <vt:lpstr>Слайд 14</vt:lpstr>
      <vt:lpstr>Слайд 15</vt:lpstr>
      <vt:lpstr>Недостаток Ca: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Соединения щелочноземельных металлов</dc:title>
  <dc:creator>1</dc:creator>
  <cp:lastModifiedBy>1</cp:lastModifiedBy>
  <cp:revision>8</cp:revision>
  <dcterms:created xsi:type="dcterms:W3CDTF">2013-10-15T12:07:04Z</dcterms:created>
  <dcterms:modified xsi:type="dcterms:W3CDTF">2013-11-03T14:01:03Z</dcterms:modified>
</cp:coreProperties>
</file>