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59"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5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C9DCEDC-0726-49BD-AEE1-A368FF55D07A}" type="datetimeFigureOut">
              <a:rPr lang="ru-RU" smtClean="0"/>
              <a:t>18.11.2014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C0E288-F808-4C68-864B-D4C286D7D503}" type="slidenum">
              <a:rPr lang="ru-RU" smtClean="0"/>
              <a:t>‹#›</a:t>
            </a:fld>
            <a:endParaRPr lang="ru-RU"/>
          </a:p>
        </p:txBody>
      </p:sp>
    </p:spTree>
    <p:extLst>
      <p:ext uri="{BB962C8B-B14F-4D97-AF65-F5344CB8AC3E}">
        <p14:creationId xmlns:p14="http://schemas.microsoft.com/office/powerpoint/2010/main" val="1742423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9DCEDC-0726-49BD-AEE1-A368FF55D07A}" type="datetimeFigureOut">
              <a:rPr lang="ru-RU" smtClean="0"/>
              <a:t>18.11.2014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C0E288-F808-4C68-864B-D4C286D7D503}" type="slidenum">
              <a:rPr lang="ru-RU" smtClean="0"/>
              <a:t>‹#›</a:t>
            </a:fld>
            <a:endParaRPr lang="ru-RU"/>
          </a:p>
        </p:txBody>
      </p:sp>
    </p:spTree>
    <p:extLst>
      <p:ext uri="{BB962C8B-B14F-4D97-AF65-F5344CB8AC3E}">
        <p14:creationId xmlns:p14="http://schemas.microsoft.com/office/powerpoint/2010/main" val="2224487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9DCEDC-0726-49BD-AEE1-A368FF55D07A}" type="datetimeFigureOut">
              <a:rPr lang="ru-RU" smtClean="0"/>
              <a:t>18.11.2014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C0E288-F808-4C68-864B-D4C286D7D503}" type="slidenum">
              <a:rPr lang="ru-RU" smtClean="0"/>
              <a:t>‹#›</a:t>
            </a:fld>
            <a:endParaRPr lang="ru-RU"/>
          </a:p>
        </p:txBody>
      </p:sp>
    </p:spTree>
    <p:extLst>
      <p:ext uri="{BB962C8B-B14F-4D97-AF65-F5344CB8AC3E}">
        <p14:creationId xmlns:p14="http://schemas.microsoft.com/office/powerpoint/2010/main" val="49866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9DCEDC-0726-49BD-AEE1-A368FF55D07A}" type="datetimeFigureOut">
              <a:rPr lang="ru-RU" smtClean="0"/>
              <a:t>18.11.2014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C0E288-F808-4C68-864B-D4C286D7D503}" type="slidenum">
              <a:rPr lang="ru-RU" smtClean="0"/>
              <a:t>‹#›</a:t>
            </a:fld>
            <a:endParaRPr lang="ru-RU"/>
          </a:p>
        </p:txBody>
      </p:sp>
    </p:spTree>
    <p:extLst>
      <p:ext uri="{BB962C8B-B14F-4D97-AF65-F5344CB8AC3E}">
        <p14:creationId xmlns:p14="http://schemas.microsoft.com/office/powerpoint/2010/main" val="2133662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C9DCEDC-0726-49BD-AEE1-A368FF55D07A}" type="datetimeFigureOut">
              <a:rPr lang="ru-RU" smtClean="0"/>
              <a:t>18.11.2014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C0E288-F808-4C68-864B-D4C286D7D503}" type="slidenum">
              <a:rPr lang="ru-RU" smtClean="0"/>
              <a:t>‹#›</a:t>
            </a:fld>
            <a:endParaRPr lang="ru-RU"/>
          </a:p>
        </p:txBody>
      </p:sp>
    </p:spTree>
    <p:extLst>
      <p:ext uri="{BB962C8B-B14F-4D97-AF65-F5344CB8AC3E}">
        <p14:creationId xmlns:p14="http://schemas.microsoft.com/office/powerpoint/2010/main" val="85942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C9DCEDC-0726-49BD-AEE1-A368FF55D07A}" type="datetimeFigureOut">
              <a:rPr lang="ru-RU" smtClean="0"/>
              <a:t>18.11.2014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C0E288-F808-4C68-864B-D4C286D7D503}" type="slidenum">
              <a:rPr lang="ru-RU" smtClean="0"/>
              <a:t>‹#›</a:t>
            </a:fld>
            <a:endParaRPr lang="ru-RU"/>
          </a:p>
        </p:txBody>
      </p:sp>
    </p:spTree>
    <p:extLst>
      <p:ext uri="{BB962C8B-B14F-4D97-AF65-F5344CB8AC3E}">
        <p14:creationId xmlns:p14="http://schemas.microsoft.com/office/powerpoint/2010/main" val="438754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C9DCEDC-0726-49BD-AEE1-A368FF55D07A}" type="datetimeFigureOut">
              <a:rPr lang="ru-RU" smtClean="0"/>
              <a:t>18.11.2014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AC0E288-F808-4C68-864B-D4C286D7D503}" type="slidenum">
              <a:rPr lang="ru-RU" smtClean="0"/>
              <a:t>‹#›</a:t>
            </a:fld>
            <a:endParaRPr lang="ru-RU"/>
          </a:p>
        </p:txBody>
      </p:sp>
    </p:spTree>
    <p:extLst>
      <p:ext uri="{BB962C8B-B14F-4D97-AF65-F5344CB8AC3E}">
        <p14:creationId xmlns:p14="http://schemas.microsoft.com/office/powerpoint/2010/main" val="318141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C9DCEDC-0726-49BD-AEE1-A368FF55D07A}" type="datetimeFigureOut">
              <a:rPr lang="ru-RU" smtClean="0"/>
              <a:t>18.11.2014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AC0E288-F808-4C68-864B-D4C286D7D503}" type="slidenum">
              <a:rPr lang="ru-RU" smtClean="0"/>
              <a:t>‹#›</a:t>
            </a:fld>
            <a:endParaRPr lang="ru-RU"/>
          </a:p>
        </p:txBody>
      </p:sp>
    </p:spTree>
    <p:extLst>
      <p:ext uri="{BB962C8B-B14F-4D97-AF65-F5344CB8AC3E}">
        <p14:creationId xmlns:p14="http://schemas.microsoft.com/office/powerpoint/2010/main" val="2908081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9DCEDC-0726-49BD-AEE1-A368FF55D07A}" type="datetimeFigureOut">
              <a:rPr lang="ru-RU" smtClean="0"/>
              <a:t>18.11.2014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AC0E288-F808-4C68-864B-D4C286D7D503}" type="slidenum">
              <a:rPr lang="ru-RU" smtClean="0"/>
              <a:t>‹#›</a:t>
            </a:fld>
            <a:endParaRPr lang="ru-RU"/>
          </a:p>
        </p:txBody>
      </p:sp>
    </p:spTree>
    <p:extLst>
      <p:ext uri="{BB962C8B-B14F-4D97-AF65-F5344CB8AC3E}">
        <p14:creationId xmlns:p14="http://schemas.microsoft.com/office/powerpoint/2010/main" val="3791477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C9DCEDC-0726-49BD-AEE1-A368FF55D07A}" type="datetimeFigureOut">
              <a:rPr lang="ru-RU" smtClean="0"/>
              <a:t>18.11.2014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C0E288-F808-4C68-864B-D4C286D7D503}" type="slidenum">
              <a:rPr lang="ru-RU" smtClean="0"/>
              <a:t>‹#›</a:t>
            </a:fld>
            <a:endParaRPr lang="ru-RU"/>
          </a:p>
        </p:txBody>
      </p:sp>
    </p:spTree>
    <p:extLst>
      <p:ext uri="{BB962C8B-B14F-4D97-AF65-F5344CB8AC3E}">
        <p14:creationId xmlns:p14="http://schemas.microsoft.com/office/powerpoint/2010/main" val="1486888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C9DCEDC-0726-49BD-AEE1-A368FF55D07A}" type="datetimeFigureOut">
              <a:rPr lang="ru-RU" smtClean="0"/>
              <a:t>18.11.2014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C0E288-F808-4C68-864B-D4C286D7D503}" type="slidenum">
              <a:rPr lang="ru-RU" smtClean="0"/>
              <a:t>‹#›</a:t>
            </a:fld>
            <a:endParaRPr lang="ru-RU"/>
          </a:p>
        </p:txBody>
      </p:sp>
    </p:spTree>
    <p:extLst>
      <p:ext uri="{BB962C8B-B14F-4D97-AF65-F5344CB8AC3E}">
        <p14:creationId xmlns:p14="http://schemas.microsoft.com/office/powerpoint/2010/main" val="418005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DCEDC-0726-49BD-AEE1-A368FF55D07A}" type="datetimeFigureOut">
              <a:rPr lang="ru-RU" smtClean="0"/>
              <a:t>18.11.2014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0E288-F808-4C68-864B-D4C286D7D503}" type="slidenum">
              <a:rPr lang="ru-RU" smtClean="0"/>
              <a:t>‹#›</a:t>
            </a:fld>
            <a:endParaRPr lang="ru-RU"/>
          </a:p>
        </p:txBody>
      </p:sp>
    </p:spTree>
    <p:extLst>
      <p:ext uri="{BB962C8B-B14F-4D97-AF65-F5344CB8AC3E}">
        <p14:creationId xmlns:p14="http://schemas.microsoft.com/office/powerpoint/2010/main" val="2453288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vneshnii-oblik.ru/raznoe/nauchno-populyarnoe/narodnyij-kostyum.html" TargetMode="External"/><Relationship Id="rId3" Type="http://schemas.openxmlformats.org/officeDocument/2006/relationships/hyperlink" Target="http://www.history-ryazan.ru/node/368?page=0,0" TargetMode="External"/><Relationship Id="rId7" Type="http://schemas.openxmlformats.org/officeDocument/2006/relationships/hyperlink" Target="http://sv-rasseniya.narod.ru/xronologiya/21-russian_culture/pic_html/foto-6.html"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www.dazzle.ru/spec/prrudekos.shtml" TargetMode="External"/><Relationship Id="rId5" Type="http://schemas.openxmlformats.org/officeDocument/2006/relationships/hyperlink" Target="http://www.narodko.ru/" TargetMode="External"/><Relationship Id="rId4" Type="http://schemas.openxmlformats.org/officeDocument/2006/relationships/hyperlink" Target="http://www.melina-design.com/rus_nat_cost.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442741" y="416559"/>
            <a:ext cx="9144000" cy="3690745"/>
          </a:xfrm>
          <a:noFill/>
        </p:spPr>
        <p:txBody>
          <a:bodyPr>
            <a:normAutofit fontScale="90000"/>
          </a:bodyPr>
          <a:lstStyle/>
          <a:p>
            <a:pPr algn="l"/>
            <a:r>
              <a:rPr lang="ru-RU" sz="9600" b="1" i="1" dirty="0" smtClean="0">
                <a:solidFill>
                  <a:srgbClr val="CC651A"/>
                </a:solidFill>
                <a:latin typeface="CyrillicOld" pitchFamily="2" charset="0"/>
              </a:rPr>
              <a:t>Р</a:t>
            </a:r>
            <a:r>
              <a:rPr lang="ru-RU" sz="8000" b="1" i="1" dirty="0" smtClean="0">
                <a:latin typeface="CyrillicOld" pitchFamily="2" charset="0"/>
              </a:rPr>
              <a:t>усский</a:t>
            </a:r>
            <a:br>
              <a:rPr lang="ru-RU" sz="8000" b="1" i="1" dirty="0" smtClean="0">
                <a:latin typeface="CyrillicOld" pitchFamily="2" charset="0"/>
              </a:rPr>
            </a:br>
            <a:r>
              <a:rPr lang="ru-RU" sz="8000" b="1" i="1" dirty="0" smtClean="0">
                <a:latin typeface="CyrillicOld" pitchFamily="2" charset="0"/>
              </a:rPr>
              <a:t>		</a:t>
            </a:r>
            <a:r>
              <a:rPr lang="ru-RU" sz="10700" b="1" i="1" dirty="0" smtClean="0">
                <a:solidFill>
                  <a:srgbClr val="CC651A"/>
                </a:solidFill>
                <a:latin typeface="CyrillicOld" pitchFamily="2" charset="0"/>
              </a:rPr>
              <a:t>Н</a:t>
            </a:r>
            <a:r>
              <a:rPr lang="ru-RU" sz="8000" b="1" i="1" dirty="0" smtClean="0">
                <a:latin typeface="CyrillicOld" pitchFamily="2" charset="0"/>
              </a:rPr>
              <a:t>ародный</a:t>
            </a:r>
            <a:br>
              <a:rPr lang="ru-RU" sz="8000" b="1" i="1" dirty="0" smtClean="0">
                <a:latin typeface="CyrillicOld" pitchFamily="2" charset="0"/>
              </a:rPr>
            </a:br>
            <a:r>
              <a:rPr lang="ru-RU" sz="8000" b="1" i="1" dirty="0" smtClean="0">
                <a:latin typeface="CyrillicOld" pitchFamily="2" charset="0"/>
              </a:rPr>
              <a:t>				 </a:t>
            </a:r>
            <a:r>
              <a:rPr lang="ru-RU" sz="8000" b="1" i="1" dirty="0" smtClean="0">
                <a:solidFill>
                  <a:srgbClr val="CC651A"/>
                </a:solidFill>
                <a:latin typeface="CyrillicOld" pitchFamily="2" charset="0"/>
              </a:rPr>
              <a:t>К</a:t>
            </a:r>
            <a:r>
              <a:rPr lang="ru-RU" sz="8000" b="1" i="1" dirty="0" smtClean="0">
                <a:latin typeface="CyrillicOld" pitchFamily="2" charset="0"/>
              </a:rPr>
              <a:t>остюм</a:t>
            </a:r>
            <a:endParaRPr lang="ru-RU" sz="8000" b="1" i="1" dirty="0">
              <a:latin typeface="CyrillicOld" pitchFamily="2" charset="0"/>
            </a:endParaRPr>
          </a:p>
        </p:txBody>
      </p:sp>
      <p:sp>
        <p:nvSpPr>
          <p:cNvPr id="3" name="Подзаголовок 2"/>
          <p:cNvSpPr>
            <a:spLocks noGrp="1"/>
          </p:cNvSpPr>
          <p:nvPr>
            <p:ph type="subTitle" idx="1"/>
          </p:nvPr>
        </p:nvSpPr>
        <p:spPr>
          <a:xfrm>
            <a:off x="6385809" y="4317166"/>
            <a:ext cx="5471410" cy="1608345"/>
          </a:xfrm>
        </p:spPr>
        <p:txBody>
          <a:bodyPr>
            <a:normAutofit fontScale="92500"/>
          </a:bodyPr>
          <a:lstStyle/>
          <a:p>
            <a:pPr algn="l"/>
            <a:r>
              <a:rPr lang="ru-RU" i="1" dirty="0" smtClean="0"/>
              <a:t>Автор: Печерская Ольга Владимировна</a:t>
            </a:r>
          </a:p>
          <a:p>
            <a:pPr algn="l"/>
            <a:r>
              <a:rPr lang="ru-RU" i="1" smtClean="0"/>
              <a:t>учитель </a:t>
            </a:r>
            <a:r>
              <a:rPr lang="ru-RU" i="1" dirty="0" smtClean="0"/>
              <a:t>технологии и изобразительного искусства</a:t>
            </a:r>
          </a:p>
          <a:p>
            <a:pPr algn="l"/>
            <a:r>
              <a:rPr lang="ru-RU" i="1" dirty="0" smtClean="0"/>
              <a:t>МБОУ «СОШ №101» г. Новокузнецк, 2014 г.</a:t>
            </a:r>
            <a:endParaRPr lang="ru-RU" i="1" dirty="0"/>
          </a:p>
        </p:txBody>
      </p:sp>
    </p:spTree>
    <p:extLst>
      <p:ext uri="{BB962C8B-B14F-4D97-AF65-F5344CB8AC3E}">
        <p14:creationId xmlns:p14="http://schemas.microsoft.com/office/powerpoint/2010/main" val="2546143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04784"/>
            <a:ext cx="10515600" cy="1325563"/>
          </a:xfrm>
        </p:spPr>
        <p:txBody>
          <a:bodyPr/>
          <a:lstStyle/>
          <a:p>
            <a:pPr algn="ctr"/>
            <a:r>
              <a:rPr lang="ru-RU" sz="6000" b="1" i="1" dirty="0" smtClean="0">
                <a:solidFill>
                  <a:srgbClr val="CC651A"/>
                </a:solidFill>
                <a:latin typeface="CyrillicOld" pitchFamily="2" charset="0"/>
              </a:rPr>
              <a:t>Р</a:t>
            </a:r>
            <a:r>
              <a:rPr lang="ru-RU" b="1" i="1" dirty="0" smtClean="0">
                <a:latin typeface="CyrillicOld" pitchFamily="2" charset="0"/>
              </a:rPr>
              <a:t>язанский костюм</a:t>
            </a:r>
            <a:endParaRPr lang="ru-RU" b="1" i="1" dirty="0">
              <a:latin typeface="CyrillicOld" pitchFamily="2" charset="0"/>
            </a:endParaRPr>
          </a:p>
        </p:txBody>
      </p:sp>
      <p:sp>
        <p:nvSpPr>
          <p:cNvPr id="3" name="Объект 2"/>
          <p:cNvSpPr>
            <a:spLocks noGrp="1"/>
          </p:cNvSpPr>
          <p:nvPr>
            <p:ph idx="1"/>
          </p:nvPr>
        </p:nvSpPr>
        <p:spPr>
          <a:xfrm>
            <a:off x="838200" y="899410"/>
            <a:ext cx="6716843" cy="5306517"/>
          </a:xfrm>
        </p:spPr>
        <p:txBody>
          <a:bodyPr>
            <a:normAutofit fontScale="85000" lnSpcReduction="20000"/>
          </a:bodyPr>
          <a:lstStyle/>
          <a:p>
            <a:pPr marL="0" indent="0">
              <a:buNone/>
            </a:pPr>
            <a:r>
              <a:rPr lang="ru-RU" i="1" dirty="0"/>
              <a:t>Рязанский костюм был, пожалуй, самым ярким в южных губерниях. Отличается он радостным, звонким цветом кумача. На фоне зеленых лугов и лесов он вступал в полную гармонию с природой, создавая празднично-ликующий эмоциональный настрой, приглашая в весенние и летние хороводы народных фольклорных праздников. Отличительной чертой рязанского костюма является особый вид верхней одежды, который надевают поверх рубахи, — «</a:t>
            </a:r>
            <a:r>
              <a:rPr lang="ru-RU" i="1" dirty="0" err="1"/>
              <a:t>насов</a:t>
            </a:r>
            <a:r>
              <a:rPr lang="ru-RU" i="1" dirty="0"/>
              <a:t>» из шерстяной домашней материи закладного ткачества с ткаными геометрическими узорами плодородия. Красный распашной «</a:t>
            </a:r>
            <a:r>
              <a:rPr lang="ru-RU" i="1" dirty="0" err="1"/>
              <a:t>шушпан</a:t>
            </a:r>
            <a:r>
              <a:rPr lang="ru-RU" i="1" dirty="0"/>
              <a:t>» — разновидность этой одежды</a:t>
            </a:r>
            <a:r>
              <a:rPr lang="ru-RU" i="1" dirty="0" smtClean="0"/>
              <a:t>.</a:t>
            </a:r>
            <a:endParaRPr lang="ru-RU" i="1" dirty="0"/>
          </a:p>
          <a:p>
            <a:pPr marL="0" indent="0">
              <a:buNone/>
            </a:pPr>
            <a:r>
              <a:rPr lang="ru-RU" i="1" dirty="0"/>
              <a:t>Голову повязывали платком поверх кички. В моде была и рогатая кика с очень высокими рожками. Рязанский костюм массивный, широкий. Так, ширина </a:t>
            </a:r>
            <a:r>
              <a:rPr lang="ru-RU" i="1" dirty="0" err="1"/>
              <a:t>насова</a:t>
            </a:r>
            <a:r>
              <a:rPr lang="ru-RU" i="1" dirty="0"/>
              <a:t> 160, а высота всего 102 см.</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9619" y="1009148"/>
            <a:ext cx="2952750" cy="4763770"/>
          </a:xfrm>
          <a:prstGeom prst="rect">
            <a:avLst/>
          </a:prstGeom>
        </p:spPr>
      </p:pic>
      <p:sp>
        <p:nvSpPr>
          <p:cNvPr id="5" name="TextBox 4"/>
          <p:cNvSpPr txBox="1"/>
          <p:nvPr/>
        </p:nvSpPr>
        <p:spPr>
          <a:xfrm>
            <a:off x="8642826" y="5877848"/>
            <a:ext cx="2066335" cy="369332"/>
          </a:xfrm>
          <a:prstGeom prst="rect">
            <a:avLst/>
          </a:prstGeom>
          <a:noFill/>
        </p:spPr>
        <p:txBody>
          <a:bodyPr wrap="none" rtlCol="0">
            <a:spAutoFit/>
          </a:bodyPr>
          <a:lstStyle/>
          <a:p>
            <a:r>
              <a:rPr lang="ru-RU" i="1" dirty="0" smtClean="0"/>
              <a:t>Рязанский костюм</a:t>
            </a:r>
            <a:endParaRPr lang="ru-RU" i="1" dirty="0"/>
          </a:p>
        </p:txBody>
      </p:sp>
    </p:spTree>
    <p:extLst>
      <p:ext uri="{BB962C8B-B14F-4D97-AF65-F5344CB8AC3E}">
        <p14:creationId xmlns:p14="http://schemas.microsoft.com/office/powerpoint/2010/main" val="2969351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1325563"/>
          </a:xfrm>
        </p:spPr>
        <p:txBody>
          <a:bodyPr/>
          <a:lstStyle/>
          <a:p>
            <a:pPr algn="ctr"/>
            <a:r>
              <a:rPr lang="ru-RU" sz="6000" b="1" i="1" dirty="0" smtClean="0">
                <a:solidFill>
                  <a:srgbClr val="CC651A"/>
                </a:solidFill>
                <a:latin typeface="CyrillicOld" pitchFamily="2" charset="0"/>
              </a:rPr>
              <a:t>М</a:t>
            </a:r>
            <a:r>
              <a:rPr lang="ru-RU" b="1" i="1" dirty="0" smtClean="0">
                <a:latin typeface="CyrillicOld" pitchFamily="2" charset="0"/>
              </a:rPr>
              <a:t>осковский костюм</a:t>
            </a:r>
            <a:endParaRPr lang="ru-RU" b="1" i="1" dirty="0">
              <a:latin typeface="CyrillicOld" pitchFamily="2" charset="0"/>
            </a:endParaRPr>
          </a:p>
        </p:txBody>
      </p:sp>
      <p:sp>
        <p:nvSpPr>
          <p:cNvPr id="3" name="Объект 2"/>
          <p:cNvSpPr>
            <a:spLocks noGrp="1"/>
          </p:cNvSpPr>
          <p:nvPr>
            <p:ph idx="1"/>
          </p:nvPr>
        </p:nvSpPr>
        <p:spPr>
          <a:xfrm>
            <a:off x="838200" y="959370"/>
            <a:ext cx="5472659" cy="5366479"/>
          </a:xfrm>
        </p:spPr>
        <p:txBody>
          <a:bodyPr>
            <a:normAutofit/>
          </a:bodyPr>
          <a:lstStyle/>
          <a:p>
            <a:pPr marL="0" indent="0">
              <a:buNone/>
            </a:pPr>
            <a:r>
              <a:rPr lang="ru-RU" i="1" dirty="0"/>
              <a:t>Московский народный костюм просматривается в городском мещанском костюме и в одежде женщин духовного сословия, которых не коснулась петровская реформа , вводившая ношение европейской "немецкой" одежды для людей высших сословий. В основном это сарафанный ансамбль с кокошником и передником выше груди.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0096" y="959370"/>
            <a:ext cx="2857500" cy="5133975"/>
          </a:xfrm>
          <a:prstGeom prst="rect">
            <a:avLst/>
          </a:prstGeom>
        </p:spPr>
      </p:pic>
      <p:sp>
        <p:nvSpPr>
          <p:cNvPr id="5" name="TextBox 4"/>
          <p:cNvSpPr txBox="1"/>
          <p:nvPr/>
        </p:nvSpPr>
        <p:spPr>
          <a:xfrm>
            <a:off x="8262219" y="6093345"/>
            <a:ext cx="2233254" cy="369332"/>
          </a:xfrm>
          <a:prstGeom prst="rect">
            <a:avLst/>
          </a:prstGeom>
          <a:noFill/>
        </p:spPr>
        <p:txBody>
          <a:bodyPr wrap="square" rtlCol="0">
            <a:spAutoFit/>
          </a:bodyPr>
          <a:lstStyle/>
          <a:p>
            <a:r>
              <a:rPr lang="ru-RU" i="1" dirty="0" smtClean="0"/>
              <a:t>Московский костюм</a:t>
            </a:r>
            <a:endParaRPr lang="ru-RU" i="1" dirty="0"/>
          </a:p>
        </p:txBody>
      </p:sp>
    </p:spTree>
    <p:extLst>
      <p:ext uri="{BB962C8B-B14F-4D97-AF65-F5344CB8AC3E}">
        <p14:creationId xmlns:p14="http://schemas.microsoft.com/office/powerpoint/2010/main" val="3785775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8062" y="0"/>
            <a:ext cx="10515600" cy="1325563"/>
          </a:xfrm>
        </p:spPr>
        <p:txBody>
          <a:bodyPr/>
          <a:lstStyle/>
          <a:p>
            <a:pPr algn="ctr"/>
            <a:r>
              <a:rPr lang="ru-RU" sz="6000" b="1" i="1" dirty="0" smtClean="0">
                <a:solidFill>
                  <a:srgbClr val="CC651A"/>
                </a:solidFill>
                <a:latin typeface="CyrillicOld" pitchFamily="2" charset="0"/>
              </a:rPr>
              <a:t>П</a:t>
            </a:r>
            <a:r>
              <a:rPr lang="ru-RU" b="1" i="1" dirty="0" smtClean="0">
                <a:latin typeface="CyrillicOld" pitchFamily="2" charset="0"/>
              </a:rPr>
              <a:t>сковский </a:t>
            </a:r>
            <a:r>
              <a:rPr lang="ru-RU" b="1" i="1" dirty="0">
                <a:latin typeface="CyrillicOld" pitchFamily="2" charset="0"/>
              </a:rPr>
              <a:t>и </a:t>
            </a:r>
            <a:r>
              <a:rPr lang="ru-RU" sz="6000" b="1" i="1" dirty="0" smtClean="0">
                <a:solidFill>
                  <a:srgbClr val="CC651A"/>
                </a:solidFill>
                <a:latin typeface="CyrillicOld" pitchFamily="2" charset="0"/>
              </a:rPr>
              <a:t>С</a:t>
            </a:r>
            <a:r>
              <a:rPr lang="ru-RU" b="1" i="1" dirty="0" smtClean="0">
                <a:latin typeface="CyrillicOld" pitchFamily="2" charset="0"/>
              </a:rPr>
              <a:t>моленский  костюм</a:t>
            </a:r>
            <a:endParaRPr lang="ru-RU" b="1" i="1" dirty="0">
              <a:latin typeface="CyrillicOld" pitchFamily="2" charset="0"/>
            </a:endParaRPr>
          </a:p>
        </p:txBody>
      </p:sp>
      <p:sp>
        <p:nvSpPr>
          <p:cNvPr id="3" name="Объект 2"/>
          <p:cNvSpPr>
            <a:spLocks noGrp="1"/>
          </p:cNvSpPr>
          <p:nvPr>
            <p:ph idx="1"/>
          </p:nvPr>
        </p:nvSpPr>
        <p:spPr>
          <a:xfrm>
            <a:off x="728271" y="1064302"/>
            <a:ext cx="5987322" cy="5606322"/>
          </a:xfrm>
        </p:spPr>
        <p:txBody>
          <a:bodyPr>
            <a:normAutofit fontScale="85000" lnSpcReduction="10000"/>
          </a:bodyPr>
          <a:lstStyle/>
          <a:p>
            <a:pPr marL="0" indent="0">
              <a:buNone/>
            </a:pPr>
            <a:r>
              <a:rPr lang="ru-RU" i="1" dirty="0"/>
              <a:t>Костюм псковский и смоленский отличает прямая рубаха с богато орнаментированным оплечьем и рукавами. Вышивка крестом, </a:t>
            </a:r>
            <a:r>
              <a:rPr lang="ru-RU" i="1" dirty="0" err="1"/>
              <a:t>полукрестом</a:t>
            </a:r>
            <a:r>
              <a:rPr lang="ru-RU" i="1" dirty="0"/>
              <a:t> или затканными полосами из ромбов красного цвета с дополнением синих, зеленых цветов располагалась горизонтальными полосами. Широкий узор мог располагаться и по подолу, а узкую полоску нашивали на ворот рубахи и </a:t>
            </a:r>
            <a:r>
              <a:rPr lang="ru-RU" i="1" dirty="0" err="1"/>
              <a:t>присборенные</a:t>
            </a:r>
            <a:r>
              <a:rPr lang="ru-RU" i="1" dirty="0"/>
              <a:t> на манжеты концы рукавов, выпуская из-под них воланы ткани. Сарафаны прямые на сборках из красного сатина или синей домашней ткани, сшивной спереди. Вдоль шва и лямки обшивали чередующимися полосами из лент, широкой тесьмы, галуна и белого шнура. Очень нарядны свадебные рубахи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5145" y="929390"/>
            <a:ext cx="3202586" cy="5540474"/>
          </a:xfrm>
          <a:prstGeom prst="rect">
            <a:avLst/>
          </a:prstGeom>
        </p:spPr>
      </p:pic>
      <p:sp>
        <p:nvSpPr>
          <p:cNvPr id="5" name="TextBox 4"/>
          <p:cNvSpPr txBox="1"/>
          <p:nvPr/>
        </p:nvSpPr>
        <p:spPr>
          <a:xfrm>
            <a:off x="8499423" y="6469864"/>
            <a:ext cx="2243435" cy="369332"/>
          </a:xfrm>
          <a:prstGeom prst="rect">
            <a:avLst/>
          </a:prstGeom>
          <a:noFill/>
        </p:spPr>
        <p:txBody>
          <a:bodyPr wrap="none" rtlCol="0">
            <a:spAutoFit/>
          </a:bodyPr>
          <a:lstStyle/>
          <a:p>
            <a:r>
              <a:rPr lang="ru-RU" i="1" dirty="0" smtClean="0"/>
              <a:t>Смоленский костюм</a:t>
            </a:r>
            <a:endParaRPr lang="ru-RU" i="1" dirty="0"/>
          </a:p>
        </p:txBody>
      </p:sp>
    </p:spTree>
    <p:extLst>
      <p:ext uri="{BB962C8B-B14F-4D97-AF65-F5344CB8AC3E}">
        <p14:creationId xmlns:p14="http://schemas.microsoft.com/office/powerpoint/2010/main" val="1101402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2876" y="-324421"/>
            <a:ext cx="10515600" cy="1325563"/>
          </a:xfrm>
        </p:spPr>
        <p:txBody>
          <a:bodyPr/>
          <a:lstStyle/>
          <a:p>
            <a:pPr algn="ctr"/>
            <a:r>
              <a:rPr lang="ru-RU" sz="6000" b="1" i="1" dirty="0" smtClean="0">
                <a:solidFill>
                  <a:srgbClr val="CC651A"/>
                </a:solidFill>
                <a:latin typeface="CyrillicOld" pitchFamily="2" charset="0"/>
              </a:rPr>
              <a:t>С</a:t>
            </a:r>
            <a:r>
              <a:rPr lang="ru-RU" b="1" i="1" dirty="0" smtClean="0">
                <a:latin typeface="CyrillicOld" pitchFamily="2" charset="0"/>
              </a:rPr>
              <a:t>имбирский костюм</a:t>
            </a:r>
            <a:endParaRPr lang="ru-RU" b="1" i="1" dirty="0">
              <a:latin typeface="CyrillicOld" pitchFamily="2" charset="0"/>
            </a:endParaRPr>
          </a:p>
        </p:txBody>
      </p:sp>
      <p:sp>
        <p:nvSpPr>
          <p:cNvPr id="3" name="Объект 2"/>
          <p:cNvSpPr>
            <a:spLocks noGrp="1"/>
          </p:cNvSpPr>
          <p:nvPr>
            <p:ph idx="1"/>
          </p:nvPr>
        </p:nvSpPr>
        <p:spPr>
          <a:xfrm>
            <a:off x="389744" y="599606"/>
            <a:ext cx="7443295" cy="6230166"/>
          </a:xfrm>
        </p:spPr>
        <p:txBody>
          <a:bodyPr>
            <a:noAutofit/>
          </a:bodyPr>
          <a:lstStyle/>
          <a:p>
            <a:pPr marL="0" indent="0">
              <a:buNone/>
            </a:pPr>
            <a:r>
              <a:rPr lang="ru-RU" sz="1600" i="1" dirty="0"/>
              <a:t>Рубаха составная: верхняя часть – «рукава» – выполнена из красного в мелкие крапины ситца, нижняя – «стан» – из домотканого хлопчатобумажного холста. Учитывая то обстоятельство, что рубаху носили под сарафан, ее верхняя, видимая, часть делалась короткой из относительно дорогой покупной ткани.</a:t>
            </a:r>
          </a:p>
          <a:p>
            <a:pPr marL="0" indent="0">
              <a:buNone/>
            </a:pPr>
            <a:r>
              <a:rPr lang="ru-RU" sz="1600" i="1" dirty="0" smtClean="0"/>
              <a:t>Она </a:t>
            </a:r>
            <a:r>
              <a:rPr lang="ru-RU" sz="1600" i="1" dirty="0"/>
              <a:t>скроена из двух полотнищ с небольшими боковыми вставками. Пышные прямые рукава, сшитые из одного цельного полотнища и небольшой полосы аналогичной ткани, собраны в частые сборки под неширокие манжеты. Верхние края полотнищ рубахи и рукавов, собранные в мелкие сборки под узкую обшивку, образуют глубокий </a:t>
            </a:r>
            <a:r>
              <a:rPr lang="ru-RU" sz="1600" i="1" dirty="0" err="1"/>
              <a:t>кареобразный</a:t>
            </a:r>
            <a:r>
              <a:rPr lang="ru-RU" sz="1600" i="1" dirty="0"/>
              <a:t> вырез горловины. Сборки на манжетах, украшенных несложными вышитыми узорами, зафиксированы цветными хлопчатобумажными нитями, что делает оформление рукавов особенно эффектным. Нижняя часть рубахи сшита из четырех прямых полотнищ красно-синей полосатой </a:t>
            </a:r>
            <a:r>
              <a:rPr lang="ru-RU" sz="1600" i="1" dirty="0" smtClean="0"/>
              <a:t>пестряди</a:t>
            </a:r>
            <a:endParaRPr lang="ru-RU" sz="1600" i="1" dirty="0"/>
          </a:p>
          <a:p>
            <a:pPr marL="0" indent="0">
              <a:buNone/>
            </a:pPr>
            <a:r>
              <a:rPr lang="ru-RU" sz="1600" i="1" dirty="0"/>
              <a:t>Сарафан по крою относится к так называемому круглому, или прямому, типу. Он сшит из шести прямых полотнищ набивного с цветочным узором ситца и имеет ширину подола более 3,5 м. </a:t>
            </a:r>
            <a:r>
              <a:rPr lang="ru-RU" sz="1600" i="1" dirty="0" smtClean="0"/>
              <a:t>Пояс </a:t>
            </a:r>
            <a:r>
              <a:rPr lang="ru-RU" sz="1600" i="1" dirty="0"/>
              <a:t>к сарафану выплетен на дощечках из шерстяных зеленых нитей с добавлением белых, черных, ярко-розовых и коричневых, его концы оформлены в виде </a:t>
            </a:r>
            <a:r>
              <a:rPr lang="ru-RU" sz="1600" i="1" dirty="0" smtClean="0"/>
              <a:t>пышных </a:t>
            </a:r>
            <a:r>
              <a:rPr lang="ru-RU" sz="1600" i="1" dirty="0"/>
              <a:t>кистей. </a:t>
            </a:r>
            <a:r>
              <a:rPr lang="ru-RU" sz="1600" i="1" dirty="0" smtClean="0"/>
              <a:t>Замечательным </a:t>
            </a:r>
            <a:r>
              <a:rPr lang="ru-RU" sz="1600" i="1" dirty="0"/>
              <a:t>дополнением к поясу и костюму в целом является расшитый яркой шерстью карман-«</a:t>
            </a:r>
            <a:r>
              <a:rPr lang="ru-RU" sz="1600" i="1" dirty="0" err="1"/>
              <a:t>лакомник</a:t>
            </a:r>
            <a:r>
              <a:rPr lang="ru-RU" sz="1600" i="1" dirty="0"/>
              <a:t>». Он сшит из двух кусков ткани: наружная часть – из бархата, внутренняя – из темного </a:t>
            </a:r>
            <a:r>
              <a:rPr lang="ru-RU" sz="1600" i="1" dirty="0" smtClean="0"/>
              <a:t>холста. Карман </a:t>
            </a:r>
            <a:r>
              <a:rPr lang="ru-RU" sz="1600" i="1" dirty="0"/>
              <a:t>украшен многоцветной вышивкой в виде разновеликих цветов-розеток. Вверху – длинная горизонтальная прорезь, обшитая хлопчатобумажной </a:t>
            </a:r>
            <a:r>
              <a:rPr lang="ru-RU" sz="1600" i="1" dirty="0" smtClean="0"/>
              <a:t>тканью.</a:t>
            </a:r>
          </a:p>
          <a:p>
            <a:pPr marL="0" indent="0">
              <a:buNone/>
            </a:pPr>
            <a:r>
              <a:rPr lang="ru-RU" sz="1600" i="1" dirty="0" smtClean="0"/>
              <a:t>Такие </a:t>
            </a:r>
            <a:r>
              <a:rPr lang="ru-RU" sz="1600" i="1" dirty="0"/>
              <a:t>карманы не только являлись украшением наряда, но и использовались как кошелек для денег, лакомств, мелких предметов.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2822" y="704537"/>
            <a:ext cx="3605654" cy="5478904"/>
          </a:xfrm>
          <a:prstGeom prst="rect">
            <a:avLst/>
          </a:prstGeom>
        </p:spPr>
      </p:pic>
      <p:sp>
        <p:nvSpPr>
          <p:cNvPr id="5" name="TextBox 4"/>
          <p:cNvSpPr txBox="1"/>
          <p:nvPr/>
        </p:nvSpPr>
        <p:spPr>
          <a:xfrm>
            <a:off x="8979109" y="6183441"/>
            <a:ext cx="2459584" cy="646331"/>
          </a:xfrm>
          <a:prstGeom prst="rect">
            <a:avLst/>
          </a:prstGeom>
          <a:noFill/>
        </p:spPr>
        <p:txBody>
          <a:bodyPr wrap="none" rtlCol="0">
            <a:spAutoFit/>
          </a:bodyPr>
          <a:lstStyle/>
          <a:p>
            <a:r>
              <a:rPr lang="ru-RU" i="1" dirty="0" smtClean="0"/>
              <a:t>Праздничный костюм </a:t>
            </a:r>
          </a:p>
          <a:p>
            <a:r>
              <a:rPr lang="ru-RU" i="1" dirty="0" smtClean="0"/>
              <a:t>Симбирской Губернии</a:t>
            </a:r>
            <a:endParaRPr lang="ru-RU" i="1" dirty="0"/>
          </a:p>
        </p:txBody>
      </p:sp>
    </p:spTree>
    <p:extLst>
      <p:ext uri="{BB962C8B-B14F-4D97-AF65-F5344CB8AC3E}">
        <p14:creationId xmlns:p14="http://schemas.microsoft.com/office/powerpoint/2010/main" val="1831935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8121" y="-225355"/>
            <a:ext cx="10515600" cy="1325563"/>
          </a:xfrm>
        </p:spPr>
        <p:txBody>
          <a:bodyPr/>
          <a:lstStyle/>
          <a:p>
            <a:pPr algn="ctr"/>
            <a:r>
              <a:rPr lang="ru-RU" sz="6000" b="1" i="1" dirty="0" smtClean="0">
                <a:solidFill>
                  <a:srgbClr val="CC651A"/>
                </a:solidFill>
                <a:latin typeface="CyrillicOld" pitchFamily="2" charset="0"/>
              </a:rPr>
              <a:t>У</a:t>
            </a:r>
            <a:r>
              <a:rPr lang="ru-RU" b="1" i="1" dirty="0" smtClean="0">
                <a:latin typeface="CyrillicOld" pitchFamily="2" charset="0"/>
              </a:rPr>
              <a:t>ральский костюм</a:t>
            </a:r>
            <a:endParaRPr lang="ru-RU" b="1" i="1" dirty="0">
              <a:latin typeface="CyrillicOld" pitchFamily="2" charset="0"/>
            </a:endParaRPr>
          </a:p>
        </p:txBody>
      </p:sp>
      <p:sp>
        <p:nvSpPr>
          <p:cNvPr id="3" name="Объект 2"/>
          <p:cNvSpPr>
            <a:spLocks noGrp="1"/>
          </p:cNvSpPr>
          <p:nvPr>
            <p:ph idx="1"/>
          </p:nvPr>
        </p:nvSpPr>
        <p:spPr>
          <a:xfrm>
            <a:off x="838200" y="1079292"/>
            <a:ext cx="5922364" cy="5576341"/>
          </a:xfrm>
        </p:spPr>
        <p:txBody>
          <a:bodyPr>
            <a:normAutofit lnSpcReduction="10000"/>
          </a:bodyPr>
          <a:lstStyle/>
          <a:p>
            <a:pPr marL="0" indent="0">
              <a:buNone/>
            </a:pPr>
            <a:r>
              <a:rPr lang="ru-RU" i="1" dirty="0"/>
              <a:t>С развитием горнорудного дела на Урал было переселено много народа. Уральский костюм напоминает казачий. Распашной с глухим вырезом </a:t>
            </a:r>
            <a:r>
              <a:rPr lang="ru-RU" i="1" dirty="0" err="1"/>
              <a:t>косоклинный</a:t>
            </a:r>
            <a:r>
              <a:rPr lang="ru-RU" i="1" dirty="0"/>
              <a:t> сарафан со шлейфом из зеленоватого или бирюзового полуштофа. По переднему шву с двух сторон он отделан позументом и усеян частым рядом серебряных со сканью пуговиц. Верхняя часть рубахи из атласа, расшитого </a:t>
            </a:r>
            <a:r>
              <a:rPr lang="ru-RU" i="1" dirty="0" err="1"/>
              <a:t>золотным</a:t>
            </a:r>
            <a:r>
              <a:rPr lang="ru-RU" i="1" dirty="0"/>
              <a:t> шитьем и украшенного по верхней части позументом. Пояс расшит позументом с кистями.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4811" y="790888"/>
            <a:ext cx="2857500" cy="5695950"/>
          </a:xfrm>
          <a:prstGeom prst="rect">
            <a:avLst/>
          </a:prstGeom>
        </p:spPr>
      </p:pic>
      <p:sp>
        <p:nvSpPr>
          <p:cNvPr id="5" name="TextBox 4"/>
          <p:cNvSpPr txBox="1"/>
          <p:nvPr/>
        </p:nvSpPr>
        <p:spPr>
          <a:xfrm>
            <a:off x="8813159" y="6470967"/>
            <a:ext cx="2078518" cy="369332"/>
          </a:xfrm>
          <a:prstGeom prst="rect">
            <a:avLst/>
          </a:prstGeom>
          <a:noFill/>
        </p:spPr>
        <p:txBody>
          <a:bodyPr wrap="none" rtlCol="0">
            <a:spAutoFit/>
          </a:bodyPr>
          <a:lstStyle/>
          <a:p>
            <a:r>
              <a:rPr lang="ru-RU" i="1" dirty="0" smtClean="0"/>
              <a:t>Уральский костюм</a:t>
            </a:r>
            <a:endParaRPr lang="ru-RU" i="1" dirty="0"/>
          </a:p>
        </p:txBody>
      </p:sp>
    </p:spTree>
    <p:extLst>
      <p:ext uri="{BB962C8B-B14F-4D97-AF65-F5344CB8AC3E}">
        <p14:creationId xmlns:p14="http://schemas.microsoft.com/office/powerpoint/2010/main" val="1691848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3032" y="-146071"/>
            <a:ext cx="10515600" cy="1325563"/>
          </a:xfrm>
        </p:spPr>
        <p:txBody>
          <a:bodyPr/>
          <a:lstStyle/>
          <a:p>
            <a:pPr algn="ctr"/>
            <a:r>
              <a:rPr lang="ru-RU" sz="6000" b="1" i="1" dirty="0">
                <a:solidFill>
                  <a:srgbClr val="CC651A"/>
                </a:solidFill>
                <a:latin typeface="CyrillicOld" pitchFamily="2" charset="0"/>
              </a:rPr>
              <a:t>С</a:t>
            </a:r>
            <a:r>
              <a:rPr lang="ru-RU" b="1" i="1" dirty="0">
                <a:latin typeface="CyrillicOld" pitchFamily="2" charset="0"/>
              </a:rPr>
              <a:t>емипалатинский костюм</a:t>
            </a:r>
          </a:p>
        </p:txBody>
      </p:sp>
      <p:sp>
        <p:nvSpPr>
          <p:cNvPr id="3" name="Объект 2"/>
          <p:cNvSpPr>
            <a:spLocks noGrp="1"/>
          </p:cNvSpPr>
          <p:nvPr>
            <p:ph idx="1"/>
          </p:nvPr>
        </p:nvSpPr>
        <p:spPr>
          <a:xfrm>
            <a:off x="838200" y="1079292"/>
            <a:ext cx="7016646" cy="5778708"/>
          </a:xfrm>
        </p:spPr>
        <p:txBody>
          <a:bodyPr>
            <a:normAutofit fontScale="92500" lnSpcReduction="20000"/>
          </a:bodyPr>
          <a:lstStyle/>
          <a:p>
            <a:pPr marL="0" indent="0">
              <a:buNone/>
            </a:pPr>
            <a:r>
              <a:rPr lang="ru-RU" i="1" dirty="0" err="1"/>
              <a:t>Горноалтайские</a:t>
            </a:r>
            <a:r>
              <a:rPr lang="ru-RU" i="1" dirty="0"/>
              <a:t> семипалатинские рубахи из собрания Исторического музея, вышитые старообрядцами, — из холста с красным рисунком солярной ромбовидной символики. Орнамент сплошь покрывает всю поверхность как женской, так и мужской рубахи. Разрез на вороте женской (спереди) и на мужской (справа) обшит тесьмой-оберегом, как подол и манжеты. По ширине рубаха больше высоты, что делает ее объемной и свободной. Очень интересен передник — «нарукавники» </a:t>
            </a:r>
            <a:r>
              <a:rPr lang="ru-RU" i="1" dirty="0" err="1"/>
              <a:t>цельнокройный</a:t>
            </a:r>
            <a:r>
              <a:rPr lang="ru-RU" i="1" dirty="0"/>
              <a:t>, с вышивкой ромбовидными узорами. Рукава по нижнему краю проймы не вшиты. Как попала на далекий от Русского Севера Алтай такая </a:t>
            </a:r>
            <a:r>
              <a:rPr lang="ru-RU" i="1" dirty="0" err="1"/>
              <a:t>узорочность</a:t>
            </a:r>
            <a:r>
              <a:rPr lang="ru-RU" i="1" dirty="0"/>
              <a:t> одежды? Возможно, преследуемые царским правительством старообрядцы перенесли на своем костюме земледельческую символику в виде солярных знаков.</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9069" y="886043"/>
            <a:ext cx="2383124" cy="5544735"/>
          </a:xfrm>
          <a:prstGeom prst="rect">
            <a:avLst/>
          </a:prstGeom>
        </p:spPr>
      </p:pic>
      <p:sp>
        <p:nvSpPr>
          <p:cNvPr id="5" name="TextBox 4"/>
          <p:cNvSpPr txBox="1"/>
          <p:nvPr/>
        </p:nvSpPr>
        <p:spPr>
          <a:xfrm>
            <a:off x="8859358" y="6430778"/>
            <a:ext cx="2905219" cy="369332"/>
          </a:xfrm>
          <a:prstGeom prst="rect">
            <a:avLst/>
          </a:prstGeom>
          <a:noFill/>
        </p:spPr>
        <p:txBody>
          <a:bodyPr wrap="none" rtlCol="0">
            <a:spAutoFit/>
          </a:bodyPr>
          <a:lstStyle/>
          <a:p>
            <a:r>
              <a:rPr lang="ru-RU" i="1" dirty="0" smtClean="0"/>
              <a:t>Семипалатинский костюм</a:t>
            </a:r>
            <a:endParaRPr lang="ru-RU" i="1" dirty="0"/>
          </a:p>
        </p:txBody>
      </p:sp>
    </p:spTree>
    <p:extLst>
      <p:ext uri="{BB962C8B-B14F-4D97-AF65-F5344CB8AC3E}">
        <p14:creationId xmlns:p14="http://schemas.microsoft.com/office/powerpoint/2010/main" val="1316101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1737" y="-211813"/>
            <a:ext cx="10515600" cy="1325563"/>
          </a:xfrm>
        </p:spPr>
        <p:txBody>
          <a:bodyPr/>
          <a:lstStyle/>
          <a:p>
            <a:pPr algn="ctr"/>
            <a:r>
              <a:rPr lang="ru-RU" sz="6000" b="1" i="1" dirty="0" smtClean="0">
                <a:solidFill>
                  <a:srgbClr val="CC651A"/>
                </a:solidFill>
                <a:latin typeface="CyrillicOld" pitchFamily="2" charset="0"/>
              </a:rPr>
              <a:t>Т</a:t>
            </a:r>
            <a:r>
              <a:rPr lang="ru-RU" b="1" i="1" dirty="0" smtClean="0">
                <a:latin typeface="CyrillicOld" pitchFamily="2" charset="0"/>
              </a:rPr>
              <a:t>верской костюм</a:t>
            </a:r>
            <a:endParaRPr lang="ru-RU" b="1" i="1" dirty="0">
              <a:latin typeface="CyrillicOld" pitchFamily="2"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11047" y="820301"/>
            <a:ext cx="4066290" cy="5667303"/>
          </a:xfrm>
        </p:spPr>
      </p:pic>
      <p:sp>
        <p:nvSpPr>
          <p:cNvPr id="5" name="TextBox 4"/>
          <p:cNvSpPr txBox="1"/>
          <p:nvPr/>
        </p:nvSpPr>
        <p:spPr>
          <a:xfrm>
            <a:off x="6885611" y="6487604"/>
            <a:ext cx="5415329" cy="369332"/>
          </a:xfrm>
          <a:prstGeom prst="rect">
            <a:avLst/>
          </a:prstGeom>
          <a:noFill/>
        </p:spPr>
        <p:txBody>
          <a:bodyPr wrap="none" rtlCol="0">
            <a:spAutoFit/>
          </a:bodyPr>
          <a:lstStyle/>
          <a:p>
            <a:r>
              <a:rPr lang="ru-RU" i="1"/>
              <a:t>Женский народный костюм. Тверская губ., г. Торжок</a:t>
            </a:r>
            <a:endParaRPr lang="ru-RU" i="1" dirty="0"/>
          </a:p>
        </p:txBody>
      </p:sp>
      <p:sp>
        <p:nvSpPr>
          <p:cNvPr id="6" name="TextBox 5"/>
          <p:cNvSpPr txBox="1"/>
          <p:nvPr/>
        </p:nvSpPr>
        <p:spPr>
          <a:xfrm>
            <a:off x="194872" y="820301"/>
            <a:ext cx="7416175" cy="5940088"/>
          </a:xfrm>
          <a:prstGeom prst="rect">
            <a:avLst/>
          </a:prstGeom>
          <a:noFill/>
        </p:spPr>
        <p:txBody>
          <a:bodyPr wrap="square" rtlCol="0">
            <a:spAutoFit/>
          </a:bodyPr>
          <a:lstStyle/>
          <a:p>
            <a:r>
              <a:rPr lang="ru-RU" sz="2000" i="1" dirty="0"/>
              <a:t>О тверском костюме из Торжка — центра золотошвейного искусства ходила слава по всей Руси. Изделия золотошвейных мастериц: пояса, головные платки, серебряные и золоченые позументы, вставки для рукавов, другие изделия — продавали на русских ярмарках. Украшали </a:t>
            </a:r>
            <a:r>
              <a:rPr lang="ru-RU" sz="2000" i="1" dirty="0" err="1"/>
              <a:t>новоторжцы</a:t>
            </a:r>
            <a:r>
              <a:rPr lang="ru-RU" sz="2000" i="1" dirty="0"/>
              <a:t> и свои наряды. Вот как описывает такой наряд девушки из Торжка И.И. Лажечников в романе «Ледяной дом</a:t>
            </a:r>
            <a:r>
              <a:rPr lang="ru-RU" sz="2000" i="1" dirty="0" smtClean="0"/>
              <a:t>»:</a:t>
            </a:r>
            <a:endParaRPr lang="ru-RU" sz="2000" i="1" dirty="0"/>
          </a:p>
          <a:p>
            <a:r>
              <a:rPr lang="ru-RU" sz="2000" i="1" dirty="0"/>
              <a:t>«Вот статная красивая девушка из Торжка, с жемчужным венцом... искусно заплетенная коса, роскошь русской девы, с блестящим бантом и лентой из золотой </a:t>
            </a:r>
            <a:r>
              <a:rPr lang="ru-RU" sz="2000" i="1" dirty="0" err="1"/>
              <a:t>бити</a:t>
            </a:r>
            <a:r>
              <a:rPr lang="ru-RU" sz="2000" i="1" dirty="0"/>
              <a:t>, едва не касается до земли. Ловко накинула девушка на плечи свой парчовый полушубок... Богатая ферязь ее, как жар, горит. Легко ступает она в цветных сафьяновых черевичках, шитых золотом</a:t>
            </a:r>
            <a:r>
              <a:rPr lang="ru-RU" sz="2000" i="1" dirty="0" smtClean="0"/>
              <a:t>».</a:t>
            </a:r>
            <a:endParaRPr lang="ru-RU" sz="2000" i="1" dirty="0"/>
          </a:p>
          <a:p>
            <a:r>
              <a:rPr lang="ru-RU" sz="2000" i="1" dirty="0"/>
              <a:t>Традиционный праздничный костюм состоял из сарафана, рубахи с расшитыми золотом белыми кисейными рукавами и фартука. Речным переливчатым жемчугом, златом-серебром был украшен головной убор «сборник», сверх которого надевался еще платок с богатой вышивкой золотом </a:t>
            </a:r>
            <a:r>
              <a:rPr lang="ru-RU" sz="2000" dirty="0"/>
              <a:t>.</a:t>
            </a:r>
          </a:p>
        </p:txBody>
      </p:sp>
    </p:spTree>
    <p:extLst>
      <p:ext uri="{BB962C8B-B14F-4D97-AF65-F5344CB8AC3E}">
        <p14:creationId xmlns:p14="http://schemas.microsoft.com/office/powerpoint/2010/main" val="652557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7904" y="0"/>
            <a:ext cx="10515600" cy="1325563"/>
          </a:xfrm>
        </p:spPr>
        <p:txBody>
          <a:bodyPr/>
          <a:lstStyle/>
          <a:p>
            <a:pPr algn="ctr"/>
            <a:r>
              <a:rPr lang="ru-RU" b="1" i="1" dirty="0">
                <a:solidFill>
                  <a:srgbClr val="CC651A"/>
                </a:solidFill>
                <a:latin typeface="CyrillicOld" pitchFamily="2" charset="0"/>
              </a:rPr>
              <a:t>П</a:t>
            </a:r>
            <a:r>
              <a:rPr lang="ru-RU" b="1" i="1" dirty="0">
                <a:latin typeface="CyrillicOld" pitchFamily="2" charset="0"/>
              </a:rPr>
              <a:t>сковские, </a:t>
            </a:r>
            <a:r>
              <a:rPr lang="ru-RU" b="1" i="1" dirty="0" err="1">
                <a:solidFill>
                  <a:srgbClr val="CC651A"/>
                </a:solidFill>
                <a:latin typeface="CyrillicOld" pitchFamily="2" charset="0"/>
              </a:rPr>
              <a:t>Г</a:t>
            </a:r>
            <a:r>
              <a:rPr lang="ru-RU" b="1" i="1" dirty="0" err="1">
                <a:latin typeface="CyrillicOld" pitchFamily="2" charset="0"/>
              </a:rPr>
              <a:t>алические</a:t>
            </a:r>
            <a:r>
              <a:rPr lang="ru-RU" b="1" i="1" dirty="0">
                <a:latin typeface="CyrillicOld" pitchFamily="2" charset="0"/>
              </a:rPr>
              <a:t>, </a:t>
            </a:r>
            <a:r>
              <a:rPr lang="ru-RU" b="1" i="1" dirty="0">
                <a:solidFill>
                  <a:srgbClr val="CC651A"/>
                </a:solidFill>
                <a:latin typeface="CyrillicOld" pitchFamily="2" charset="0"/>
              </a:rPr>
              <a:t>Н</a:t>
            </a:r>
            <a:r>
              <a:rPr lang="ru-RU" b="1" i="1" dirty="0">
                <a:latin typeface="CyrillicOld" pitchFamily="2" charset="0"/>
              </a:rPr>
              <a:t>овгородские, </a:t>
            </a:r>
            <a:r>
              <a:rPr lang="ru-RU" b="1" i="1" dirty="0">
                <a:solidFill>
                  <a:srgbClr val="CC651A"/>
                </a:solidFill>
                <a:latin typeface="CyrillicOld" pitchFamily="2" charset="0"/>
              </a:rPr>
              <a:t>А</a:t>
            </a:r>
            <a:r>
              <a:rPr lang="ru-RU" b="1" i="1" dirty="0">
                <a:latin typeface="CyrillicOld" pitchFamily="2" charset="0"/>
              </a:rPr>
              <a:t>рхангельские, </a:t>
            </a:r>
            <a:r>
              <a:rPr lang="ru-RU" b="1" i="1" dirty="0" err="1">
                <a:solidFill>
                  <a:srgbClr val="CC651A"/>
                </a:solidFill>
                <a:latin typeface="CyrillicOld" pitchFamily="2" charset="0"/>
              </a:rPr>
              <a:t>О</a:t>
            </a:r>
            <a:r>
              <a:rPr lang="ru-RU" b="1" i="1" dirty="0" err="1">
                <a:latin typeface="CyrillicOld" pitchFamily="2" charset="0"/>
              </a:rPr>
              <a:t>лонецкие</a:t>
            </a:r>
            <a:r>
              <a:rPr lang="ru-RU" b="1" i="1" dirty="0">
                <a:latin typeface="CyrillicOld" pitchFamily="2" charset="0"/>
              </a:rPr>
              <a:t> костюмы</a:t>
            </a:r>
          </a:p>
        </p:txBody>
      </p:sp>
      <p:sp>
        <p:nvSpPr>
          <p:cNvPr id="3" name="Объект 2"/>
          <p:cNvSpPr>
            <a:spLocks noGrp="1"/>
          </p:cNvSpPr>
          <p:nvPr>
            <p:ph idx="1"/>
          </p:nvPr>
        </p:nvSpPr>
        <p:spPr>
          <a:xfrm>
            <a:off x="949376" y="1174596"/>
            <a:ext cx="10854128" cy="5734803"/>
          </a:xfrm>
        </p:spPr>
        <p:txBody>
          <a:bodyPr>
            <a:normAutofit fontScale="85000" lnSpcReduction="20000"/>
          </a:bodyPr>
          <a:lstStyle/>
          <a:p>
            <a:pPr marL="0" indent="0">
              <a:buNone/>
            </a:pPr>
            <a:r>
              <a:rPr lang="ru-RU" i="1" dirty="0"/>
              <a:t>Псковские, </a:t>
            </a:r>
            <a:r>
              <a:rPr lang="ru-RU" i="1" dirty="0" err="1"/>
              <a:t>Галические</a:t>
            </a:r>
            <a:r>
              <a:rPr lang="ru-RU" i="1" dirty="0"/>
              <a:t>, Новгородские, Архангельские, </a:t>
            </a:r>
            <a:r>
              <a:rPr lang="ru-RU" i="1" dirty="0" err="1"/>
              <a:t>Олонецкие</a:t>
            </a:r>
            <a:r>
              <a:rPr lang="ru-RU" i="1" dirty="0"/>
              <a:t> костюмы выделяются из всех северных костюмов богатыми тканями и великолепными, сказочными кокошниками. </a:t>
            </a:r>
          </a:p>
          <a:p>
            <a:pPr marL="0" indent="0">
              <a:buNone/>
            </a:pPr>
            <a:r>
              <a:rPr lang="ru-RU" i="1" dirty="0"/>
              <a:t>Многочисленные реки, озера, ручьи северного края были в те далекие времена полны небольшими, невзрачными на вид моллюсками, в раковинах которых находили белые, розовые, дымчатые жемчужины, переливающиеся всеми цветами радуги. «Русским камнем» называли жемчуг и расшивали им головные уборы, царскую и церковную одежду, из него делали серьги, бусы и ожерелья</a:t>
            </a:r>
            <a:r>
              <a:rPr lang="ru-RU" i="1" dirty="0" smtClean="0"/>
              <a:t>.</a:t>
            </a:r>
            <a:endParaRPr lang="ru-RU" i="1" dirty="0"/>
          </a:p>
          <a:p>
            <a:pPr marL="0" indent="0">
              <a:buNone/>
            </a:pPr>
            <a:r>
              <a:rPr lang="ru-RU" i="1" dirty="0"/>
              <a:t>Северные красавицы в приданом (праздничном и свадебном нарядах) имели «</a:t>
            </a:r>
            <a:r>
              <a:rPr lang="ru-RU" i="1" dirty="0" err="1"/>
              <a:t>коруну</a:t>
            </a:r>
            <a:r>
              <a:rPr lang="ru-RU" i="1" dirty="0"/>
              <a:t>» или кокошники разных форм, искусно унизанные жемчугом с налобными сетками и обнизью, височные и нагрудные украшения. Северные сарафаны шили из дорогой тафты, атласа — драгоценных тканей, которые привозили из заморских стран купцы в подарок своим дочерям и женам, да и на продажу. Такому дорогому костюму и рубаха под стать. Низ ее («стан») делали из полотна, а рукава — «</a:t>
            </a:r>
            <a:r>
              <a:rPr lang="ru-RU" i="1" dirty="0" err="1"/>
              <a:t>воротушку</a:t>
            </a:r>
            <a:r>
              <a:rPr lang="ru-RU" i="1" dirty="0"/>
              <a:t>» из тонкой кисеи с </a:t>
            </a:r>
            <a:r>
              <a:rPr lang="ru-RU" i="1" dirty="0" err="1"/>
              <a:t>золотным</a:t>
            </a:r>
            <a:r>
              <a:rPr lang="ru-RU" i="1" dirty="0"/>
              <a:t> </a:t>
            </a:r>
            <a:r>
              <a:rPr lang="ru-RU" i="1" dirty="0" smtClean="0"/>
              <a:t>рисунок</a:t>
            </a:r>
            <a:endParaRPr lang="ru-RU" i="1" dirty="0"/>
          </a:p>
          <a:p>
            <a:pPr marL="0" indent="0">
              <a:buNone/>
            </a:pPr>
            <a:r>
              <a:rPr lang="ru-RU" i="1" dirty="0"/>
              <a:t>Такой наряд могли иметь только зажиточные крестьянки, богатые поморы да купеческие дочери и жены. У простой крестьянки был наряд попроще. Однако русская северная холщевая рубаха, свадебные полотенца, ширинки (непременная часть обряда) — не менее </a:t>
            </a:r>
            <a:r>
              <a:rPr lang="ru-RU" i="1" dirty="0" smtClean="0"/>
              <a:t>нарядный.</a:t>
            </a:r>
            <a:endParaRPr lang="ru-RU" i="1" dirty="0"/>
          </a:p>
        </p:txBody>
      </p:sp>
    </p:spTree>
    <p:extLst>
      <p:ext uri="{BB962C8B-B14F-4D97-AF65-F5344CB8AC3E}">
        <p14:creationId xmlns:p14="http://schemas.microsoft.com/office/powerpoint/2010/main" val="2341684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8062" y="0"/>
            <a:ext cx="10515600" cy="1325563"/>
          </a:xfrm>
        </p:spPr>
        <p:txBody>
          <a:bodyPr/>
          <a:lstStyle/>
          <a:p>
            <a:pPr algn="ctr"/>
            <a:r>
              <a:rPr lang="ru-RU" b="1" i="1" dirty="0">
                <a:solidFill>
                  <a:srgbClr val="CC651A"/>
                </a:solidFill>
                <a:latin typeface="CyrillicOld" pitchFamily="2" charset="0"/>
              </a:rPr>
              <a:t>П</a:t>
            </a:r>
            <a:r>
              <a:rPr lang="ru-RU" b="1" i="1" dirty="0">
                <a:latin typeface="CyrillicOld" pitchFamily="2" charset="0"/>
              </a:rPr>
              <a:t>сковские, </a:t>
            </a:r>
            <a:r>
              <a:rPr lang="ru-RU" b="1" i="1" dirty="0" err="1">
                <a:solidFill>
                  <a:srgbClr val="CC651A"/>
                </a:solidFill>
                <a:latin typeface="CyrillicOld" pitchFamily="2" charset="0"/>
              </a:rPr>
              <a:t>Г</a:t>
            </a:r>
            <a:r>
              <a:rPr lang="ru-RU" b="1" i="1" dirty="0" err="1">
                <a:latin typeface="CyrillicOld" pitchFamily="2" charset="0"/>
              </a:rPr>
              <a:t>алические</a:t>
            </a:r>
            <a:r>
              <a:rPr lang="ru-RU" b="1" i="1" dirty="0">
                <a:latin typeface="CyrillicOld" pitchFamily="2" charset="0"/>
              </a:rPr>
              <a:t>, </a:t>
            </a:r>
            <a:r>
              <a:rPr lang="ru-RU" b="1" i="1" dirty="0">
                <a:solidFill>
                  <a:srgbClr val="CC651A"/>
                </a:solidFill>
                <a:latin typeface="CyrillicOld" pitchFamily="2" charset="0"/>
              </a:rPr>
              <a:t>Н</a:t>
            </a:r>
            <a:r>
              <a:rPr lang="ru-RU" b="1" i="1" dirty="0">
                <a:latin typeface="CyrillicOld" pitchFamily="2" charset="0"/>
              </a:rPr>
              <a:t>овгородские, </a:t>
            </a:r>
            <a:r>
              <a:rPr lang="ru-RU" b="1" i="1" dirty="0">
                <a:solidFill>
                  <a:srgbClr val="CC651A"/>
                </a:solidFill>
                <a:latin typeface="CyrillicOld" pitchFamily="2" charset="0"/>
              </a:rPr>
              <a:t>А</a:t>
            </a:r>
            <a:r>
              <a:rPr lang="ru-RU" b="1" i="1" dirty="0">
                <a:latin typeface="CyrillicOld" pitchFamily="2" charset="0"/>
              </a:rPr>
              <a:t>рхангельские, </a:t>
            </a:r>
            <a:r>
              <a:rPr lang="ru-RU" b="1" i="1" dirty="0" err="1">
                <a:solidFill>
                  <a:srgbClr val="CC651A"/>
                </a:solidFill>
                <a:latin typeface="CyrillicOld" pitchFamily="2" charset="0"/>
              </a:rPr>
              <a:t>О</a:t>
            </a:r>
            <a:r>
              <a:rPr lang="ru-RU" b="1" i="1" dirty="0" err="1">
                <a:latin typeface="CyrillicOld" pitchFamily="2" charset="0"/>
              </a:rPr>
              <a:t>лонецкие</a:t>
            </a:r>
            <a:r>
              <a:rPr lang="ru-RU" b="1" i="1" dirty="0">
                <a:latin typeface="CyrillicOld" pitchFamily="2" charset="0"/>
              </a:rPr>
              <a:t> костюмы</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861" y="1325563"/>
            <a:ext cx="3304981" cy="5111704"/>
          </a:xfrm>
          <a:prstGeom prst="rect">
            <a:avLst/>
          </a:prstGeom>
        </p:spPr>
      </p:pic>
      <p:sp>
        <p:nvSpPr>
          <p:cNvPr id="5" name="TextBox 4"/>
          <p:cNvSpPr txBox="1"/>
          <p:nvPr/>
        </p:nvSpPr>
        <p:spPr>
          <a:xfrm>
            <a:off x="1851558" y="6365807"/>
            <a:ext cx="2512804" cy="369332"/>
          </a:xfrm>
          <a:prstGeom prst="rect">
            <a:avLst/>
          </a:prstGeom>
          <a:noFill/>
        </p:spPr>
        <p:txBody>
          <a:bodyPr wrap="none" rtlCol="0">
            <a:spAutoFit/>
          </a:bodyPr>
          <a:lstStyle/>
          <a:p>
            <a:r>
              <a:rPr lang="ru-RU" i="1" dirty="0" smtClean="0"/>
              <a:t>Архангельский костюм</a:t>
            </a:r>
            <a:endParaRPr lang="ru-RU" i="1"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8553" y="1325563"/>
            <a:ext cx="3775063" cy="5224910"/>
          </a:xfrm>
          <a:prstGeom prst="rect">
            <a:avLst/>
          </a:prstGeom>
        </p:spPr>
      </p:pic>
      <p:sp>
        <p:nvSpPr>
          <p:cNvPr id="7" name="TextBox 6"/>
          <p:cNvSpPr txBox="1"/>
          <p:nvPr/>
        </p:nvSpPr>
        <p:spPr>
          <a:xfrm>
            <a:off x="8888308" y="6465308"/>
            <a:ext cx="2144177" cy="369332"/>
          </a:xfrm>
          <a:prstGeom prst="rect">
            <a:avLst/>
          </a:prstGeom>
          <a:noFill/>
        </p:spPr>
        <p:txBody>
          <a:bodyPr wrap="none" rtlCol="0">
            <a:spAutoFit/>
          </a:bodyPr>
          <a:lstStyle/>
          <a:p>
            <a:r>
              <a:rPr lang="ru-RU" i="1" dirty="0" err="1" smtClean="0"/>
              <a:t>Олонецкий</a:t>
            </a:r>
            <a:r>
              <a:rPr lang="ru-RU" i="1" dirty="0" smtClean="0"/>
              <a:t> костюм</a:t>
            </a:r>
            <a:endParaRPr lang="ru-RU" i="1" dirty="0"/>
          </a:p>
        </p:txBody>
      </p:sp>
    </p:spTree>
    <p:extLst>
      <p:ext uri="{BB962C8B-B14F-4D97-AF65-F5344CB8AC3E}">
        <p14:creationId xmlns:p14="http://schemas.microsoft.com/office/powerpoint/2010/main" val="3920026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8542"/>
            <a:ext cx="10515600" cy="1325563"/>
          </a:xfrm>
        </p:spPr>
        <p:txBody>
          <a:bodyPr/>
          <a:lstStyle/>
          <a:p>
            <a:pPr algn="ctr"/>
            <a:r>
              <a:rPr lang="ru-RU" sz="6000" b="1" i="1" dirty="0" smtClean="0">
                <a:solidFill>
                  <a:srgbClr val="CC651A"/>
                </a:solidFill>
                <a:latin typeface="CyrillicOld" pitchFamily="2" charset="0"/>
              </a:rPr>
              <a:t>З</a:t>
            </a:r>
            <a:r>
              <a:rPr lang="ru-RU" b="1" i="1" dirty="0" smtClean="0">
                <a:latin typeface="CyrillicOld" pitchFamily="2" charset="0"/>
              </a:rPr>
              <a:t>аключение</a:t>
            </a:r>
            <a:endParaRPr lang="ru-RU" b="1" i="1" dirty="0">
              <a:latin typeface="CyrillicOld" pitchFamily="2" charset="0"/>
            </a:endParaRPr>
          </a:p>
        </p:txBody>
      </p:sp>
      <p:sp>
        <p:nvSpPr>
          <p:cNvPr id="3" name="Объект 2"/>
          <p:cNvSpPr>
            <a:spLocks noGrp="1"/>
          </p:cNvSpPr>
          <p:nvPr>
            <p:ph idx="1"/>
          </p:nvPr>
        </p:nvSpPr>
        <p:spPr>
          <a:xfrm>
            <a:off x="838200" y="1364105"/>
            <a:ext cx="10515600" cy="4812858"/>
          </a:xfrm>
        </p:spPr>
        <p:txBody>
          <a:bodyPr>
            <a:normAutofit/>
          </a:bodyPr>
          <a:lstStyle/>
          <a:p>
            <a:pPr marL="0" indent="0">
              <a:buNone/>
            </a:pPr>
            <a:r>
              <a:rPr lang="ru-RU" i="1" dirty="0" smtClean="0"/>
              <a:t>Русская </a:t>
            </a:r>
            <a:r>
              <a:rPr lang="ru-RU" i="1" dirty="0"/>
              <a:t>народная одежда — хранитель исконной народной культуры, достояние нашего народа, летопись народных обычаев — один из памятников русской национальной культуры. Долго хранили люди заветы старины в художественном образе народного жилища, предметов быта, народном костюме. Нам ли забывать это</a:t>
            </a:r>
            <a:r>
              <a:rPr lang="ru-RU" i="1" dirty="0" smtClean="0"/>
              <a:t>?</a:t>
            </a:r>
            <a:endParaRPr lang="ru-RU" i="1" dirty="0"/>
          </a:p>
          <a:p>
            <a:pPr marL="0" indent="0">
              <a:buNone/>
            </a:pPr>
            <a:r>
              <a:rPr lang="ru-RU" i="1" dirty="0"/>
              <a:t>Возрождение народных традиций наблюдается в возобновлении календарных старинных праздников, в элементах современной одежды, в интересе, который люди стали проявлять к своей национальной культуре.</a:t>
            </a:r>
          </a:p>
        </p:txBody>
      </p:sp>
    </p:spTree>
    <p:extLst>
      <p:ext uri="{BB962C8B-B14F-4D97-AF65-F5344CB8AC3E}">
        <p14:creationId xmlns:p14="http://schemas.microsoft.com/office/powerpoint/2010/main" val="1478637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3112" y="0"/>
            <a:ext cx="10515600" cy="1325563"/>
          </a:xfrm>
        </p:spPr>
        <p:txBody>
          <a:bodyPr/>
          <a:lstStyle/>
          <a:p>
            <a:pPr algn="ctr"/>
            <a:r>
              <a:rPr lang="ru-RU" sz="6000" b="1" i="1" dirty="0" smtClean="0">
                <a:solidFill>
                  <a:srgbClr val="CC651A"/>
                </a:solidFill>
                <a:latin typeface="CyrillicOld" pitchFamily="2" charset="0"/>
              </a:rPr>
              <a:t>В</a:t>
            </a:r>
            <a:r>
              <a:rPr lang="ru-RU" b="1" i="1" dirty="0" smtClean="0">
                <a:latin typeface="CyrillicOld" pitchFamily="2" charset="0"/>
              </a:rPr>
              <a:t>ведение</a:t>
            </a:r>
            <a:endParaRPr lang="ru-RU" b="1" i="1" dirty="0">
              <a:latin typeface="CyrillicOld" pitchFamily="2" charset="0"/>
            </a:endParaRPr>
          </a:p>
        </p:txBody>
      </p:sp>
      <p:sp>
        <p:nvSpPr>
          <p:cNvPr id="3" name="Объект 2"/>
          <p:cNvSpPr>
            <a:spLocks noGrp="1"/>
          </p:cNvSpPr>
          <p:nvPr>
            <p:ph idx="1"/>
          </p:nvPr>
        </p:nvSpPr>
        <p:spPr/>
        <p:txBody>
          <a:bodyPr>
            <a:normAutofit/>
          </a:bodyPr>
          <a:lstStyle/>
          <a:p>
            <a:pPr marL="0" indent="0">
              <a:buNone/>
            </a:pPr>
            <a:r>
              <a:rPr lang="ru-RU" i="1" dirty="0"/>
              <a:t>Большие пространства русской земли стали причиной того, что обряды, связанные с земледельческим календарем, укладом жизни самой большой группы населения России — кресть­янства, сложны и разнообразны. Столь же сложна и разнообразна традиционная русская одежда. Это целый пласт культуры народа, который надо знать, любить, уважать и сохранять.</a:t>
            </a:r>
          </a:p>
          <a:p>
            <a:pPr marL="0" indent="0">
              <a:buNone/>
            </a:pPr>
            <a:r>
              <a:rPr lang="ru-RU" i="1" dirty="0"/>
              <a:t> </a:t>
            </a:r>
          </a:p>
        </p:txBody>
      </p:sp>
    </p:spTree>
    <p:extLst>
      <p:ext uri="{BB962C8B-B14F-4D97-AF65-F5344CB8AC3E}">
        <p14:creationId xmlns:p14="http://schemas.microsoft.com/office/powerpoint/2010/main" val="1240203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000" b="1" i="1" dirty="0" smtClean="0">
                <a:solidFill>
                  <a:srgbClr val="CC651A"/>
                </a:solidFill>
                <a:latin typeface="CyrillicOld" pitchFamily="2" charset="0"/>
              </a:rPr>
              <a:t>Э</a:t>
            </a:r>
            <a:r>
              <a:rPr lang="ru-RU" b="1" i="1" dirty="0" smtClean="0">
                <a:latin typeface="CyrillicOld" pitchFamily="2" charset="0"/>
              </a:rPr>
              <a:t>лектронные источники</a:t>
            </a:r>
            <a:endParaRPr lang="ru-RU" b="1" i="1" dirty="0">
              <a:latin typeface="CyrillicOld" pitchFamily="2" charset="0"/>
            </a:endParaRPr>
          </a:p>
        </p:txBody>
      </p:sp>
      <p:sp>
        <p:nvSpPr>
          <p:cNvPr id="3" name="Объект 2"/>
          <p:cNvSpPr>
            <a:spLocks noGrp="1"/>
          </p:cNvSpPr>
          <p:nvPr>
            <p:ph idx="1"/>
          </p:nvPr>
        </p:nvSpPr>
        <p:spPr/>
        <p:txBody>
          <a:bodyPr/>
          <a:lstStyle/>
          <a:p>
            <a:pPr marL="514350" indent="-514350">
              <a:buFont typeface="+mj-lt"/>
              <a:buAutoNum type="arabicPeriod"/>
            </a:pPr>
            <a:r>
              <a:rPr lang="en-US" i="1" dirty="0">
                <a:hlinkClick r:id="rId3"/>
              </a:rPr>
              <a:t>http://</a:t>
            </a:r>
            <a:r>
              <a:rPr lang="en-US" i="1" dirty="0" smtClean="0">
                <a:hlinkClick r:id="rId3"/>
              </a:rPr>
              <a:t>www.history-ryazan.ru/node/368?page=0%2C0</a:t>
            </a:r>
            <a:endParaRPr lang="ru-RU" i="1" dirty="0" smtClean="0"/>
          </a:p>
          <a:p>
            <a:pPr marL="514350" indent="-514350">
              <a:buFont typeface="+mj-lt"/>
              <a:buAutoNum type="arabicPeriod"/>
            </a:pPr>
            <a:r>
              <a:rPr lang="en-US" i="1" dirty="0">
                <a:hlinkClick r:id="rId4"/>
              </a:rPr>
              <a:t>http://</a:t>
            </a:r>
            <a:r>
              <a:rPr lang="en-US" i="1" dirty="0" smtClean="0">
                <a:hlinkClick r:id="rId4"/>
              </a:rPr>
              <a:t>www.melina-design.com/rus_nat_cost.html</a:t>
            </a:r>
            <a:endParaRPr lang="ru-RU" i="1" dirty="0" smtClean="0"/>
          </a:p>
          <a:p>
            <a:pPr marL="514350" indent="-514350">
              <a:buFont typeface="+mj-lt"/>
              <a:buAutoNum type="arabicPeriod"/>
            </a:pPr>
            <a:r>
              <a:rPr lang="en-US" i="1" dirty="0">
                <a:hlinkClick r:id="rId5"/>
              </a:rPr>
              <a:t>http://www.narodko.ru</a:t>
            </a:r>
            <a:r>
              <a:rPr lang="en-US" i="1" dirty="0" smtClean="0">
                <a:hlinkClick r:id="rId5"/>
              </a:rPr>
              <a:t>/</a:t>
            </a:r>
            <a:endParaRPr lang="ru-RU" i="1" dirty="0" smtClean="0"/>
          </a:p>
          <a:p>
            <a:pPr marL="514350" indent="-514350">
              <a:buFont typeface="+mj-lt"/>
              <a:buAutoNum type="arabicPeriod"/>
            </a:pPr>
            <a:r>
              <a:rPr lang="en-US" i="1" dirty="0">
                <a:hlinkClick r:id="rId6"/>
              </a:rPr>
              <a:t>http://</a:t>
            </a:r>
            <a:r>
              <a:rPr lang="en-US" i="1" dirty="0" smtClean="0">
                <a:hlinkClick r:id="rId6"/>
              </a:rPr>
              <a:t>www.dazzle.ru/spec/prrudekos.shtml</a:t>
            </a:r>
            <a:endParaRPr lang="ru-RU" i="1" dirty="0" smtClean="0"/>
          </a:p>
          <a:p>
            <a:pPr marL="514350" indent="-514350">
              <a:buFont typeface="+mj-lt"/>
              <a:buAutoNum type="arabicPeriod"/>
            </a:pPr>
            <a:r>
              <a:rPr lang="en-US" i="1" dirty="0">
                <a:hlinkClick r:id="rId7"/>
              </a:rPr>
              <a:t>http://</a:t>
            </a:r>
            <a:r>
              <a:rPr lang="en-US" i="1" dirty="0" smtClean="0">
                <a:hlinkClick r:id="rId7"/>
              </a:rPr>
              <a:t>sv-rasseniya.narod.ru/xronologiya/21-russian_culture/pic_html/foto-6.html</a:t>
            </a:r>
            <a:endParaRPr lang="ru-RU" i="1" dirty="0"/>
          </a:p>
          <a:p>
            <a:pPr marL="514350" indent="-514350">
              <a:buFont typeface="+mj-lt"/>
              <a:buAutoNum type="arabicPeriod"/>
            </a:pPr>
            <a:r>
              <a:rPr lang="en-US" i="1" smtClean="0">
                <a:hlinkClick r:id="rId8"/>
              </a:rPr>
              <a:t>http</a:t>
            </a:r>
            <a:r>
              <a:rPr lang="en-US" i="1">
                <a:hlinkClick r:id="rId8"/>
              </a:rPr>
              <a:t>://</a:t>
            </a:r>
            <a:r>
              <a:rPr lang="en-US" i="1" smtClean="0">
                <a:hlinkClick r:id="rId8"/>
              </a:rPr>
              <a:t>vneshnii-oblik.ru/raznoe/nauchno-populyarnoe/narodnyij-kostyum.html</a:t>
            </a:r>
            <a:endParaRPr lang="ru-RU" i="1" dirty="0" smtClean="0"/>
          </a:p>
        </p:txBody>
      </p:sp>
    </p:spTree>
    <p:extLst>
      <p:ext uri="{BB962C8B-B14F-4D97-AF65-F5344CB8AC3E}">
        <p14:creationId xmlns:p14="http://schemas.microsoft.com/office/powerpoint/2010/main" val="3222360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3131" y="-107042"/>
            <a:ext cx="10515600" cy="1325563"/>
          </a:xfrm>
        </p:spPr>
        <p:txBody>
          <a:bodyPr/>
          <a:lstStyle/>
          <a:p>
            <a:pPr algn="ctr"/>
            <a:r>
              <a:rPr lang="ru-RU" sz="6000" b="1" i="1" dirty="0" smtClean="0">
                <a:solidFill>
                  <a:srgbClr val="CC651A"/>
                </a:solidFill>
                <a:latin typeface="CyrillicOld" pitchFamily="2" charset="0"/>
              </a:rPr>
              <a:t>Т</a:t>
            </a:r>
            <a:r>
              <a:rPr lang="ru-RU" b="1" i="1" dirty="0" smtClean="0">
                <a:latin typeface="CyrillicOld" pitchFamily="2" charset="0"/>
              </a:rPr>
              <a:t>кани</a:t>
            </a:r>
            <a:endParaRPr lang="ru-RU" b="1" i="1" dirty="0">
              <a:latin typeface="CyrillicOld" pitchFamily="2" charset="0"/>
            </a:endParaRPr>
          </a:p>
        </p:txBody>
      </p:sp>
      <p:sp>
        <p:nvSpPr>
          <p:cNvPr id="3" name="Объект 2"/>
          <p:cNvSpPr>
            <a:spLocks noGrp="1"/>
          </p:cNvSpPr>
          <p:nvPr>
            <p:ph idx="1"/>
          </p:nvPr>
        </p:nvSpPr>
        <p:spPr>
          <a:xfrm>
            <a:off x="838200" y="1825624"/>
            <a:ext cx="5607570" cy="4441201"/>
          </a:xfrm>
        </p:spPr>
        <p:txBody>
          <a:bodyPr>
            <a:normAutofit/>
          </a:bodyPr>
          <a:lstStyle/>
          <a:p>
            <a:pPr marL="0" indent="0">
              <a:buNone/>
            </a:pPr>
            <a:r>
              <a:rPr lang="ru-RU" i="1" dirty="0"/>
              <a:t>Основными тканями, применявшимися для народной крестьянской одежды, были домотканые холст и шерсть простого полотняного переплетения, а с середины XIX в. — фабричные шелк, атлас, парча с орнаментом из пышных цветочных гирлянд и букетов, кумач, ситец, сатин, цветной кашемир.</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770" y="1420889"/>
            <a:ext cx="2985620" cy="3655861"/>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1558" y="3248819"/>
            <a:ext cx="3333750" cy="3219450"/>
          </a:xfrm>
          <a:prstGeom prst="rect">
            <a:avLst/>
          </a:prstGeom>
        </p:spPr>
      </p:pic>
    </p:spTree>
    <p:extLst>
      <p:ext uri="{BB962C8B-B14F-4D97-AF65-F5344CB8AC3E}">
        <p14:creationId xmlns:p14="http://schemas.microsoft.com/office/powerpoint/2010/main" val="2822907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8042" y="0"/>
            <a:ext cx="10515600" cy="1325563"/>
          </a:xfrm>
        </p:spPr>
        <p:txBody>
          <a:bodyPr>
            <a:normAutofit/>
          </a:bodyPr>
          <a:lstStyle/>
          <a:p>
            <a:pPr algn="ctr"/>
            <a:r>
              <a:rPr lang="ru-RU" sz="6000" b="1" i="1" dirty="0" smtClean="0">
                <a:solidFill>
                  <a:srgbClr val="CC651A"/>
                </a:solidFill>
                <a:latin typeface="CyrillicOld" pitchFamily="2" charset="0"/>
              </a:rPr>
              <a:t>У</a:t>
            </a:r>
            <a:r>
              <a:rPr lang="ru-RU" b="1" i="1" dirty="0" smtClean="0">
                <a:latin typeface="CyrillicOld" pitchFamily="2" charset="0"/>
              </a:rPr>
              <a:t>зоры и цветовая гамма костюма</a:t>
            </a:r>
            <a:endParaRPr lang="ru-RU" b="1" i="1" dirty="0">
              <a:latin typeface="CyrillicOld" pitchFamily="2" charset="0"/>
            </a:endParaRPr>
          </a:p>
        </p:txBody>
      </p:sp>
      <p:sp>
        <p:nvSpPr>
          <p:cNvPr id="3" name="Объект 2"/>
          <p:cNvSpPr>
            <a:spLocks noGrp="1"/>
          </p:cNvSpPr>
          <p:nvPr>
            <p:ph idx="1"/>
          </p:nvPr>
        </p:nvSpPr>
        <p:spPr>
          <a:xfrm>
            <a:off x="388495" y="1525821"/>
            <a:ext cx="7571282" cy="5579517"/>
          </a:xfrm>
        </p:spPr>
        <p:txBody>
          <a:bodyPr>
            <a:normAutofit fontScale="77500" lnSpcReduction="20000"/>
          </a:bodyPr>
          <a:lstStyle/>
          <a:p>
            <a:pPr marL="0" indent="0">
              <a:buNone/>
            </a:pPr>
            <a:r>
              <a:rPr lang="ru-RU" i="1" dirty="0"/>
              <a:t> </a:t>
            </a:r>
            <a:r>
              <a:rPr lang="ru-RU" i="1" dirty="0" smtClean="0"/>
              <a:t>В каждой </a:t>
            </a:r>
            <a:r>
              <a:rPr lang="ru-RU" i="1" dirty="0"/>
              <a:t>российской губернии существовали свои излюбленные приемы украшения рубах, места расположения и способы воплощения узоров, определенная цветовая гамма. Если в старинных рубахах преобладают набойка, узорное ткачество и вышивка льняными, шелковыми, шерстяными, позже - хлопчатобумажными нитями, то со второй половины XIX века все шире используются разнообразные тканевые нашивки, аппликация, тесьма, ленты, кружево и блестки. Встречается вышивка городского типа, такая например, как прорезная гладь</a:t>
            </a:r>
            <a:r>
              <a:rPr lang="ru-RU" i="1" dirty="0" smtClean="0"/>
              <a:t>.</a:t>
            </a:r>
          </a:p>
          <a:p>
            <a:pPr marL="0" indent="0">
              <a:buNone/>
            </a:pPr>
            <a:r>
              <a:rPr lang="ru-RU" i="1" dirty="0" smtClean="0"/>
              <a:t> </a:t>
            </a:r>
            <a:r>
              <a:rPr lang="ru-RU" i="1" dirty="0"/>
              <a:t>Полосатые и клетчатые узоры были разнообразны по форме и </a:t>
            </a:r>
            <a:r>
              <a:rPr lang="ru-RU" i="1" dirty="0" smtClean="0"/>
              <a:t>колориту. Основными </a:t>
            </a:r>
            <a:r>
              <a:rPr lang="ru-RU" i="1" dirty="0"/>
              <a:t>местами расположения узора были ворот, оплечья, рукава и подол</a:t>
            </a:r>
            <a:r>
              <a:rPr lang="ru-RU" i="1" dirty="0" smtClean="0"/>
              <a:t>. </a:t>
            </a:r>
          </a:p>
          <a:p>
            <a:pPr marL="0" indent="0">
              <a:buNone/>
            </a:pPr>
            <a:r>
              <a:rPr lang="ru-RU" i="1" dirty="0" smtClean="0"/>
              <a:t>Гамма цветов костюма была многокрасочна</a:t>
            </a:r>
            <a:r>
              <a:rPr lang="ru-RU" i="1" dirty="0"/>
              <a:t>: белый, красный, синий, черный, коричневый, желтый, зеленый и др. Многокрасочность решалась на основе двух или трех основных цветов, чаще всего белого, красного и синего (или черного). Общий колорит костюма был ярок, но без пестроты и крикливости.</a:t>
            </a:r>
            <a:endParaRPr lang="ru-RU" i="1" dirty="0" smtClean="0"/>
          </a:p>
          <a:p>
            <a:pPr marL="0" indent="0">
              <a:buNone/>
            </a:pPr>
            <a:endParaRPr lang="ru-RU" i="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1424" y="1389089"/>
            <a:ext cx="2867025" cy="3810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036" y="2438400"/>
            <a:ext cx="2390775" cy="4419600"/>
          </a:xfrm>
          <a:prstGeom prst="rect">
            <a:avLst/>
          </a:prstGeom>
        </p:spPr>
      </p:pic>
    </p:spTree>
    <p:extLst>
      <p:ext uri="{BB962C8B-B14F-4D97-AF65-F5344CB8AC3E}">
        <p14:creationId xmlns:p14="http://schemas.microsoft.com/office/powerpoint/2010/main" val="21810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3170" y="0"/>
            <a:ext cx="10515600" cy="1325563"/>
          </a:xfrm>
        </p:spPr>
        <p:txBody>
          <a:bodyPr/>
          <a:lstStyle/>
          <a:p>
            <a:pPr algn="ctr"/>
            <a:r>
              <a:rPr lang="ru-RU" sz="6000" b="1" i="1" dirty="0" smtClean="0">
                <a:solidFill>
                  <a:srgbClr val="CC651A"/>
                </a:solidFill>
                <a:latin typeface="CyrillicOld" pitchFamily="2" charset="0"/>
              </a:rPr>
              <a:t>О</a:t>
            </a:r>
            <a:r>
              <a:rPr lang="ru-RU" b="1" i="1" dirty="0" smtClean="0">
                <a:latin typeface="CyrillicOld" pitchFamily="2" charset="0"/>
              </a:rPr>
              <a:t>сновные виды и формы костюма</a:t>
            </a:r>
            <a:endParaRPr lang="ru-RU" b="1" i="1" dirty="0">
              <a:latin typeface="CyrillicOld" pitchFamily="2" charset="0"/>
            </a:endParaRPr>
          </a:p>
        </p:txBody>
      </p:sp>
      <p:sp>
        <p:nvSpPr>
          <p:cNvPr id="3" name="Объект 2"/>
          <p:cNvSpPr>
            <a:spLocks noGrp="1"/>
          </p:cNvSpPr>
          <p:nvPr>
            <p:ph idx="1"/>
          </p:nvPr>
        </p:nvSpPr>
        <p:spPr>
          <a:xfrm>
            <a:off x="389744" y="1304144"/>
            <a:ext cx="11802256" cy="5441430"/>
          </a:xfrm>
        </p:spPr>
        <p:txBody>
          <a:bodyPr>
            <a:normAutofit lnSpcReduction="10000"/>
          </a:bodyPr>
          <a:lstStyle/>
          <a:p>
            <a:pPr marL="0" indent="0">
              <a:buNone/>
            </a:pPr>
            <a:r>
              <a:rPr lang="ru-RU" i="1" dirty="0"/>
              <a:t> Различаясь отдельными элементами, русская народная одежда северных и южных областей сохраняет общие основные черты, причем в мужском костюме больше общности, в женском — различий. Народная одежда различалась по назначению (будничная, праздничная, свадебная, траурная), возрасту, семейному положению. Чаще всего знаками различия были не покрой и вид одежды, а ее многоцветность, количество вышитых и вытканных узоров, применение шелковых, золотых и серебряных ниток.</a:t>
            </a:r>
          </a:p>
          <a:p>
            <a:pPr marL="0" indent="0">
              <a:buNone/>
            </a:pPr>
            <a:r>
              <a:rPr lang="ru-RU" i="1" dirty="0"/>
              <a:t>     Преобладание глухих </a:t>
            </a:r>
            <a:r>
              <a:rPr lang="ru-RU" i="1" dirty="0" err="1"/>
              <a:t>туникообразных</a:t>
            </a:r>
            <a:r>
              <a:rPr lang="ru-RU" i="1" dirty="0"/>
              <a:t> и широких прямых распашных одежд выявляет стремление к созданию массивной, мало расчлененной формы, цельного и чрезвычайно простого по рисунку силуэта. Массивность, как правило, нарастает книзу, что подчеркнуто и обувью - плетеными лаптями с толстыми онучами, большими сапогами в сборку и тяжеловесными котами - туфлями, которые иногда надевались на семь-восемь пар толстых шерстяных чулок.</a:t>
            </a:r>
          </a:p>
        </p:txBody>
      </p:sp>
    </p:spTree>
    <p:extLst>
      <p:ext uri="{BB962C8B-B14F-4D97-AF65-F5344CB8AC3E}">
        <p14:creationId xmlns:p14="http://schemas.microsoft.com/office/powerpoint/2010/main" val="1820196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29551"/>
            <a:ext cx="10515600" cy="1325563"/>
          </a:xfrm>
        </p:spPr>
        <p:txBody>
          <a:bodyPr/>
          <a:lstStyle/>
          <a:p>
            <a:pPr algn="ctr"/>
            <a:r>
              <a:rPr lang="ru-RU" sz="6000" b="1" i="1" dirty="0">
                <a:solidFill>
                  <a:srgbClr val="CC651A"/>
                </a:solidFill>
                <a:latin typeface="CyrillicOld" pitchFamily="2" charset="0"/>
              </a:rPr>
              <a:t>Т</a:t>
            </a:r>
            <a:r>
              <a:rPr lang="ru-RU" b="1" i="1" dirty="0">
                <a:latin typeface="CyrillicOld" pitchFamily="2" charset="0"/>
              </a:rPr>
              <a:t>амбовский костюм</a:t>
            </a:r>
          </a:p>
        </p:txBody>
      </p:sp>
      <p:sp>
        <p:nvSpPr>
          <p:cNvPr id="3" name="Объект 2"/>
          <p:cNvSpPr>
            <a:spLocks noGrp="1"/>
          </p:cNvSpPr>
          <p:nvPr>
            <p:ph idx="1"/>
          </p:nvPr>
        </p:nvSpPr>
        <p:spPr>
          <a:xfrm>
            <a:off x="598358" y="1196011"/>
            <a:ext cx="7646232" cy="5459621"/>
          </a:xfrm>
        </p:spPr>
        <p:txBody>
          <a:bodyPr>
            <a:normAutofit lnSpcReduction="10000"/>
          </a:bodyPr>
          <a:lstStyle/>
          <a:p>
            <a:pPr marL="0" indent="0">
              <a:buNone/>
            </a:pPr>
            <a:r>
              <a:rPr lang="ru-RU" i="1" dirty="0"/>
              <a:t>Тамбовский костюм включал рубаху с косыми </a:t>
            </a:r>
            <a:r>
              <a:rPr lang="ru-RU" i="1" dirty="0" err="1"/>
              <a:t>поликами</a:t>
            </a:r>
            <a:r>
              <a:rPr lang="ru-RU" i="1" dirty="0"/>
              <a:t>. К свадьбе шили рубаху-</a:t>
            </a:r>
            <a:r>
              <a:rPr lang="ru-RU" i="1" dirty="0" err="1"/>
              <a:t>длиннорукавку</a:t>
            </a:r>
            <a:r>
              <a:rPr lang="ru-RU" i="1" dirty="0"/>
              <a:t> (</a:t>
            </a:r>
            <a:r>
              <a:rPr lang="ru-RU" i="1" dirty="0" err="1"/>
              <a:t>плакательную</a:t>
            </a:r>
            <a:r>
              <a:rPr lang="ru-RU" i="1" dirty="0"/>
              <a:t>), где верхняя часть рукава была богато украшена полосами браного (вышитого узорами) ткачества, а нижняя подшивалась из тонкой ткани. Кроме понёвы была в быту юбка-</a:t>
            </a:r>
            <a:r>
              <a:rPr lang="ru-RU" i="1" dirty="0" err="1"/>
              <a:t>андарак</a:t>
            </a:r>
            <a:r>
              <a:rPr lang="ru-RU" i="1" dirty="0"/>
              <a:t>, шитая из нескольких полотнищ тонкой ткани и собранная на поясе на шнурок-вздержку. Верхнюю одежду — шушун делали из домотканой шерстяной или кашемировой ткани, украшая вышивкой крестом, набором, отделывая бахромой. Головной убор — рогатая кика с поднизью сзади бисерным набором или лентами.</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589" y="824146"/>
            <a:ext cx="3400855" cy="5486713"/>
          </a:xfrm>
          <a:prstGeom prst="rect">
            <a:avLst/>
          </a:prstGeom>
        </p:spPr>
      </p:pic>
      <p:sp>
        <p:nvSpPr>
          <p:cNvPr id="6" name="TextBox 5"/>
          <p:cNvSpPr txBox="1"/>
          <p:nvPr/>
        </p:nvSpPr>
        <p:spPr>
          <a:xfrm>
            <a:off x="8833974" y="6310859"/>
            <a:ext cx="2222083" cy="369332"/>
          </a:xfrm>
          <a:prstGeom prst="rect">
            <a:avLst/>
          </a:prstGeom>
          <a:noFill/>
        </p:spPr>
        <p:txBody>
          <a:bodyPr wrap="none" rtlCol="0">
            <a:spAutoFit/>
          </a:bodyPr>
          <a:lstStyle/>
          <a:p>
            <a:r>
              <a:rPr lang="ru-RU" i="1" dirty="0" smtClean="0"/>
              <a:t>Тамбовский костюм</a:t>
            </a:r>
            <a:endParaRPr lang="ru-RU" i="1" dirty="0"/>
          </a:p>
        </p:txBody>
      </p:sp>
    </p:spTree>
    <p:extLst>
      <p:ext uri="{BB962C8B-B14F-4D97-AF65-F5344CB8AC3E}">
        <p14:creationId xmlns:p14="http://schemas.microsoft.com/office/powerpoint/2010/main" val="3186785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3131" y="-174521"/>
            <a:ext cx="10515600" cy="1325563"/>
          </a:xfrm>
        </p:spPr>
        <p:txBody>
          <a:bodyPr/>
          <a:lstStyle/>
          <a:p>
            <a:pPr algn="ctr"/>
            <a:r>
              <a:rPr lang="ru-RU" sz="6000" b="1" i="1" dirty="0" smtClean="0">
                <a:solidFill>
                  <a:srgbClr val="CC651A"/>
                </a:solidFill>
                <a:latin typeface="CyrillicOld" pitchFamily="2" charset="0"/>
              </a:rPr>
              <a:t>В</a:t>
            </a:r>
            <a:r>
              <a:rPr lang="ru-RU" b="1" i="1" dirty="0" smtClean="0">
                <a:latin typeface="CyrillicOld" pitchFamily="2" charset="0"/>
              </a:rPr>
              <a:t>оронежский костюм</a:t>
            </a:r>
            <a:endParaRPr lang="ru-RU" b="1" i="1" dirty="0">
              <a:latin typeface="CyrillicOld" pitchFamily="2" charset="0"/>
            </a:endParaRPr>
          </a:p>
        </p:txBody>
      </p:sp>
      <p:sp>
        <p:nvSpPr>
          <p:cNvPr id="3" name="Объект 2"/>
          <p:cNvSpPr>
            <a:spLocks noGrp="1"/>
          </p:cNvSpPr>
          <p:nvPr>
            <p:ph idx="1"/>
          </p:nvPr>
        </p:nvSpPr>
        <p:spPr>
          <a:xfrm>
            <a:off x="838200" y="794480"/>
            <a:ext cx="5952344" cy="5771212"/>
          </a:xfrm>
        </p:spPr>
        <p:txBody>
          <a:bodyPr>
            <a:normAutofit fontScale="92500" lnSpcReduction="20000"/>
          </a:bodyPr>
          <a:lstStyle/>
          <a:p>
            <a:pPr marL="0" indent="0">
              <a:buNone/>
            </a:pPr>
            <a:r>
              <a:rPr lang="ru-RU" i="1" dirty="0"/>
              <a:t>Воронежская понёва отличается по цвету, характеру ткачества «в три нитки», белыми клетками по черному или красному полю, со вставкой спереди из тонкой ткани. Понёву вышивали наборной гладью, украшали цветными полосами желтого, зеленого цвета. Вышивка рубахи по оплечью и рукаву плотная — «набором» и гладью; делали рубаху и с косыми вставками из кумача с полосами наборного ткачества. Поясной фартук-</a:t>
            </a:r>
            <a:r>
              <a:rPr lang="ru-RU" i="1" dirty="0" err="1"/>
              <a:t>завеску</a:t>
            </a:r>
            <a:r>
              <a:rPr lang="ru-RU" i="1" dirty="0"/>
              <a:t> из холста расшивали двухсторонней гладью, тесьмой. К костюму полагался тканый шерстяной пояс, нагрудные украшения — «</a:t>
            </a:r>
            <a:r>
              <a:rPr lang="ru-RU" i="1" dirty="0" err="1"/>
              <a:t>гаруси</a:t>
            </a:r>
            <a:r>
              <a:rPr lang="ru-RU" i="1" dirty="0"/>
              <a:t>» (у мужчин — «</a:t>
            </a:r>
            <a:r>
              <a:rPr lang="ru-RU" i="1" dirty="0" err="1"/>
              <a:t>грибатка</a:t>
            </a:r>
            <a:r>
              <a:rPr lang="ru-RU" i="1" dirty="0"/>
              <a:t>», шерстяные, вязанные на спицах чулки с цветными полосами и туфли — «коты»).</a:t>
            </a:r>
          </a:p>
        </p:txBody>
      </p:sp>
      <p:sp>
        <p:nvSpPr>
          <p:cNvPr id="5" name="TextBox 4"/>
          <p:cNvSpPr txBox="1"/>
          <p:nvPr/>
        </p:nvSpPr>
        <p:spPr>
          <a:xfrm>
            <a:off x="8079698" y="6196360"/>
            <a:ext cx="2391937" cy="369332"/>
          </a:xfrm>
          <a:prstGeom prst="rect">
            <a:avLst/>
          </a:prstGeom>
          <a:noFill/>
        </p:spPr>
        <p:txBody>
          <a:bodyPr wrap="none" rtlCol="0">
            <a:spAutoFit/>
          </a:bodyPr>
          <a:lstStyle/>
          <a:p>
            <a:r>
              <a:rPr lang="ru-RU" i="1" dirty="0" smtClean="0"/>
              <a:t>Воронежский костюм</a:t>
            </a:r>
            <a:endParaRPr lang="ru-RU" i="1"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1592" y="794480"/>
            <a:ext cx="3101403" cy="5365702"/>
          </a:xfrm>
          <a:prstGeom prst="rect">
            <a:avLst/>
          </a:prstGeom>
        </p:spPr>
      </p:pic>
    </p:spTree>
    <p:extLst>
      <p:ext uri="{BB962C8B-B14F-4D97-AF65-F5344CB8AC3E}">
        <p14:creationId xmlns:p14="http://schemas.microsoft.com/office/powerpoint/2010/main" val="1416729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000" b="1" i="1" dirty="0" smtClean="0">
                <a:solidFill>
                  <a:srgbClr val="CC651A"/>
                </a:solidFill>
                <a:latin typeface="CyrillicOld" pitchFamily="2" charset="0"/>
              </a:rPr>
              <a:t>О</a:t>
            </a:r>
            <a:r>
              <a:rPr lang="ru-RU" b="1" i="1" dirty="0" smtClean="0">
                <a:latin typeface="CyrillicOld" pitchFamily="2" charset="0"/>
              </a:rPr>
              <a:t>рловский и </a:t>
            </a:r>
            <a:r>
              <a:rPr lang="ru-RU" sz="6000" b="1" i="1" dirty="0" smtClean="0">
                <a:solidFill>
                  <a:srgbClr val="CC651A"/>
                </a:solidFill>
                <a:latin typeface="CyrillicOld" pitchFamily="2" charset="0"/>
              </a:rPr>
              <a:t>К</a:t>
            </a:r>
            <a:r>
              <a:rPr lang="ru-RU" b="1" i="1" dirty="0" smtClean="0">
                <a:latin typeface="CyrillicOld" pitchFamily="2" charset="0"/>
              </a:rPr>
              <a:t>урский костюм</a:t>
            </a:r>
            <a:endParaRPr lang="ru-RU" b="1" i="1" dirty="0">
              <a:latin typeface="CyrillicOld" pitchFamily="2" charset="0"/>
            </a:endParaRPr>
          </a:p>
        </p:txBody>
      </p:sp>
      <p:sp>
        <p:nvSpPr>
          <p:cNvPr id="3" name="Объект 2"/>
          <p:cNvSpPr>
            <a:spLocks noGrp="1"/>
          </p:cNvSpPr>
          <p:nvPr>
            <p:ph idx="1"/>
          </p:nvPr>
        </p:nvSpPr>
        <p:spPr/>
        <p:txBody>
          <a:bodyPr/>
          <a:lstStyle/>
          <a:p>
            <a:pPr marL="0" indent="0">
              <a:buNone/>
            </a:pPr>
            <a:r>
              <a:rPr lang="ru-RU" i="1" dirty="0"/>
              <a:t>Орловский и Курский костюм имеет те же основные черты, что и Воронежский. Понёва в основном изготовлялась крестьянками в технике браного ткачества, дополнялась по низу кумачовыми и шелковыми лентами, тесьмой, галуном, кружевом, вышивкой крестом. На передник-</a:t>
            </a:r>
            <a:r>
              <a:rPr lang="ru-RU" i="1" dirty="0" err="1"/>
              <a:t>завеску</a:t>
            </a:r>
            <a:r>
              <a:rPr lang="ru-RU" i="1" dirty="0"/>
              <a:t> из холста, шерсти, сатина нашивали понизу тесьму и ленты, плетеное кружево и бахрому. Невысокую «сороку» из сатина и ситца, на картоне, расшивали бисером, украшали пушками, позументом на лобной части. Шейными украшениями были бусы в несколько рядов, </a:t>
            </a:r>
            <a:r>
              <a:rPr lang="ru-RU" i="1" dirty="0" err="1"/>
              <a:t>кейданы</a:t>
            </a:r>
            <a:r>
              <a:rPr lang="ru-RU" i="1" dirty="0"/>
              <a:t> и цепочки. Рукава рубахи из ситца и кумача украшали аппликацией из ромбов и уголков и полосами браного ткачества.</a:t>
            </a:r>
          </a:p>
        </p:txBody>
      </p:sp>
    </p:spTree>
    <p:extLst>
      <p:ext uri="{BB962C8B-B14F-4D97-AF65-F5344CB8AC3E}">
        <p14:creationId xmlns:p14="http://schemas.microsoft.com/office/powerpoint/2010/main" val="465778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6000" b="1" i="1" dirty="0" smtClean="0">
                <a:solidFill>
                  <a:srgbClr val="CC651A"/>
                </a:solidFill>
                <a:latin typeface="CyrillicOld" pitchFamily="2" charset="0"/>
              </a:rPr>
              <a:t>О</a:t>
            </a:r>
            <a:r>
              <a:rPr lang="ru-RU" b="1" i="1" dirty="0" smtClean="0">
                <a:latin typeface="CyrillicOld" pitchFamily="2" charset="0"/>
              </a:rPr>
              <a:t>рловский и </a:t>
            </a:r>
            <a:r>
              <a:rPr lang="ru-RU" sz="6000" b="1" i="1" dirty="0" smtClean="0">
                <a:solidFill>
                  <a:srgbClr val="CC651A"/>
                </a:solidFill>
                <a:latin typeface="CyrillicOld" pitchFamily="2" charset="0"/>
              </a:rPr>
              <a:t>К</a:t>
            </a:r>
            <a:r>
              <a:rPr lang="ru-RU" b="1" i="1" dirty="0" smtClean="0">
                <a:latin typeface="CyrillicOld" pitchFamily="2" charset="0"/>
              </a:rPr>
              <a:t>урский костюм</a:t>
            </a:r>
            <a:endParaRPr lang="ru-RU" b="1" i="1" dirty="0">
              <a:latin typeface="CyrillicOld" pitchFamily="2"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4551" y="212036"/>
            <a:ext cx="2591676" cy="611635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374" y="1558508"/>
            <a:ext cx="2857500" cy="4400550"/>
          </a:xfrm>
          <a:prstGeom prst="rect">
            <a:avLst/>
          </a:prstGeom>
        </p:spPr>
      </p:pic>
      <p:sp>
        <p:nvSpPr>
          <p:cNvPr id="6" name="TextBox 5"/>
          <p:cNvSpPr txBox="1"/>
          <p:nvPr/>
        </p:nvSpPr>
        <p:spPr>
          <a:xfrm>
            <a:off x="1936172" y="5959058"/>
            <a:ext cx="1843903" cy="369332"/>
          </a:xfrm>
          <a:prstGeom prst="rect">
            <a:avLst/>
          </a:prstGeom>
          <a:noFill/>
        </p:spPr>
        <p:txBody>
          <a:bodyPr wrap="none" rtlCol="0">
            <a:spAutoFit/>
          </a:bodyPr>
          <a:lstStyle/>
          <a:p>
            <a:r>
              <a:rPr lang="ru-RU" i="1" dirty="0" smtClean="0"/>
              <a:t>Курский костюм</a:t>
            </a:r>
            <a:endParaRPr lang="ru-RU" i="1" dirty="0"/>
          </a:p>
        </p:txBody>
      </p:sp>
      <p:sp>
        <p:nvSpPr>
          <p:cNvPr id="7" name="TextBox 6"/>
          <p:cNvSpPr txBox="1"/>
          <p:nvPr/>
        </p:nvSpPr>
        <p:spPr>
          <a:xfrm>
            <a:off x="8556941" y="6296813"/>
            <a:ext cx="2764436" cy="369332"/>
          </a:xfrm>
          <a:prstGeom prst="rect">
            <a:avLst/>
          </a:prstGeom>
          <a:noFill/>
        </p:spPr>
        <p:txBody>
          <a:bodyPr wrap="square" rtlCol="0">
            <a:spAutoFit/>
          </a:bodyPr>
          <a:lstStyle/>
          <a:p>
            <a:r>
              <a:rPr lang="ru-RU" i="1" dirty="0" smtClean="0"/>
              <a:t>Орловский костюм</a:t>
            </a:r>
            <a:endParaRPr lang="ru-RU" i="1" dirty="0"/>
          </a:p>
        </p:txBody>
      </p:sp>
    </p:spTree>
    <p:extLst>
      <p:ext uri="{BB962C8B-B14F-4D97-AF65-F5344CB8AC3E}">
        <p14:creationId xmlns:p14="http://schemas.microsoft.com/office/powerpoint/2010/main" val="833899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2061</Words>
  <Application>Microsoft Office PowerPoint</Application>
  <PresentationFormat>Широкоэкранный</PresentationFormat>
  <Paragraphs>73</Paragraphs>
  <Slides>20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Calibri</vt:lpstr>
      <vt:lpstr>Calibri Light</vt:lpstr>
      <vt:lpstr>CyrillicOld</vt:lpstr>
      <vt:lpstr>Тема Office</vt:lpstr>
      <vt:lpstr>Русский   Народный      Костюм</vt:lpstr>
      <vt:lpstr>Введение</vt:lpstr>
      <vt:lpstr>Ткани</vt:lpstr>
      <vt:lpstr>Узоры и цветовая гамма костюма</vt:lpstr>
      <vt:lpstr>Основные виды и формы костюма</vt:lpstr>
      <vt:lpstr>Тамбовский костюм</vt:lpstr>
      <vt:lpstr>Воронежский костюм</vt:lpstr>
      <vt:lpstr>Орловский и Курский костюм</vt:lpstr>
      <vt:lpstr>Орловский и Курский костюм</vt:lpstr>
      <vt:lpstr>Рязанский костюм</vt:lpstr>
      <vt:lpstr>Московский костюм</vt:lpstr>
      <vt:lpstr>Псковский и Смоленский  костюм</vt:lpstr>
      <vt:lpstr>Симбирский костюм</vt:lpstr>
      <vt:lpstr>Уральский костюм</vt:lpstr>
      <vt:lpstr>Семипалатинский костюм</vt:lpstr>
      <vt:lpstr>Тверской костюм</vt:lpstr>
      <vt:lpstr>Псковские, Галические, Новгородские, Архангельские, Олонецкие костюмы</vt:lpstr>
      <vt:lpstr>Псковские, Галические, Новгородские, Архангельские, Олонецкие костюмы</vt:lpstr>
      <vt:lpstr>Заключение</vt:lpstr>
      <vt:lpstr>Электронные источники</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народного костюма</dc:title>
  <dc:creator>Kisa</dc:creator>
  <cp:lastModifiedBy>Kisa</cp:lastModifiedBy>
  <cp:revision>32</cp:revision>
  <dcterms:created xsi:type="dcterms:W3CDTF">2014-11-17T05:01:52Z</dcterms:created>
  <dcterms:modified xsi:type="dcterms:W3CDTF">2014-11-18T05:07:38Z</dcterms:modified>
</cp:coreProperties>
</file>