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61" r:id="rId4"/>
    <p:sldId id="258" r:id="rId5"/>
    <p:sldId id="259" r:id="rId6"/>
    <p:sldId id="263" r:id="rId7"/>
    <p:sldId id="260"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D8BF867-0972-44A2-ACE2-31090B6919D9}" type="datetimeFigureOut">
              <a:rPr lang="ru-RU" smtClean="0"/>
              <a:pPr/>
              <a:t>18.11.2014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0A6FF4-FC39-4521-8FC8-F62B6441421D}"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D8BF867-0972-44A2-ACE2-31090B6919D9}" type="datetimeFigureOut">
              <a:rPr lang="ru-RU" smtClean="0"/>
              <a:pPr/>
              <a:t>18.11.2014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0A6FF4-FC39-4521-8FC8-F62B6441421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D8BF867-0972-44A2-ACE2-31090B6919D9}" type="datetimeFigureOut">
              <a:rPr lang="ru-RU" smtClean="0"/>
              <a:pPr/>
              <a:t>18.11.2014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0A6FF4-FC39-4521-8FC8-F62B6441421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D8BF867-0972-44A2-ACE2-31090B6919D9}" type="datetimeFigureOut">
              <a:rPr lang="ru-RU" smtClean="0"/>
              <a:pPr/>
              <a:t>18.11.2014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0A6FF4-FC39-4521-8FC8-F62B6441421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D8BF867-0972-44A2-ACE2-31090B6919D9}" type="datetimeFigureOut">
              <a:rPr lang="ru-RU" smtClean="0"/>
              <a:pPr/>
              <a:t>18.11.2014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0A6FF4-FC39-4521-8FC8-F62B6441421D}"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FD8BF867-0972-44A2-ACE2-31090B6919D9}" type="datetimeFigureOut">
              <a:rPr lang="ru-RU" smtClean="0"/>
              <a:pPr/>
              <a:t>18.11.2014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0A6FF4-FC39-4521-8FC8-F62B6441421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D8BF867-0972-44A2-ACE2-31090B6919D9}" type="datetimeFigureOut">
              <a:rPr lang="ru-RU" smtClean="0"/>
              <a:pPr/>
              <a:t>18.11.2014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B0A6FF4-FC39-4521-8FC8-F62B6441421D}"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D8BF867-0972-44A2-ACE2-31090B6919D9}" type="datetimeFigureOut">
              <a:rPr lang="ru-RU" smtClean="0"/>
              <a:pPr/>
              <a:t>18.11.2014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B0A6FF4-FC39-4521-8FC8-F62B6441421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BF867-0972-44A2-ACE2-31090B6919D9}" type="datetimeFigureOut">
              <a:rPr lang="ru-RU" smtClean="0"/>
              <a:pPr/>
              <a:t>18.11.2014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B0A6FF4-FC39-4521-8FC8-F62B6441421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D8BF867-0972-44A2-ACE2-31090B6919D9}" type="datetimeFigureOut">
              <a:rPr lang="ru-RU" smtClean="0"/>
              <a:pPr/>
              <a:t>18.11.2014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0A6FF4-FC39-4521-8FC8-F62B6441421D}"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D8BF867-0972-44A2-ACE2-31090B6919D9}" type="datetimeFigureOut">
              <a:rPr lang="ru-RU" smtClean="0"/>
              <a:pPr/>
              <a:t>18.11.2014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0A6FF4-FC39-4521-8FC8-F62B6441421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D8BF867-0972-44A2-ACE2-31090B6919D9}" type="datetimeFigureOut">
              <a:rPr lang="ru-RU" smtClean="0"/>
              <a:pPr/>
              <a:t>18.11.2014</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B0A6FF4-FC39-4521-8FC8-F62B6441421D}"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340768"/>
            <a:ext cx="6480048" cy="2301240"/>
          </a:xfrm>
        </p:spPr>
        <p:txBody>
          <a:bodyPr>
            <a:normAutofit fontScale="90000"/>
          </a:bodyPr>
          <a:lstStyle/>
          <a:p>
            <a:pPr algn="ctr"/>
            <a:r>
              <a:rPr lang="ru-RU" sz="7200" dirty="0" smtClean="0"/>
              <a:t>Живописные и графические упражнения</a:t>
            </a:r>
            <a:endParaRPr lang="ru-RU" sz="7200" dirty="0"/>
          </a:p>
        </p:txBody>
      </p:sp>
      <p:sp>
        <p:nvSpPr>
          <p:cNvPr id="4" name="Подзаголовок 3"/>
          <p:cNvSpPr>
            <a:spLocks noGrp="1"/>
          </p:cNvSpPr>
          <p:nvPr>
            <p:ph type="subTitle" idx="1"/>
          </p:nvPr>
        </p:nvSpPr>
        <p:spPr/>
        <p:txBody>
          <a:bodyPr/>
          <a:lstStyle/>
          <a:p>
            <a:endParaRPr lang="ru-RU"/>
          </a:p>
        </p:txBody>
      </p:sp>
      <p:sp>
        <p:nvSpPr>
          <p:cNvPr id="6" name="Подзаголовок 3"/>
          <p:cNvSpPr>
            <a:spLocks noGrp="1"/>
          </p:cNvSpPr>
          <p:nvPr/>
        </p:nvSpPr>
        <p:spPr bwMode="auto">
          <a:xfrm>
            <a:off x="2627784" y="4869160"/>
            <a:ext cx="640080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1600" dirty="0" smtClean="0">
                <a:solidFill>
                  <a:schemeClr val="tx1"/>
                </a:solidFill>
              </a:rPr>
              <a:t>Учитель ГБОУ СОШ №339 </a:t>
            </a:r>
          </a:p>
          <a:p>
            <a:pPr algn="r"/>
            <a:r>
              <a:rPr lang="ru-RU" sz="1600" dirty="0" smtClean="0">
                <a:solidFill>
                  <a:schemeClr val="tx1"/>
                </a:solidFill>
              </a:rPr>
              <a:t>Невского района </a:t>
            </a:r>
          </a:p>
          <a:p>
            <a:pPr algn="r"/>
            <a:r>
              <a:rPr lang="ru-RU" sz="1600" dirty="0" smtClean="0">
                <a:solidFill>
                  <a:schemeClr val="tx1"/>
                </a:solidFill>
              </a:rPr>
              <a:t>Санкт-Петербурга</a:t>
            </a:r>
          </a:p>
          <a:p>
            <a:pPr algn="r"/>
            <a:r>
              <a:rPr lang="ru-RU" sz="1600" dirty="0" smtClean="0">
                <a:solidFill>
                  <a:schemeClr val="tx1"/>
                </a:solidFill>
              </a:rPr>
              <a:t>Гончарова Марина Николаевна</a:t>
            </a:r>
            <a:endParaRPr lang="ru-RU" sz="1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24744"/>
            <a:ext cx="7496204" cy="1225536"/>
          </a:xfrm>
        </p:spPr>
        <p:txBody>
          <a:bodyPr>
            <a:normAutofit fontScale="90000"/>
          </a:bodyPr>
          <a:lstStyle/>
          <a:p>
            <a:pPr algn="ctr"/>
            <a:r>
              <a:rPr lang="ru-RU" b="1" dirty="0" smtClean="0">
                <a:solidFill>
                  <a:srgbClr val="FF0000"/>
                </a:solidFill>
              </a:rPr>
              <a:t>Один из рисунков выделить цветом</a:t>
            </a:r>
            <a:endParaRPr lang="ru-RU" b="1" dirty="0">
              <a:solidFill>
                <a:srgbClr val="FF0000"/>
              </a:solidFill>
            </a:endParaRPr>
          </a:p>
        </p:txBody>
      </p:sp>
      <p:pic>
        <p:nvPicPr>
          <p:cNvPr id="4" name="Содержимое 3" descr="http://www.mochalova.ru/meth_artterapia/graph/urok04_ill023.gif"/>
          <p:cNvPicPr>
            <a:picLocks noGrp="1"/>
          </p:cNvPicPr>
          <p:nvPr>
            <p:ph idx="1"/>
          </p:nvPr>
        </p:nvPicPr>
        <p:blipFill>
          <a:blip r:embed="rId2" cstate="print"/>
          <a:stretch>
            <a:fillRect/>
          </a:stretch>
        </p:blipFill>
        <p:spPr bwMode="auto">
          <a:xfrm>
            <a:off x="2555776" y="2996952"/>
            <a:ext cx="4114800" cy="29622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http://www.mochalova.ru/meth_artterapia/graph/urok04_ill024.gif"/>
          <p:cNvPicPr>
            <a:picLocks noGrp="1"/>
          </p:cNvPicPr>
          <p:nvPr>
            <p:ph idx="1"/>
          </p:nvPr>
        </p:nvPicPr>
        <p:blipFill>
          <a:blip r:embed="rId2" cstate="print"/>
          <a:stretch>
            <a:fillRect/>
          </a:stretch>
        </p:blipFill>
        <p:spPr bwMode="auto">
          <a:xfrm>
            <a:off x="285720" y="214290"/>
            <a:ext cx="4643470" cy="3328212"/>
          </a:xfrm>
          <a:prstGeom prst="rect">
            <a:avLst/>
          </a:prstGeom>
          <a:noFill/>
          <a:ln w="9525">
            <a:noFill/>
            <a:miter lim="800000"/>
            <a:headEnd/>
            <a:tailEnd/>
          </a:ln>
        </p:spPr>
      </p:pic>
      <p:pic>
        <p:nvPicPr>
          <p:cNvPr id="2050" name="Picture 2" descr="C:\Documents and Settings\лана\Рабочий стол\Безымянный.bmp"/>
          <p:cNvPicPr>
            <a:picLocks noChangeAspect="1" noChangeArrowheads="1"/>
          </p:cNvPicPr>
          <p:nvPr/>
        </p:nvPicPr>
        <p:blipFill>
          <a:blip r:embed="rId3" cstate="print"/>
          <a:srcRect/>
          <a:stretch>
            <a:fillRect/>
          </a:stretch>
        </p:blipFill>
        <p:spPr bwMode="auto">
          <a:xfrm>
            <a:off x="5143504" y="214290"/>
            <a:ext cx="3608789" cy="3286148"/>
          </a:xfrm>
          <a:prstGeom prst="rect">
            <a:avLst/>
          </a:prstGeom>
          <a:noFill/>
        </p:spPr>
      </p:pic>
      <p:pic>
        <p:nvPicPr>
          <p:cNvPr id="2051" name="Picture 3" descr="C:\Documents and Settings\лана\Рабочий стол\Безымянный.bmp"/>
          <p:cNvPicPr>
            <a:picLocks noChangeAspect="1" noChangeArrowheads="1"/>
          </p:cNvPicPr>
          <p:nvPr/>
        </p:nvPicPr>
        <p:blipFill>
          <a:blip r:embed="rId4" cstate="print"/>
          <a:srcRect/>
          <a:stretch>
            <a:fillRect/>
          </a:stretch>
        </p:blipFill>
        <p:spPr bwMode="auto">
          <a:xfrm>
            <a:off x="254286" y="3786190"/>
            <a:ext cx="4427220" cy="2857520"/>
          </a:xfrm>
          <a:prstGeom prst="rect">
            <a:avLst/>
          </a:prstGeom>
          <a:noFill/>
        </p:spPr>
      </p:pic>
      <p:pic>
        <p:nvPicPr>
          <p:cNvPr id="2052" name="Picture 4" descr="C:\Documents and Settings\лана\Рабочий стол\Безымянный.bmp"/>
          <p:cNvPicPr>
            <a:picLocks noChangeAspect="1" noChangeArrowheads="1"/>
          </p:cNvPicPr>
          <p:nvPr/>
        </p:nvPicPr>
        <p:blipFill>
          <a:blip r:embed="rId5" cstate="print"/>
          <a:srcRect/>
          <a:stretch>
            <a:fillRect/>
          </a:stretch>
        </p:blipFill>
        <p:spPr bwMode="auto">
          <a:xfrm>
            <a:off x="5000628" y="3786190"/>
            <a:ext cx="3772274" cy="278608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3"/>
            <a:ext cx="8115328" cy="3571900"/>
          </a:xfrm>
        </p:spPr>
        <p:txBody>
          <a:bodyPr/>
          <a:lstStyle/>
          <a:p>
            <a:r>
              <a:rPr lang="ru-RU" b="1" dirty="0" smtClean="0">
                <a:solidFill>
                  <a:srgbClr val="FF0000"/>
                </a:solidFill>
              </a:rPr>
              <a:t>Графика</a:t>
            </a:r>
            <a:r>
              <a:rPr lang="ru-RU" dirty="0" smtClean="0"/>
              <a:t>-искусство рисования тоном, пятном, линией. Графикой называются рисунки, сделанные карандашом, тушью, гравюры. Язык графики и главные ее выразительные средства-это линия, штрих, контур, силуэт, пятно, Тон, белый фон бумаги.</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357158" y="3500438"/>
            <a:ext cx="1928826" cy="311101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071802" y="4786322"/>
            <a:ext cx="2928958" cy="187753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543668" y="3439160"/>
            <a:ext cx="2243174" cy="3204534"/>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3286116" y="3214686"/>
            <a:ext cx="2428876" cy="138419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1143000"/>
          </a:xfrm>
        </p:spPr>
        <p:txBody>
          <a:bodyPr/>
          <a:lstStyle/>
          <a:p>
            <a:pPr algn="ctr"/>
            <a:r>
              <a:rPr lang="ru-RU" b="1" dirty="0" smtClean="0">
                <a:ln w="10541" cmpd="sng">
                  <a:solidFill>
                    <a:srgbClr val="FF0000"/>
                  </a:solidFill>
                  <a:prstDash val="solid"/>
                </a:ln>
                <a:solidFill>
                  <a:srgbClr val="FF0000"/>
                </a:solidFill>
                <a:effectLst>
                  <a:glow rad="139700">
                    <a:schemeClr val="accent2">
                      <a:satMod val="175000"/>
                      <a:alpha val="40000"/>
                    </a:schemeClr>
                  </a:glow>
                </a:effectLst>
              </a:rPr>
              <a:t>Живописные упражнения</a:t>
            </a:r>
            <a:endParaRPr lang="ru-RU" b="1" dirty="0">
              <a:ln w="10541" cmpd="sng">
                <a:solidFill>
                  <a:srgbClr val="FF0000"/>
                </a:solidFill>
                <a:prstDash val="solid"/>
              </a:ln>
              <a:solidFill>
                <a:srgbClr val="FF0000"/>
              </a:solidFill>
              <a:effectLst>
                <a:glow rad="139700">
                  <a:schemeClr val="accent2">
                    <a:satMod val="175000"/>
                    <a:alpha val="40000"/>
                  </a:schemeClr>
                </a:glow>
              </a:effectLst>
            </a:endParaRPr>
          </a:p>
        </p:txBody>
      </p:sp>
      <p:pic>
        <p:nvPicPr>
          <p:cNvPr id="4" name="Picture 2"/>
          <p:cNvPicPr>
            <a:picLocks noGrp="1" noChangeAspect="1" noChangeArrowheads="1"/>
          </p:cNvPicPr>
          <p:nvPr>
            <p:ph idx="1"/>
          </p:nvPr>
        </p:nvPicPr>
        <p:blipFill>
          <a:blip r:embed="rId2" cstate="print"/>
          <a:stretch>
            <a:fillRect/>
          </a:stretch>
        </p:blipFill>
        <p:spPr bwMode="auto">
          <a:xfrm>
            <a:off x="1763688" y="1844824"/>
            <a:ext cx="5548170" cy="3886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643182"/>
            <a:ext cx="8258204" cy="3571900"/>
          </a:xfrm>
        </p:spPr>
        <p:txBody>
          <a:bodyPr>
            <a:normAutofit fontScale="92500"/>
          </a:bodyPr>
          <a:lstStyle/>
          <a:p>
            <a:r>
              <a:rPr lang="ru-RU" dirty="0" smtClean="0"/>
              <a:t>Выполните упражнение на достижение разной тональной характеристики цвета. В акварельной живописи разной степени светлоты цвета можно достигнуть, если накладывать один слой краски на другой. Нарисуйте три прямоугольника, приготовьте слабый раствор краски теплого или холодного цвета, покройте этим цветом все три прямоугольника. Дайте краске высохнуть. Затем тем же раствором закрасьте только два прямоугольника. Третий прямоугольник покройте краской еще раз - по просохшему слою. Так можно добиться постепенных тональных переходов цвета от самого светлого к самому темному.</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1000100" y="357165"/>
            <a:ext cx="7000924" cy="2152785"/>
          </a:xfrm>
          <a:prstGeom prst="rect">
            <a:avLst/>
          </a:prstGeom>
          <a:noFill/>
          <a:ln w="9525">
            <a:noFill/>
            <a:miter lim="800000"/>
            <a:headEnd/>
            <a:tailEnd/>
          </a:ln>
          <a:effectLst/>
        </p:spPr>
      </p:pic>
      <p:pic>
        <p:nvPicPr>
          <p:cNvPr id="5" name="Picture 2" descr="D:\презентации\5 класс\c5.gif"/>
          <p:cNvPicPr>
            <a:picLocks noChangeAspect="1" noChangeArrowheads="1"/>
          </p:cNvPicPr>
          <p:nvPr/>
        </p:nvPicPr>
        <p:blipFill>
          <a:blip r:embed="rId3" cstate="print"/>
          <a:stretch>
            <a:fillRect/>
          </a:stretch>
        </p:blipFill>
        <p:spPr bwMode="auto">
          <a:xfrm>
            <a:off x="1928794" y="6072206"/>
            <a:ext cx="4779024" cy="64291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14744" y="428604"/>
            <a:ext cx="5000660" cy="6000792"/>
          </a:xfrm>
        </p:spPr>
        <p:txBody>
          <a:bodyPr>
            <a:normAutofit/>
          </a:bodyPr>
          <a:lstStyle/>
          <a:p>
            <a:r>
              <a:rPr lang="ru-RU" dirty="0"/>
              <a:t>. Выполните упражнение по "растяжению" цвета. Возьмите насыщенный раствор какой-нибудь краски и, постепенно добавляя воду, постарайтесь добиться плавного перехода от самого темного к самому светлому тону, направляя движение кисти слева направо или сверху вниз. Сделайте еще один вариант этого упражнения, располагая мазки один над другим и двигаясь снизу вверх. </a:t>
            </a:r>
          </a:p>
        </p:txBody>
      </p:sp>
      <p:pic>
        <p:nvPicPr>
          <p:cNvPr id="4" name="Рисунок 3" descr="http://pointart.ru/img/st/zhiv/117.jpg"/>
          <p:cNvPicPr/>
          <p:nvPr/>
        </p:nvPicPr>
        <p:blipFill>
          <a:blip r:embed="rId2" cstate="print"/>
          <a:srcRect/>
          <a:stretch>
            <a:fillRect/>
          </a:stretch>
        </p:blipFill>
        <p:spPr bwMode="auto">
          <a:xfrm>
            <a:off x="571472" y="642918"/>
            <a:ext cx="3357586" cy="435771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571472" y="357166"/>
            <a:ext cx="7997055" cy="607223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8" y="274638"/>
            <a:ext cx="3143272" cy="4306490"/>
          </a:xfrm>
        </p:spPr>
        <p:txBody>
          <a:bodyPr>
            <a:normAutofit/>
          </a:bodyPr>
          <a:lstStyle/>
          <a:p>
            <a:r>
              <a:rPr lang="ru-RU" b="1" dirty="0" smtClean="0">
                <a:solidFill>
                  <a:srgbClr val="00B0F0"/>
                </a:solidFill>
              </a:rPr>
              <a:t>Заливка, </a:t>
            </a:r>
            <a:r>
              <a:rPr lang="ru-RU" b="1" dirty="0" smtClean="0">
                <a:solidFill>
                  <a:srgbClr val="FF0000"/>
                </a:solidFill>
              </a:rPr>
              <a:t>переход цветов, </a:t>
            </a:r>
            <a:r>
              <a:rPr lang="ru-RU" b="1" dirty="0" smtClean="0">
                <a:solidFill>
                  <a:srgbClr val="FFFF00"/>
                </a:solidFill>
              </a:rPr>
              <a:t>растяжка</a:t>
            </a:r>
            <a:endParaRPr lang="ru-RU" b="1" dirty="0">
              <a:solidFill>
                <a:srgbClr val="FFFF00"/>
              </a:solidFill>
            </a:endParaRPr>
          </a:p>
        </p:txBody>
      </p:sp>
      <p:pic>
        <p:nvPicPr>
          <p:cNvPr id="3074" name="Picture 2"/>
          <p:cNvPicPr>
            <a:picLocks noGrp="1" noChangeAspect="1" noChangeArrowheads="1"/>
          </p:cNvPicPr>
          <p:nvPr>
            <p:ph idx="1"/>
          </p:nvPr>
        </p:nvPicPr>
        <p:blipFill>
          <a:blip r:embed="rId2" cstate="print"/>
          <a:stretch>
            <a:fillRect/>
          </a:stretch>
        </p:blipFill>
        <p:spPr bwMode="auto">
          <a:xfrm>
            <a:off x="285719" y="214290"/>
            <a:ext cx="5214975" cy="635798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786874" cy="2011354"/>
          </a:xfrm>
        </p:spPr>
        <p:txBody>
          <a:bodyPr>
            <a:noAutofit/>
          </a:bodyPr>
          <a:lstStyle/>
          <a:p>
            <a:pPr algn="ctr"/>
            <a:r>
              <a:rPr lang="ru-RU" sz="6000" b="1" dirty="0" smtClean="0">
                <a:solidFill>
                  <a:srgbClr val="FF0000"/>
                </a:solidFill>
              </a:rPr>
              <a:t>Графические упражнения</a:t>
            </a:r>
            <a:endParaRPr lang="ru-RU" sz="6000" b="1" dirty="0">
              <a:solidFill>
                <a:srgbClr val="FF0000"/>
              </a:solidFill>
            </a:endParaRPr>
          </a:p>
        </p:txBody>
      </p:sp>
      <p:sp>
        <p:nvSpPr>
          <p:cNvPr id="3" name="Содержимое 2"/>
          <p:cNvSpPr>
            <a:spLocks noGrp="1"/>
          </p:cNvSpPr>
          <p:nvPr>
            <p:ph idx="1"/>
          </p:nvPr>
        </p:nvSpPr>
        <p:spPr>
          <a:xfrm>
            <a:off x="1285852" y="2643182"/>
            <a:ext cx="6638948" cy="3482981"/>
          </a:xfrm>
        </p:spPr>
        <p:txBody>
          <a:bodyPr>
            <a:normAutofit/>
          </a:bodyPr>
          <a:lstStyle/>
          <a:p>
            <a:pPr algn="ctr"/>
            <a:r>
              <a:rPr lang="ru-RU" sz="4000" dirty="0" smtClean="0"/>
              <a:t>Как можно выразить линиями, пятнами, точками ощущение плавного, резкого?</a:t>
            </a:r>
            <a:endParaRPr lang="ru-RU"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2428892"/>
          </a:xfrm>
        </p:spPr>
        <p:txBody>
          <a:bodyPr>
            <a:normAutofit fontScale="90000"/>
          </a:bodyPr>
          <a:lstStyle/>
          <a:p>
            <a:pPr algn="ctr"/>
            <a:r>
              <a:rPr lang="ru-RU" sz="3100" b="1" dirty="0">
                <a:solidFill>
                  <a:srgbClr val="FF0000"/>
                </a:solidFill>
              </a:rPr>
              <a:t>Вписать в каждую из полученных («заданных») рамок </a:t>
            </a:r>
            <a:r>
              <a:rPr lang="ru-RU" sz="3100" b="1" dirty="0" smtClean="0">
                <a:solidFill>
                  <a:srgbClr val="FF0000"/>
                </a:solidFill>
              </a:rPr>
              <a:t>свою композицию, элементами которой являются три вида геометрических фигур: прямоугольник (квадрат), круг, треугольник</a:t>
            </a:r>
            <a:r>
              <a:rPr lang="ru-RU" b="1" dirty="0" smtClean="0">
                <a:solidFill>
                  <a:schemeClr val="accent2">
                    <a:lumMod val="60000"/>
                    <a:lumOff val="40000"/>
                  </a:schemeClr>
                </a:solidFill>
              </a:rPr>
              <a:t/>
            </a:r>
            <a:br>
              <a:rPr lang="ru-RU" b="1" dirty="0" smtClean="0">
                <a:solidFill>
                  <a:schemeClr val="accent2">
                    <a:lumMod val="60000"/>
                    <a:lumOff val="40000"/>
                  </a:schemeClr>
                </a:solidFill>
              </a:rPr>
            </a:br>
            <a:endParaRPr lang="ru-RU" b="1" dirty="0">
              <a:solidFill>
                <a:schemeClr val="accent2">
                  <a:lumMod val="60000"/>
                  <a:lumOff val="40000"/>
                </a:schemeClr>
              </a:solidFill>
            </a:endParaRPr>
          </a:p>
        </p:txBody>
      </p:sp>
      <p:pic>
        <p:nvPicPr>
          <p:cNvPr id="4" name="Содержимое 3" descr="http://www.mochalova.ru/meth_artterapia/graph/urok04_ill020.gif"/>
          <p:cNvPicPr>
            <a:picLocks noGrp="1"/>
          </p:cNvPicPr>
          <p:nvPr>
            <p:ph idx="1"/>
          </p:nvPr>
        </p:nvPicPr>
        <p:blipFill>
          <a:blip r:embed="rId2" cstate="print"/>
          <a:stretch>
            <a:fillRect/>
          </a:stretch>
        </p:blipFill>
        <p:spPr bwMode="auto">
          <a:xfrm>
            <a:off x="2195736" y="2924944"/>
            <a:ext cx="4114800" cy="29527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117</TotalTime>
  <Words>255</Words>
  <Application>Microsoft Office PowerPoint</Application>
  <PresentationFormat>Экран (4:3)</PresentationFormat>
  <Paragraphs>14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NewsPrint</vt:lpstr>
      <vt:lpstr>Живописные и графические упражнения</vt:lpstr>
      <vt:lpstr>Презентация PowerPoint</vt:lpstr>
      <vt:lpstr>Живописные упражнения</vt:lpstr>
      <vt:lpstr>Презентация PowerPoint</vt:lpstr>
      <vt:lpstr>Презентация PowerPoint</vt:lpstr>
      <vt:lpstr>Презентация PowerPoint</vt:lpstr>
      <vt:lpstr>Заливка, переход цветов, растяжка</vt:lpstr>
      <vt:lpstr>Графические упражнения</vt:lpstr>
      <vt:lpstr>Вписать в каждую из полученных («заданных») рамок свою композицию, элементами которой являются три вида геометрических фигур: прямоугольник (квадрат), круг, треугольник </vt:lpstr>
      <vt:lpstr>Один из рисунков выделить цветом</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Живописные и графические упражнения</dc:title>
  <dc:creator>лана</dc:creator>
  <cp:lastModifiedBy>user</cp:lastModifiedBy>
  <cp:revision>16</cp:revision>
  <dcterms:created xsi:type="dcterms:W3CDTF">2010-09-15T18:22:43Z</dcterms:created>
  <dcterms:modified xsi:type="dcterms:W3CDTF">2014-11-18T08:06:42Z</dcterms:modified>
</cp:coreProperties>
</file>