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8" r:id="rId3"/>
    <p:sldId id="257" r:id="rId4"/>
    <p:sldId id="263" r:id="rId5"/>
    <p:sldId id="264" r:id="rId6"/>
    <p:sldId id="266" r:id="rId7"/>
    <p:sldId id="265" r:id="rId8"/>
    <p:sldId id="267" r:id="rId9"/>
    <p:sldId id="259" r:id="rId10"/>
    <p:sldId id="260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23728" y="1052736"/>
            <a:ext cx="490230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Классификация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углеводородов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60032" y="4293096"/>
            <a:ext cx="32403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</a:t>
            </a:r>
            <a:r>
              <a:rPr lang="ru-RU" dirty="0" smtClean="0"/>
              <a:t>резентацию составила:</a:t>
            </a:r>
          </a:p>
          <a:p>
            <a:r>
              <a:rPr lang="ru-RU" dirty="0" smtClean="0"/>
              <a:t>Учитель химии МКОУ СОШ №3 с Кугульта</a:t>
            </a:r>
          </a:p>
          <a:p>
            <a:r>
              <a:rPr lang="ru-RU" dirty="0" smtClean="0"/>
              <a:t>Колодиева Оксана Александровна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555776" y="2852936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Рекомендуется для учащихся 9 классов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55576" y="188640"/>
          <a:ext cx="7704855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8285"/>
                <a:gridCol w="2568285"/>
                <a:gridCol w="256828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dirty="0" err="1" smtClean="0"/>
                        <a:t>Алканы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err="1" smtClean="0"/>
                        <a:t>Алкены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err="1" smtClean="0"/>
                        <a:t>Алкины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Метан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Этан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err="1" smtClean="0"/>
                        <a:t>Этен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err="1" smtClean="0"/>
                        <a:t>Этин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Пропан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err="1" smtClean="0"/>
                        <a:t>Пропен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err="1" smtClean="0"/>
                        <a:t>Пропин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Бутан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Бутен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err="1" smtClean="0"/>
                        <a:t>Бутин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Пентан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Пентен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err="1" smtClean="0"/>
                        <a:t>Пентин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Гексан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err="1" smtClean="0"/>
                        <a:t>Гексен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err="1" smtClean="0"/>
                        <a:t>Гексин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Гептан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err="1" smtClean="0"/>
                        <a:t>Гептен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err="1" smtClean="0"/>
                        <a:t>Гептин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Октан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err="1" smtClean="0"/>
                        <a:t>Октен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err="1" smtClean="0"/>
                        <a:t>Октин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Нонан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err="1" smtClean="0"/>
                        <a:t>Нонен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err="1" smtClean="0"/>
                        <a:t>Нонин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Декан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err="1" smtClean="0"/>
                        <a:t>Декен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err="1" smtClean="0"/>
                        <a:t>Декин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980728"/>
            <a:ext cx="610532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Домашнее задание</a:t>
            </a:r>
          </a:p>
          <a:p>
            <a:pPr algn="ctr"/>
            <a:r>
              <a:rPr lang="ru-RU" sz="5400" b="1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конспект урока</a:t>
            </a:r>
            <a:endParaRPr lang="ru-RU" sz="54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7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ru-RU" sz="3800" dirty="0" smtClean="0"/>
              <a:t>Классификация углеводородов </a:t>
            </a: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>
            <p:ph idx="1"/>
          </p:nvPr>
        </p:nvGraphicFramePr>
        <p:xfrm>
          <a:off x="752475" y="1627188"/>
          <a:ext cx="7974013" cy="4491037"/>
        </p:xfrm>
        <a:graphic>
          <a:graphicData uri="http://schemas.openxmlformats.org/presentationml/2006/ole">
            <p:oleObj spid="_x0000_s1026" name="Документ" r:id="rId3" imgW="6292513" imgH="354272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332656"/>
            <a:ext cx="28408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алканы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48064" y="836712"/>
            <a:ext cx="2592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С</a:t>
            </a:r>
            <a:r>
              <a:rPr lang="en-US" sz="3200" b="1" dirty="0" smtClean="0"/>
              <a:t>n</a:t>
            </a:r>
            <a:r>
              <a:rPr lang="en-US" sz="4800" b="1" dirty="0" smtClean="0"/>
              <a:t>H</a:t>
            </a:r>
            <a:r>
              <a:rPr lang="en-US" sz="3200" b="1" dirty="0" smtClean="0"/>
              <a:t>2n+2</a:t>
            </a:r>
            <a:endParaRPr lang="ru-RU" sz="4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187624" y="2564904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C</a:t>
            </a:r>
            <a:endParaRPr lang="ru-RU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1763688" y="2996952"/>
            <a:ext cx="360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2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2195736" y="2564904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H</a:t>
            </a:r>
            <a:endParaRPr lang="ru-RU" sz="6000" dirty="0"/>
          </a:p>
        </p:txBody>
      </p:sp>
      <p:sp>
        <p:nvSpPr>
          <p:cNvPr id="7" name="TextBox 6"/>
          <p:cNvSpPr txBox="1"/>
          <p:nvPr/>
        </p:nvSpPr>
        <p:spPr>
          <a:xfrm>
            <a:off x="2843808" y="2996952"/>
            <a:ext cx="360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6</a:t>
            </a:r>
            <a:endParaRPr lang="ru-RU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6228184" y="2996952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C</a:t>
            </a:r>
            <a:endParaRPr lang="ru-RU" sz="6000" dirty="0"/>
          </a:p>
        </p:txBody>
      </p:sp>
      <p:sp>
        <p:nvSpPr>
          <p:cNvPr id="9" name="TextBox 8"/>
          <p:cNvSpPr txBox="1"/>
          <p:nvPr/>
        </p:nvSpPr>
        <p:spPr>
          <a:xfrm>
            <a:off x="4860032" y="2996952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C</a:t>
            </a:r>
            <a:endParaRPr lang="ru-RU" sz="6000" dirty="0"/>
          </a:p>
        </p:txBody>
      </p:sp>
      <p:cxnSp>
        <p:nvCxnSpPr>
          <p:cNvPr id="11" name="Прямая соединительная линия 10"/>
          <p:cNvCxnSpPr>
            <a:stCxn id="9" idx="3"/>
            <a:endCxn id="8" idx="1"/>
          </p:cNvCxnSpPr>
          <p:nvPr/>
        </p:nvCxnSpPr>
        <p:spPr>
          <a:xfrm>
            <a:off x="5508104" y="3504784"/>
            <a:ext cx="720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9" idx="0"/>
            <a:endCxn id="15" idx="2"/>
          </p:cNvCxnSpPr>
          <p:nvPr/>
        </p:nvCxnSpPr>
        <p:spPr>
          <a:xfrm flipV="1">
            <a:off x="5184068" y="2644463"/>
            <a:ext cx="0" cy="3524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860032" y="1628800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H</a:t>
            </a:r>
            <a:endParaRPr lang="ru-RU" sz="6000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4139952" y="3501008"/>
            <a:ext cx="720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6876256" y="3501008"/>
            <a:ext cx="720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6588224" y="3861048"/>
            <a:ext cx="0" cy="3524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5220072" y="3933056"/>
            <a:ext cx="0" cy="3524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6516216" y="2780928"/>
            <a:ext cx="0" cy="3524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491880" y="2996952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H</a:t>
            </a:r>
            <a:endParaRPr lang="ru-RU" sz="6000" dirty="0"/>
          </a:p>
        </p:txBody>
      </p:sp>
      <p:sp>
        <p:nvSpPr>
          <p:cNvPr id="25" name="TextBox 24"/>
          <p:cNvSpPr txBox="1"/>
          <p:nvPr/>
        </p:nvSpPr>
        <p:spPr>
          <a:xfrm>
            <a:off x="6300192" y="4221088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H</a:t>
            </a:r>
            <a:endParaRPr lang="ru-RU" sz="6000" dirty="0"/>
          </a:p>
        </p:txBody>
      </p:sp>
      <p:sp>
        <p:nvSpPr>
          <p:cNvPr id="26" name="TextBox 25"/>
          <p:cNvSpPr txBox="1"/>
          <p:nvPr/>
        </p:nvSpPr>
        <p:spPr>
          <a:xfrm>
            <a:off x="4932040" y="4293096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H</a:t>
            </a:r>
            <a:endParaRPr lang="ru-RU" sz="6000" dirty="0"/>
          </a:p>
        </p:txBody>
      </p:sp>
      <p:sp>
        <p:nvSpPr>
          <p:cNvPr id="27" name="TextBox 26"/>
          <p:cNvSpPr txBox="1"/>
          <p:nvPr/>
        </p:nvSpPr>
        <p:spPr>
          <a:xfrm>
            <a:off x="6228184" y="1772816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H</a:t>
            </a:r>
            <a:endParaRPr lang="ru-RU" sz="6000" dirty="0"/>
          </a:p>
        </p:txBody>
      </p:sp>
      <p:sp>
        <p:nvSpPr>
          <p:cNvPr id="28" name="TextBox 27"/>
          <p:cNvSpPr txBox="1"/>
          <p:nvPr/>
        </p:nvSpPr>
        <p:spPr>
          <a:xfrm>
            <a:off x="7596336" y="3068960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H</a:t>
            </a:r>
            <a:endParaRPr lang="ru-RU" sz="6000" dirty="0"/>
          </a:p>
        </p:txBody>
      </p:sp>
      <p:sp>
        <p:nvSpPr>
          <p:cNvPr id="29" name="TextBox 28"/>
          <p:cNvSpPr txBox="1"/>
          <p:nvPr/>
        </p:nvSpPr>
        <p:spPr>
          <a:xfrm>
            <a:off x="467544" y="4941168"/>
            <a:ext cx="13681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-АН</a:t>
            </a:r>
            <a:endParaRPr lang="ru-RU" sz="4000" dirty="0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flipV="1">
            <a:off x="683568" y="4725144"/>
            <a:ext cx="288032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971600" y="4725144"/>
            <a:ext cx="288032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051720" y="5301208"/>
            <a:ext cx="26642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>
                <a:solidFill>
                  <a:srgbClr val="FF0000"/>
                </a:solidFill>
              </a:rPr>
              <a:t>этан</a:t>
            </a:r>
            <a:endParaRPr lang="ru-RU" sz="8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2436" y="332656"/>
            <a:ext cx="27590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алкены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48064" y="836712"/>
            <a:ext cx="2592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С</a:t>
            </a:r>
            <a:r>
              <a:rPr lang="en-US" sz="3200" b="1" dirty="0" smtClean="0"/>
              <a:t>n</a:t>
            </a:r>
            <a:r>
              <a:rPr lang="en-US" sz="4800" b="1" dirty="0" smtClean="0"/>
              <a:t>H</a:t>
            </a:r>
            <a:r>
              <a:rPr lang="en-US" sz="3200" b="1" dirty="0" smtClean="0"/>
              <a:t>2n</a:t>
            </a:r>
            <a:endParaRPr lang="ru-RU" sz="4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187624" y="2564904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C</a:t>
            </a:r>
            <a:endParaRPr lang="ru-RU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1763688" y="2996952"/>
            <a:ext cx="360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2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2195736" y="2564904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H</a:t>
            </a:r>
            <a:endParaRPr lang="ru-RU" sz="6000" dirty="0"/>
          </a:p>
        </p:txBody>
      </p:sp>
      <p:sp>
        <p:nvSpPr>
          <p:cNvPr id="7" name="TextBox 6"/>
          <p:cNvSpPr txBox="1"/>
          <p:nvPr/>
        </p:nvSpPr>
        <p:spPr>
          <a:xfrm>
            <a:off x="2843808" y="2996952"/>
            <a:ext cx="360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4</a:t>
            </a:r>
            <a:endParaRPr lang="ru-RU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6228184" y="2996952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C</a:t>
            </a:r>
            <a:endParaRPr lang="ru-RU" sz="6000" dirty="0"/>
          </a:p>
        </p:txBody>
      </p:sp>
      <p:sp>
        <p:nvSpPr>
          <p:cNvPr id="9" name="TextBox 8"/>
          <p:cNvSpPr txBox="1"/>
          <p:nvPr/>
        </p:nvSpPr>
        <p:spPr>
          <a:xfrm>
            <a:off x="4860032" y="2996952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C</a:t>
            </a:r>
            <a:endParaRPr lang="ru-RU" sz="6000" dirty="0"/>
          </a:p>
        </p:txBody>
      </p:sp>
      <p:cxnSp>
        <p:nvCxnSpPr>
          <p:cNvPr id="11" name="Прямая соединительная линия 10"/>
          <p:cNvCxnSpPr>
            <a:stCxn id="9" idx="3"/>
            <a:endCxn id="8" idx="1"/>
          </p:cNvCxnSpPr>
          <p:nvPr/>
        </p:nvCxnSpPr>
        <p:spPr>
          <a:xfrm>
            <a:off x="5508104" y="3504784"/>
            <a:ext cx="72008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139952" y="3501008"/>
            <a:ext cx="720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6876256" y="3501008"/>
            <a:ext cx="720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6588224" y="3861048"/>
            <a:ext cx="0" cy="3524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5220072" y="3933056"/>
            <a:ext cx="0" cy="3524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491880" y="2996952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H</a:t>
            </a:r>
            <a:endParaRPr lang="ru-RU" sz="6000" dirty="0"/>
          </a:p>
        </p:txBody>
      </p:sp>
      <p:sp>
        <p:nvSpPr>
          <p:cNvPr id="25" name="TextBox 24"/>
          <p:cNvSpPr txBox="1"/>
          <p:nvPr/>
        </p:nvSpPr>
        <p:spPr>
          <a:xfrm>
            <a:off x="6300192" y="4221088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H</a:t>
            </a:r>
            <a:endParaRPr lang="ru-RU" sz="6000" dirty="0"/>
          </a:p>
        </p:txBody>
      </p:sp>
      <p:sp>
        <p:nvSpPr>
          <p:cNvPr id="26" name="TextBox 25"/>
          <p:cNvSpPr txBox="1"/>
          <p:nvPr/>
        </p:nvSpPr>
        <p:spPr>
          <a:xfrm>
            <a:off x="4932040" y="4293096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H</a:t>
            </a:r>
            <a:endParaRPr lang="ru-RU" sz="6000" dirty="0"/>
          </a:p>
        </p:txBody>
      </p:sp>
      <p:sp>
        <p:nvSpPr>
          <p:cNvPr id="28" name="TextBox 27"/>
          <p:cNvSpPr txBox="1"/>
          <p:nvPr/>
        </p:nvSpPr>
        <p:spPr>
          <a:xfrm>
            <a:off x="7596336" y="3068960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H</a:t>
            </a:r>
            <a:endParaRPr lang="ru-RU" sz="6000" dirty="0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5508104" y="3645024"/>
            <a:ext cx="72008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67544" y="4941168"/>
            <a:ext cx="13681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-ЕН</a:t>
            </a:r>
            <a:endParaRPr lang="ru-RU" sz="4000" dirty="0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flipV="1">
            <a:off x="683568" y="4725144"/>
            <a:ext cx="288032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971600" y="4725144"/>
            <a:ext cx="288032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051720" y="5301208"/>
            <a:ext cx="26642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err="1" smtClean="0">
                <a:solidFill>
                  <a:srgbClr val="FF0000"/>
                </a:solidFill>
              </a:rPr>
              <a:t>этен</a:t>
            </a:r>
            <a:endParaRPr lang="ru-RU" sz="88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516216" y="5661248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B050"/>
                </a:solidFill>
              </a:rPr>
              <a:t>этилен</a:t>
            </a:r>
            <a:endParaRPr lang="ru-RU" sz="36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5530" y="332656"/>
            <a:ext cx="28729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алкины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48064" y="836712"/>
            <a:ext cx="2592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С</a:t>
            </a:r>
            <a:r>
              <a:rPr lang="en-US" sz="3200" b="1" dirty="0" smtClean="0"/>
              <a:t>n</a:t>
            </a:r>
            <a:r>
              <a:rPr lang="en-US" sz="4800" b="1" dirty="0" smtClean="0"/>
              <a:t>H</a:t>
            </a:r>
            <a:r>
              <a:rPr lang="en-US" sz="3200" b="1" dirty="0" smtClean="0"/>
              <a:t>2n</a:t>
            </a:r>
            <a:r>
              <a:rPr lang="ru-RU" sz="3200" b="1" dirty="0" smtClean="0"/>
              <a:t>-2</a:t>
            </a:r>
            <a:endParaRPr lang="ru-RU" sz="4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187624" y="2564904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C</a:t>
            </a:r>
            <a:endParaRPr lang="ru-RU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1763688" y="2996952"/>
            <a:ext cx="360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2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2195736" y="2564904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H</a:t>
            </a:r>
            <a:endParaRPr lang="ru-RU" sz="6000" dirty="0"/>
          </a:p>
        </p:txBody>
      </p:sp>
      <p:sp>
        <p:nvSpPr>
          <p:cNvPr id="7" name="TextBox 6"/>
          <p:cNvSpPr txBox="1"/>
          <p:nvPr/>
        </p:nvSpPr>
        <p:spPr>
          <a:xfrm>
            <a:off x="2843808" y="2996952"/>
            <a:ext cx="360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2</a:t>
            </a:r>
            <a:endParaRPr lang="ru-RU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6228184" y="2996952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C</a:t>
            </a:r>
            <a:endParaRPr lang="ru-RU" sz="6000" dirty="0"/>
          </a:p>
        </p:txBody>
      </p:sp>
      <p:sp>
        <p:nvSpPr>
          <p:cNvPr id="9" name="TextBox 8"/>
          <p:cNvSpPr txBox="1"/>
          <p:nvPr/>
        </p:nvSpPr>
        <p:spPr>
          <a:xfrm>
            <a:off x="4860032" y="2996952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C</a:t>
            </a:r>
            <a:endParaRPr lang="ru-RU" sz="6000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5508104" y="3429000"/>
            <a:ext cx="72008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139952" y="3501008"/>
            <a:ext cx="720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6876256" y="3501008"/>
            <a:ext cx="720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491880" y="2996952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H</a:t>
            </a:r>
            <a:endParaRPr lang="ru-RU" sz="6000" dirty="0"/>
          </a:p>
        </p:txBody>
      </p:sp>
      <p:sp>
        <p:nvSpPr>
          <p:cNvPr id="28" name="TextBox 27"/>
          <p:cNvSpPr txBox="1"/>
          <p:nvPr/>
        </p:nvSpPr>
        <p:spPr>
          <a:xfrm>
            <a:off x="7596336" y="3068960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H</a:t>
            </a:r>
            <a:endParaRPr lang="ru-RU" sz="6000" dirty="0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5508104" y="3573016"/>
            <a:ext cx="72008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67544" y="4941168"/>
            <a:ext cx="13681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-ИН</a:t>
            </a:r>
            <a:endParaRPr lang="ru-RU" sz="4000" dirty="0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V="1">
            <a:off x="683568" y="4725144"/>
            <a:ext cx="288032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971600" y="4725144"/>
            <a:ext cx="288032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051720" y="5301208"/>
            <a:ext cx="26642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err="1" smtClean="0">
                <a:solidFill>
                  <a:srgbClr val="FF0000"/>
                </a:solidFill>
              </a:rPr>
              <a:t>этин</a:t>
            </a:r>
            <a:endParaRPr lang="ru-RU" sz="8800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516216" y="5661248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B050"/>
                </a:solidFill>
              </a:rPr>
              <a:t>ацетилен</a:t>
            </a:r>
            <a:endParaRPr lang="ru-RU" sz="3600" dirty="0">
              <a:solidFill>
                <a:srgbClr val="00B050"/>
              </a:solidFill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5508104" y="3717032"/>
            <a:ext cx="72008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0648"/>
            <a:ext cx="50211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циклоалканы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48064" y="836712"/>
            <a:ext cx="2592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С</a:t>
            </a:r>
            <a:r>
              <a:rPr lang="en-US" sz="3200" b="1" dirty="0" smtClean="0"/>
              <a:t>n</a:t>
            </a:r>
            <a:r>
              <a:rPr lang="en-US" sz="4800" b="1" dirty="0" smtClean="0"/>
              <a:t>H</a:t>
            </a:r>
            <a:r>
              <a:rPr lang="en-US" sz="3200" b="1" dirty="0" smtClean="0"/>
              <a:t>2n</a:t>
            </a:r>
            <a:endParaRPr lang="ru-RU" sz="4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1412776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C</a:t>
            </a:r>
            <a:endParaRPr lang="ru-RU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971600" y="1844824"/>
            <a:ext cx="360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4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331640" y="1340768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H</a:t>
            </a:r>
            <a:endParaRPr lang="ru-RU" sz="6000" dirty="0"/>
          </a:p>
        </p:txBody>
      </p:sp>
      <p:sp>
        <p:nvSpPr>
          <p:cNvPr id="7" name="TextBox 6"/>
          <p:cNvSpPr txBox="1"/>
          <p:nvPr/>
        </p:nvSpPr>
        <p:spPr>
          <a:xfrm>
            <a:off x="1907704" y="1844824"/>
            <a:ext cx="360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8</a:t>
            </a:r>
            <a:endParaRPr lang="ru-RU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6228184" y="2996952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C</a:t>
            </a:r>
            <a:endParaRPr lang="ru-RU" sz="6000" dirty="0"/>
          </a:p>
        </p:txBody>
      </p:sp>
      <p:sp>
        <p:nvSpPr>
          <p:cNvPr id="9" name="TextBox 8"/>
          <p:cNvSpPr txBox="1"/>
          <p:nvPr/>
        </p:nvSpPr>
        <p:spPr>
          <a:xfrm>
            <a:off x="4860032" y="2996952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C</a:t>
            </a:r>
            <a:endParaRPr lang="ru-RU" sz="6000" dirty="0"/>
          </a:p>
        </p:txBody>
      </p:sp>
      <p:cxnSp>
        <p:nvCxnSpPr>
          <p:cNvPr id="11" name="Прямая соединительная линия 10"/>
          <p:cNvCxnSpPr>
            <a:stCxn id="9" idx="3"/>
            <a:endCxn id="8" idx="1"/>
          </p:cNvCxnSpPr>
          <p:nvPr/>
        </p:nvCxnSpPr>
        <p:spPr>
          <a:xfrm>
            <a:off x="5508104" y="3504784"/>
            <a:ext cx="72008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9" idx="0"/>
            <a:endCxn id="15" idx="2"/>
          </p:cNvCxnSpPr>
          <p:nvPr/>
        </p:nvCxnSpPr>
        <p:spPr>
          <a:xfrm flipV="1">
            <a:off x="5184068" y="2644463"/>
            <a:ext cx="0" cy="3524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860032" y="1628800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H</a:t>
            </a:r>
            <a:endParaRPr lang="ru-RU" sz="6000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4139952" y="3501008"/>
            <a:ext cx="720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6876256" y="3501008"/>
            <a:ext cx="720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6588224" y="3861048"/>
            <a:ext cx="0" cy="352489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5220072" y="3933056"/>
            <a:ext cx="0" cy="352489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6516216" y="2780928"/>
            <a:ext cx="0" cy="3524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491880" y="2996952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H</a:t>
            </a:r>
            <a:endParaRPr lang="ru-RU" sz="6000" dirty="0"/>
          </a:p>
        </p:txBody>
      </p:sp>
      <p:sp>
        <p:nvSpPr>
          <p:cNvPr id="25" name="TextBox 24"/>
          <p:cNvSpPr txBox="1"/>
          <p:nvPr/>
        </p:nvSpPr>
        <p:spPr>
          <a:xfrm>
            <a:off x="7740352" y="4293096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H</a:t>
            </a:r>
            <a:endParaRPr lang="ru-RU" sz="6000" dirty="0"/>
          </a:p>
        </p:txBody>
      </p:sp>
      <p:sp>
        <p:nvSpPr>
          <p:cNvPr id="26" name="TextBox 25"/>
          <p:cNvSpPr txBox="1"/>
          <p:nvPr/>
        </p:nvSpPr>
        <p:spPr>
          <a:xfrm>
            <a:off x="3491880" y="4293096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H</a:t>
            </a:r>
            <a:endParaRPr lang="ru-RU" sz="6000" dirty="0"/>
          </a:p>
        </p:txBody>
      </p:sp>
      <p:sp>
        <p:nvSpPr>
          <p:cNvPr id="27" name="TextBox 26"/>
          <p:cNvSpPr txBox="1"/>
          <p:nvPr/>
        </p:nvSpPr>
        <p:spPr>
          <a:xfrm>
            <a:off x="6228184" y="1772816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H</a:t>
            </a:r>
            <a:endParaRPr lang="ru-RU" sz="6000" dirty="0"/>
          </a:p>
        </p:txBody>
      </p:sp>
      <p:sp>
        <p:nvSpPr>
          <p:cNvPr id="28" name="TextBox 27"/>
          <p:cNvSpPr txBox="1"/>
          <p:nvPr/>
        </p:nvSpPr>
        <p:spPr>
          <a:xfrm>
            <a:off x="7596336" y="3068960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H</a:t>
            </a:r>
            <a:endParaRPr lang="ru-RU" sz="6000" dirty="0"/>
          </a:p>
        </p:txBody>
      </p:sp>
      <p:sp>
        <p:nvSpPr>
          <p:cNvPr id="29" name="TextBox 28"/>
          <p:cNvSpPr txBox="1"/>
          <p:nvPr/>
        </p:nvSpPr>
        <p:spPr>
          <a:xfrm>
            <a:off x="467544" y="4941168"/>
            <a:ext cx="13681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-АН</a:t>
            </a:r>
            <a:endParaRPr lang="ru-RU" sz="4000" dirty="0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flipV="1">
            <a:off x="683568" y="4725144"/>
            <a:ext cx="288032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971600" y="4725144"/>
            <a:ext cx="288032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372200" y="4293096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C</a:t>
            </a:r>
            <a:endParaRPr lang="ru-RU" sz="6000" dirty="0"/>
          </a:p>
        </p:txBody>
      </p:sp>
      <p:sp>
        <p:nvSpPr>
          <p:cNvPr id="35" name="TextBox 34"/>
          <p:cNvSpPr txBox="1"/>
          <p:nvPr/>
        </p:nvSpPr>
        <p:spPr>
          <a:xfrm>
            <a:off x="4860032" y="4293096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C</a:t>
            </a:r>
            <a:endParaRPr lang="ru-RU" sz="6000" dirty="0"/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5580112" y="4869160"/>
            <a:ext cx="72008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4139952" y="4869160"/>
            <a:ext cx="720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6948264" y="4869160"/>
            <a:ext cx="720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V="1">
            <a:off x="6660232" y="5229200"/>
            <a:ext cx="0" cy="3524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5220072" y="5229200"/>
            <a:ext cx="0" cy="3524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300192" y="5589240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H</a:t>
            </a:r>
            <a:endParaRPr lang="ru-RU" sz="6000" dirty="0"/>
          </a:p>
        </p:txBody>
      </p:sp>
      <p:sp>
        <p:nvSpPr>
          <p:cNvPr id="42" name="TextBox 41"/>
          <p:cNvSpPr txBox="1"/>
          <p:nvPr/>
        </p:nvSpPr>
        <p:spPr>
          <a:xfrm>
            <a:off x="4932040" y="5589240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H</a:t>
            </a:r>
            <a:endParaRPr lang="ru-RU" sz="6000" dirty="0"/>
          </a:p>
        </p:txBody>
      </p:sp>
      <p:sp>
        <p:nvSpPr>
          <p:cNvPr id="43" name="TextBox 42"/>
          <p:cNvSpPr txBox="1"/>
          <p:nvPr/>
        </p:nvSpPr>
        <p:spPr>
          <a:xfrm>
            <a:off x="395536" y="3645024"/>
            <a:ext cx="19442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ЦИКЛО-</a:t>
            </a:r>
            <a:endParaRPr lang="ru-RU" sz="4000" dirty="0"/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>
            <a:off x="467544" y="3573016"/>
            <a:ext cx="1800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>
            <a:endCxn id="43" idx="3"/>
          </p:cNvCxnSpPr>
          <p:nvPr/>
        </p:nvCxnSpPr>
        <p:spPr>
          <a:xfrm>
            <a:off x="2339752" y="3573016"/>
            <a:ext cx="0" cy="4259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899592" y="5733256"/>
            <a:ext cx="37444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err="1" smtClean="0">
                <a:solidFill>
                  <a:srgbClr val="FF0000"/>
                </a:solidFill>
              </a:rPr>
              <a:t>циклобутан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6817" y="332656"/>
            <a:ext cx="40975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алкадиены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48064" y="836712"/>
            <a:ext cx="2592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С</a:t>
            </a:r>
            <a:r>
              <a:rPr lang="en-US" sz="3200" b="1" dirty="0" smtClean="0"/>
              <a:t>n</a:t>
            </a:r>
            <a:r>
              <a:rPr lang="en-US" sz="4800" b="1" dirty="0" smtClean="0"/>
              <a:t>H</a:t>
            </a:r>
            <a:r>
              <a:rPr lang="en-US" sz="3200" b="1" dirty="0" smtClean="0"/>
              <a:t>2n</a:t>
            </a:r>
            <a:r>
              <a:rPr lang="ru-RU" sz="3200" b="1" dirty="0" smtClean="0"/>
              <a:t>-2</a:t>
            </a:r>
            <a:endParaRPr lang="ru-RU" sz="4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187624" y="2564904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C</a:t>
            </a:r>
            <a:endParaRPr lang="ru-RU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1763688" y="2996952"/>
            <a:ext cx="360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4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2195736" y="2564904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H</a:t>
            </a:r>
            <a:endParaRPr lang="ru-RU" sz="6000" dirty="0"/>
          </a:p>
        </p:txBody>
      </p:sp>
      <p:sp>
        <p:nvSpPr>
          <p:cNvPr id="7" name="TextBox 6"/>
          <p:cNvSpPr txBox="1"/>
          <p:nvPr/>
        </p:nvSpPr>
        <p:spPr>
          <a:xfrm>
            <a:off x="2843808" y="2996952"/>
            <a:ext cx="360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6</a:t>
            </a:r>
            <a:endParaRPr lang="ru-RU" sz="3600" dirty="0"/>
          </a:p>
        </p:txBody>
      </p:sp>
      <p:sp>
        <p:nvSpPr>
          <p:cNvPr id="24" name="TextBox 23"/>
          <p:cNvSpPr txBox="1"/>
          <p:nvPr/>
        </p:nvSpPr>
        <p:spPr>
          <a:xfrm>
            <a:off x="2267744" y="4365104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H</a:t>
            </a:r>
            <a:endParaRPr lang="ru-RU" sz="6000" dirty="0"/>
          </a:p>
        </p:txBody>
      </p:sp>
      <p:sp>
        <p:nvSpPr>
          <p:cNvPr id="28" name="TextBox 27"/>
          <p:cNvSpPr txBox="1"/>
          <p:nvPr/>
        </p:nvSpPr>
        <p:spPr>
          <a:xfrm>
            <a:off x="8495928" y="4365104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H</a:t>
            </a:r>
            <a:endParaRPr lang="ru-RU" sz="6000" dirty="0"/>
          </a:p>
        </p:txBody>
      </p:sp>
      <p:sp>
        <p:nvSpPr>
          <p:cNvPr id="29" name="TextBox 28"/>
          <p:cNvSpPr txBox="1"/>
          <p:nvPr/>
        </p:nvSpPr>
        <p:spPr>
          <a:xfrm>
            <a:off x="4716016" y="4365104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C</a:t>
            </a:r>
            <a:endParaRPr lang="ru-RU" sz="6000" dirty="0"/>
          </a:p>
        </p:txBody>
      </p:sp>
      <p:sp>
        <p:nvSpPr>
          <p:cNvPr id="30" name="TextBox 29"/>
          <p:cNvSpPr txBox="1"/>
          <p:nvPr/>
        </p:nvSpPr>
        <p:spPr>
          <a:xfrm>
            <a:off x="3347864" y="4365104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C</a:t>
            </a:r>
            <a:endParaRPr lang="ru-RU" sz="6000" dirty="0"/>
          </a:p>
        </p:txBody>
      </p:sp>
      <p:cxnSp>
        <p:nvCxnSpPr>
          <p:cNvPr id="31" name="Прямая соединительная линия 30"/>
          <p:cNvCxnSpPr>
            <a:stCxn id="30" idx="3"/>
            <a:endCxn id="29" idx="1"/>
          </p:cNvCxnSpPr>
          <p:nvPr/>
        </p:nvCxnSpPr>
        <p:spPr>
          <a:xfrm>
            <a:off x="3995936" y="4872936"/>
            <a:ext cx="72008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2915816" y="4869160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5364088" y="4869160"/>
            <a:ext cx="720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3995936" y="5013176"/>
            <a:ext cx="72008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7452320" y="4365104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C</a:t>
            </a:r>
            <a:endParaRPr lang="ru-RU" sz="6000" dirty="0"/>
          </a:p>
        </p:txBody>
      </p:sp>
      <p:sp>
        <p:nvSpPr>
          <p:cNvPr id="36" name="TextBox 35"/>
          <p:cNvSpPr txBox="1"/>
          <p:nvPr/>
        </p:nvSpPr>
        <p:spPr>
          <a:xfrm>
            <a:off x="6084168" y="4365104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C</a:t>
            </a:r>
            <a:endParaRPr lang="ru-RU" sz="6000" dirty="0"/>
          </a:p>
        </p:txBody>
      </p:sp>
      <p:cxnSp>
        <p:nvCxnSpPr>
          <p:cNvPr id="37" name="Прямая соединительная линия 36"/>
          <p:cNvCxnSpPr>
            <a:stCxn id="36" idx="3"/>
            <a:endCxn id="35" idx="1"/>
          </p:cNvCxnSpPr>
          <p:nvPr/>
        </p:nvCxnSpPr>
        <p:spPr>
          <a:xfrm>
            <a:off x="6732240" y="4872936"/>
            <a:ext cx="72008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5364088" y="4869160"/>
            <a:ext cx="720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endCxn id="28" idx="1"/>
          </p:cNvCxnSpPr>
          <p:nvPr/>
        </p:nvCxnSpPr>
        <p:spPr>
          <a:xfrm>
            <a:off x="8100392" y="4869160"/>
            <a:ext cx="395536" cy="37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6732240" y="5013176"/>
            <a:ext cx="72008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5220072" y="2636912"/>
            <a:ext cx="2016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-ДИЕН</a:t>
            </a:r>
            <a:endParaRPr lang="ru-RU" sz="4000" dirty="0"/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 flipV="1">
            <a:off x="5436096" y="2204864"/>
            <a:ext cx="576064" cy="504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6012160" y="2204864"/>
            <a:ext cx="576064" cy="504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flipV="1">
            <a:off x="5004048" y="5157192"/>
            <a:ext cx="0" cy="3524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V="1">
            <a:off x="3635896" y="5157192"/>
            <a:ext cx="0" cy="3524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flipV="1">
            <a:off x="7812360" y="5157192"/>
            <a:ext cx="0" cy="3524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flipV="1">
            <a:off x="6372200" y="5229200"/>
            <a:ext cx="0" cy="3524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275856" y="5517232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H</a:t>
            </a:r>
            <a:endParaRPr lang="ru-RU" sz="6000" dirty="0"/>
          </a:p>
        </p:txBody>
      </p:sp>
      <p:sp>
        <p:nvSpPr>
          <p:cNvPr id="57" name="TextBox 56"/>
          <p:cNvSpPr txBox="1"/>
          <p:nvPr/>
        </p:nvSpPr>
        <p:spPr>
          <a:xfrm>
            <a:off x="6084168" y="5589240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H</a:t>
            </a:r>
            <a:endParaRPr lang="ru-RU" sz="6000" dirty="0"/>
          </a:p>
        </p:txBody>
      </p:sp>
      <p:sp>
        <p:nvSpPr>
          <p:cNvPr id="58" name="TextBox 57"/>
          <p:cNvSpPr txBox="1"/>
          <p:nvPr/>
        </p:nvSpPr>
        <p:spPr>
          <a:xfrm>
            <a:off x="4716016" y="5445224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H</a:t>
            </a:r>
            <a:endParaRPr lang="ru-RU" sz="6000" dirty="0"/>
          </a:p>
        </p:txBody>
      </p:sp>
      <p:sp>
        <p:nvSpPr>
          <p:cNvPr id="59" name="TextBox 58"/>
          <p:cNvSpPr txBox="1"/>
          <p:nvPr/>
        </p:nvSpPr>
        <p:spPr>
          <a:xfrm>
            <a:off x="7596336" y="5517232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H</a:t>
            </a:r>
            <a:endParaRPr lang="ru-RU" sz="6000" dirty="0"/>
          </a:p>
        </p:txBody>
      </p:sp>
      <p:sp>
        <p:nvSpPr>
          <p:cNvPr id="60" name="TextBox 59"/>
          <p:cNvSpPr txBox="1"/>
          <p:nvPr/>
        </p:nvSpPr>
        <p:spPr>
          <a:xfrm>
            <a:off x="467544" y="5589240"/>
            <a:ext cx="2664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бутадиен</a:t>
            </a:r>
            <a:endParaRPr lang="ru-RU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80864" y="332656"/>
            <a:ext cx="23022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арены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48064" y="836712"/>
            <a:ext cx="2592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С</a:t>
            </a:r>
            <a:r>
              <a:rPr lang="en-US" sz="3200" b="1" dirty="0" smtClean="0"/>
              <a:t>n</a:t>
            </a:r>
            <a:r>
              <a:rPr lang="en-US" sz="4800" b="1" dirty="0" smtClean="0"/>
              <a:t>H</a:t>
            </a:r>
            <a:r>
              <a:rPr lang="en-US" sz="3200" b="1" dirty="0" smtClean="0"/>
              <a:t>2n</a:t>
            </a:r>
            <a:r>
              <a:rPr lang="ru-RU" sz="3200" b="1" dirty="0" smtClean="0"/>
              <a:t>-6</a:t>
            </a:r>
            <a:endParaRPr lang="ru-RU" sz="4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187624" y="2564904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C</a:t>
            </a:r>
            <a:endParaRPr lang="ru-RU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1763688" y="2996952"/>
            <a:ext cx="360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6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2195736" y="2564904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H</a:t>
            </a:r>
            <a:endParaRPr lang="ru-RU" sz="6000" dirty="0"/>
          </a:p>
        </p:txBody>
      </p:sp>
      <p:sp>
        <p:nvSpPr>
          <p:cNvPr id="7" name="TextBox 6"/>
          <p:cNvSpPr txBox="1"/>
          <p:nvPr/>
        </p:nvSpPr>
        <p:spPr>
          <a:xfrm>
            <a:off x="2843808" y="2996952"/>
            <a:ext cx="360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6</a:t>
            </a:r>
            <a:endParaRPr lang="ru-RU" sz="3600" dirty="0"/>
          </a:p>
        </p:txBody>
      </p:sp>
      <p:sp>
        <p:nvSpPr>
          <p:cNvPr id="19" name="Шестиугольник 18"/>
          <p:cNvSpPr/>
          <p:nvPr/>
        </p:nvSpPr>
        <p:spPr>
          <a:xfrm rot="5400000">
            <a:off x="3995936" y="2492896"/>
            <a:ext cx="3672408" cy="3240360"/>
          </a:xfrm>
          <a:prstGeom prst="hexagon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 w="38100">
                <a:solidFill>
                  <a:schemeClr val="tx1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092280" y="2492896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C</a:t>
            </a:r>
            <a:endParaRPr lang="ru-RU" sz="6000" dirty="0"/>
          </a:p>
        </p:txBody>
      </p:sp>
      <p:sp>
        <p:nvSpPr>
          <p:cNvPr id="26" name="TextBox 25"/>
          <p:cNvSpPr txBox="1"/>
          <p:nvPr/>
        </p:nvSpPr>
        <p:spPr>
          <a:xfrm>
            <a:off x="7092280" y="4581128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C</a:t>
            </a:r>
            <a:endParaRPr lang="ru-RU" sz="6000" dirty="0"/>
          </a:p>
        </p:txBody>
      </p:sp>
      <p:sp>
        <p:nvSpPr>
          <p:cNvPr id="29" name="TextBox 28"/>
          <p:cNvSpPr txBox="1"/>
          <p:nvPr/>
        </p:nvSpPr>
        <p:spPr>
          <a:xfrm>
            <a:off x="5508104" y="5445224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C</a:t>
            </a:r>
            <a:endParaRPr lang="ru-RU" sz="6000" dirty="0"/>
          </a:p>
        </p:txBody>
      </p:sp>
      <p:sp>
        <p:nvSpPr>
          <p:cNvPr id="30" name="TextBox 29"/>
          <p:cNvSpPr txBox="1"/>
          <p:nvPr/>
        </p:nvSpPr>
        <p:spPr>
          <a:xfrm>
            <a:off x="3851920" y="4509120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C</a:t>
            </a:r>
            <a:endParaRPr lang="ru-RU" sz="6000" dirty="0"/>
          </a:p>
        </p:txBody>
      </p:sp>
      <p:sp>
        <p:nvSpPr>
          <p:cNvPr id="31" name="TextBox 30"/>
          <p:cNvSpPr txBox="1"/>
          <p:nvPr/>
        </p:nvSpPr>
        <p:spPr>
          <a:xfrm>
            <a:off x="3923928" y="2564904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C</a:t>
            </a:r>
            <a:endParaRPr lang="ru-RU" sz="6000" dirty="0"/>
          </a:p>
        </p:txBody>
      </p:sp>
      <p:sp>
        <p:nvSpPr>
          <p:cNvPr id="32" name="TextBox 31"/>
          <p:cNvSpPr txBox="1"/>
          <p:nvPr/>
        </p:nvSpPr>
        <p:spPr>
          <a:xfrm>
            <a:off x="5508104" y="1700808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C</a:t>
            </a:r>
            <a:endParaRPr lang="ru-RU" sz="6000" dirty="0"/>
          </a:p>
        </p:txBody>
      </p:sp>
      <p:sp>
        <p:nvSpPr>
          <p:cNvPr id="33" name="TextBox 32"/>
          <p:cNvSpPr txBox="1"/>
          <p:nvPr/>
        </p:nvSpPr>
        <p:spPr>
          <a:xfrm>
            <a:off x="6012160" y="5517232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H</a:t>
            </a:r>
            <a:endParaRPr lang="ru-RU" sz="6000" dirty="0"/>
          </a:p>
        </p:txBody>
      </p:sp>
      <p:sp>
        <p:nvSpPr>
          <p:cNvPr id="34" name="TextBox 33"/>
          <p:cNvSpPr txBox="1"/>
          <p:nvPr/>
        </p:nvSpPr>
        <p:spPr>
          <a:xfrm>
            <a:off x="3491880" y="2564904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H</a:t>
            </a:r>
            <a:endParaRPr lang="ru-RU" sz="6000" dirty="0"/>
          </a:p>
        </p:txBody>
      </p:sp>
      <p:sp>
        <p:nvSpPr>
          <p:cNvPr id="35" name="TextBox 34"/>
          <p:cNvSpPr txBox="1"/>
          <p:nvPr/>
        </p:nvSpPr>
        <p:spPr>
          <a:xfrm>
            <a:off x="3347864" y="4581128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H</a:t>
            </a:r>
            <a:endParaRPr lang="ru-RU" sz="6000" dirty="0"/>
          </a:p>
        </p:txBody>
      </p:sp>
      <p:sp>
        <p:nvSpPr>
          <p:cNvPr id="36" name="TextBox 35"/>
          <p:cNvSpPr txBox="1"/>
          <p:nvPr/>
        </p:nvSpPr>
        <p:spPr>
          <a:xfrm>
            <a:off x="5940152" y="1700808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H</a:t>
            </a:r>
            <a:endParaRPr lang="ru-RU" sz="6000" dirty="0"/>
          </a:p>
        </p:txBody>
      </p:sp>
      <p:sp>
        <p:nvSpPr>
          <p:cNvPr id="37" name="TextBox 36"/>
          <p:cNvSpPr txBox="1"/>
          <p:nvPr/>
        </p:nvSpPr>
        <p:spPr>
          <a:xfrm>
            <a:off x="7524328" y="4581128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H</a:t>
            </a:r>
            <a:endParaRPr lang="ru-RU" sz="6000" dirty="0"/>
          </a:p>
        </p:txBody>
      </p:sp>
      <p:sp>
        <p:nvSpPr>
          <p:cNvPr id="38" name="TextBox 37"/>
          <p:cNvSpPr txBox="1"/>
          <p:nvPr/>
        </p:nvSpPr>
        <p:spPr>
          <a:xfrm>
            <a:off x="7596336" y="2492896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H</a:t>
            </a:r>
            <a:endParaRPr lang="ru-RU" sz="6000" dirty="0"/>
          </a:p>
        </p:txBody>
      </p:sp>
      <p:cxnSp>
        <p:nvCxnSpPr>
          <p:cNvPr id="40" name="Прямая соединительная линия 39"/>
          <p:cNvCxnSpPr>
            <a:endCxn id="32" idx="2"/>
          </p:cNvCxnSpPr>
          <p:nvPr/>
        </p:nvCxnSpPr>
        <p:spPr>
          <a:xfrm flipV="1">
            <a:off x="4572000" y="2716471"/>
            <a:ext cx="1260140" cy="6405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V="1">
            <a:off x="4572000" y="2708920"/>
            <a:ext cx="1260140" cy="640521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H="1" flipV="1">
            <a:off x="4572000" y="4941168"/>
            <a:ext cx="1224136" cy="648072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V="1">
            <a:off x="7092280" y="3212976"/>
            <a:ext cx="0" cy="1728193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23528" y="5301208"/>
            <a:ext cx="43924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>
                <a:solidFill>
                  <a:srgbClr val="FF0000"/>
                </a:solidFill>
              </a:rPr>
              <a:t>бензол</a:t>
            </a:r>
            <a:endParaRPr lang="ru-RU" sz="8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620688"/>
            <a:ext cx="69847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Гомологи</a:t>
            </a:r>
            <a:r>
              <a:rPr lang="ru-RU" sz="4800" dirty="0" smtClean="0"/>
              <a:t> – органические вещества, имеющие </a:t>
            </a:r>
            <a:r>
              <a:rPr lang="ru-RU" sz="4800" dirty="0" smtClean="0">
                <a:solidFill>
                  <a:srgbClr val="0070C0"/>
                </a:solidFill>
              </a:rPr>
              <a:t>одинаковое строение </a:t>
            </a:r>
            <a:r>
              <a:rPr lang="ru-RU" sz="4800" dirty="0" smtClean="0"/>
              <a:t>и свойства, но отличаются друг от друга на </a:t>
            </a:r>
            <a:r>
              <a:rPr lang="ru-RU" sz="4800" dirty="0" smtClean="0">
                <a:solidFill>
                  <a:srgbClr val="FF0000"/>
                </a:solidFill>
              </a:rPr>
              <a:t>СН</a:t>
            </a:r>
            <a:r>
              <a:rPr lang="ru-RU" sz="2400" dirty="0" smtClean="0">
                <a:solidFill>
                  <a:srgbClr val="FF0000"/>
                </a:solidFill>
              </a:rPr>
              <a:t>2</a:t>
            </a:r>
            <a:r>
              <a:rPr lang="ru-RU" sz="4800" dirty="0" smtClean="0"/>
              <a:t> группу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194</Words>
  <Application>Microsoft Office PowerPoint</Application>
  <PresentationFormat>Экран (4:3)</PresentationFormat>
  <Paragraphs>143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 Office</vt:lpstr>
      <vt:lpstr>Документ</vt:lpstr>
      <vt:lpstr>Слайд 1</vt:lpstr>
      <vt:lpstr>Классификация углеводородов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Учитель</cp:lastModifiedBy>
  <cp:revision>8</cp:revision>
  <dcterms:created xsi:type="dcterms:W3CDTF">2013-03-31T18:28:36Z</dcterms:created>
  <dcterms:modified xsi:type="dcterms:W3CDTF">2013-10-19T17:26:30Z</dcterms:modified>
</cp:coreProperties>
</file>