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7" r:id="rId4"/>
    <p:sldId id="263" r:id="rId5"/>
    <p:sldId id="264" r:id="rId6"/>
    <p:sldId id="266" r:id="rId7"/>
    <p:sldId id="265" r:id="rId8"/>
    <p:sldId id="267" r:id="rId9"/>
    <p:sldId id="259" r:id="rId10"/>
    <p:sldId id="260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3728" y="1052736"/>
            <a:ext cx="49023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Классификация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углеводородов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032" y="4293096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</a:t>
            </a:r>
            <a:r>
              <a:rPr lang="ru-RU" dirty="0" smtClean="0"/>
              <a:t>резентацию составила:</a:t>
            </a:r>
          </a:p>
          <a:p>
            <a:r>
              <a:rPr lang="ru-RU" dirty="0" smtClean="0"/>
              <a:t>Учитель химии МКОУ СОШ №3 с Кугульта</a:t>
            </a:r>
          </a:p>
          <a:p>
            <a:r>
              <a:rPr lang="ru-RU" dirty="0" smtClean="0"/>
              <a:t>Колодиева Оксана Александровна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285293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Рекомендуется для учащихся 9 классов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55576" y="188640"/>
          <a:ext cx="7704855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285"/>
                <a:gridCol w="2568285"/>
                <a:gridCol w="256828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Алканы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Алкены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Алкины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Метан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Этан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Этен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Этин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Пропан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Пропен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Пропин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Бутан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Бутен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Бутин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Пентан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Пентен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Пентин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Гексан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Гексен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Гексин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Гептан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Гептен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Гептин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Октан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Октен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Октин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Нонан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Нонен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Нонин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Декан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Декен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Декин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980728"/>
            <a:ext cx="610532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</a:p>
          <a:p>
            <a:pPr algn="ctr"/>
            <a:r>
              <a:rPr lang="ru-RU" sz="54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конспект урока</a:t>
            </a:r>
            <a:endParaRPr lang="ru-RU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3800" dirty="0" smtClean="0"/>
              <a:t>Классификация углеводородов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752475" y="1627188"/>
          <a:ext cx="7974013" cy="4491037"/>
        </p:xfrm>
        <a:graphic>
          <a:graphicData uri="http://schemas.openxmlformats.org/presentationml/2006/ole">
            <p:oleObj spid="_x0000_s1026" name="Документ" r:id="rId3" imgW="6292513" imgH="35427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2840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алканы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83671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С</a:t>
            </a:r>
            <a:r>
              <a:rPr lang="en-US" sz="3200" b="1" dirty="0" smtClean="0"/>
              <a:t>n</a:t>
            </a:r>
            <a:r>
              <a:rPr lang="en-US" sz="4800" b="1" dirty="0" smtClean="0"/>
              <a:t>H</a:t>
            </a:r>
            <a:r>
              <a:rPr lang="en-US" sz="3200" b="1" dirty="0" smtClean="0"/>
              <a:t>2n+2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84380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6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4860032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cxnSp>
        <p:nvCxnSpPr>
          <p:cNvPr id="11" name="Прямая соединительная линия 10"/>
          <p:cNvCxnSpPr>
            <a:stCxn id="9" idx="3"/>
            <a:endCxn id="8" idx="1"/>
          </p:cNvCxnSpPr>
          <p:nvPr/>
        </p:nvCxnSpPr>
        <p:spPr>
          <a:xfrm>
            <a:off x="5508104" y="3504784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9" idx="0"/>
            <a:endCxn id="15" idx="2"/>
          </p:cNvCxnSpPr>
          <p:nvPr/>
        </p:nvCxnSpPr>
        <p:spPr>
          <a:xfrm flipV="1">
            <a:off x="5184068" y="2644463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60032" y="162880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139952" y="350100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876256" y="350100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6588224" y="3861048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5220072" y="3933056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516216" y="2780928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91880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5" name="TextBox 24"/>
          <p:cNvSpPr txBox="1"/>
          <p:nvPr/>
        </p:nvSpPr>
        <p:spPr>
          <a:xfrm>
            <a:off x="6300192" y="422108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6" name="TextBox 25"/>
          <p:cNvSpPr txBox="1"/>
          <p:nvPr/>
        </p:nvSpPr>
        <p:spPr>
          <a:xfrm>
            <a:off x="4932040" y="429309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7" name="TextBox 26"/>
          <p:cNvSpPr txBox="1"/>
          <p:nvPr/>
        </p:nvSpPr>
        <p:spPr>
          <a:xfrm>
            <a:off x="6228184" y="177281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96336" y="306896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9" name="TextBox 28"/>
          <p:cNvSpPr txBox="1"/>
          <p:nvPr/>
        </p:nvSpPr>
        <p:spPr>
          <a:xfrm>
            <a:off x="467544" y="4941168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-АН</a:t>
            </a:r>
            <a:endParaRPr lang="ru-RU" sz="4000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683568" y="4725144"/>
            <a:ext cx="28803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971600" y="4725144"/>
            <a:ext cx="28803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51720" y="5301208"/>
            <a:ext cx="2664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>
                <a:solidFill>
                  <a:srgbClr val="FF0000"/>
                </a:solidFill>
              </a:rPr>
              <a:t>этан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2436" y="332656"/>
            <a:ext cx="2759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алкены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83671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С</a:t>
            </a:r>
            <a:r>
              <a:rPr lang="en-US" sz="3200" b="1" dirty="0" smtClean="0"/>
              <a:t>n</a:t>
            </a:r>
            <a:r>
              <a:rPr lang="en-US" sz="4800" b="1" dirty="0" smtClean="0"/>
              <a:t>H</a:t>
            </a:r>
            <a:r>
              <a:rPr lang="en-US" sz="3200" b="1" dirty="0" smtClean="0"/>
              <a:t>2n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84380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4860032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cxnSp>
        <p:nvCxnSpPr>
          <p:cNvPr id="11" name="Прямая соединительная линия 10"/>
          <p:cNvCxnSpPr>
            <a:stCxn id="9" idx="3"/>
            <a:endCxn id="8" idx="1"/>
          </p:cNvCxnSpPr>
          <p:nvPr/>
        </p:nvCxnSpPr>
        <p:spPr>
          <a:xfrm>
            <a:off x="5508104" y="3504784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139952" y="350100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876256" y="350100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6588224" y="3861048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5220072" y="3933056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91880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5" name="TextBox 24"/>
          <p:cNvSpPr txBox="1"/>
          <p:nvPr/>
        </p:nvSpPr>
        <p:spPr>
          <a:xfrm>
            <a:off x="6300192" y="422108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6" name="TextBox 25"/>
          <p:cNvSpPr txBox="1"/>
          <p:nvPr/>
        </p:nvSpPr>
        <p:spPr>
          <a:xfrm>
            <a:off x="4932040" y="429309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96336" y="306896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508104" y="3645024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7544" y="4941168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-ЕН</a:t>
            </a:r>
            <a:endParaRPr lang="ru-RU" sz="40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683568" y="4725144"/>
            <a:ext cx="28803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971600" y="4725144"/>
            <a:ext cx="28803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51720" y="5301208"/>
            <a:ext cx="2664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err="1" smtClean="0">
                <a:solidFill>
                  <a:srgbClr val="FF0000"/>
                </a:solidFill>
              </a:rPr>
              <a:t>этен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16216" y="566124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</a:rPr>
              <a:t>этилен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5530" y="332656"/>
            <a:ext cx="28729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алкины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83671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С</a:t>
            </a:r>
            <a:r>
              <a:rPr lang="en-US" sz="3200" b="1" dirty="0" smtClean="0"/>
              <a:t>n</a:t>
            </a:r>
            <a:r>
              <a:rPr lang="en-US" sz="4800" b="1" dirty="0" smtClean="0"/>
              <a:t>H</a:t>
            </a:r>
            <a:r>
              <a:rPr lang="en-US" sz="3200" b="1" dirty="0" smtClean="0"/>
              <a:t>2n</a:t>
            </a:r>
            <a:r>
              <a:rPr lang="ru-RU" sz="3200" b="1" dirty="0" smtClean="0"/>
              <a:t>-2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84380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4860032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508104" y="3429000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139952" y="350100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876256" y="350100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91880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96336" y="306896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508104" y="3573016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7544" y="4941168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-ИН</a:t>
            </a:r>
            <a:endParaRPr lang="ru-RU" sz="40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683568" y="4725144"/>
            <a:ext cx="28803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971600" y="4725144"/>
            <a:ext cx="28803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051720" y="5301208"/>
            <a:ext cx="2664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err="1" smtClean="0">
                <a:solidFill>
                  <a:srgbClr val="FF0000"/>
                </a:solidFill>
              </a:rPr>
              <a:t>этин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16216" y="5661248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B050"/>
                </a:solidFill>
              </a:rPr>
              <a:t>ацетилен</a:t>
            </a:r>
            <a:endParaRPr lang="ru-RU" sz="3600" dirty="0">
              <a:solidFill>
                <a:srgbClr val="00B050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508104" y="3717032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50211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циклоалканы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83671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С</a:t>
            </a:r>
            <a:r>
              <a:rPr lang="en-US" sz="3200" b="1" dirty="0" smtClean="0"/>
              <a:t>n</a:t>
            </a:r>
            <a:r>
              <a:rPr lang="en-US" sz="4800" b="1" dirty="0" smtClean="0"/>
              <a:t>H</a:t>
            </a:r>
            <a:r>
              <a:rPr lang="en-US" sz="3200" b="1" dirty="0" smtClean="0"/>
              <a:t>2n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41277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844824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134076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1844824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8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4860032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cxnSp>
        <p:nvCxnSpPr>
          <p:cNvPr id="11" name="Прямая соединительная линия 10"/>
          <p:cNvCxnSpPr>
            <a:stCxn id="9" idx="3"/>
            <a:endCxn id="8" idx="1"/>
          </p:cNvCxnSpPr>
          <p:nvPr/>
        </p:nvCxnSpPr>
        <p:spPr>
          <a:xfrm>
            <a:off x="5508104" y="3504784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9" idx="0"/>
            <a:endCxn id="15" idx="2"/>
          </p:cNvCxnSpPr>
          <p:nvPr/>
        </p:nvCxnSpPr>
        <p:spPr>
          <a:xfrm flipV="1">
            <a:off x="5184068" y="2644463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60032" y="162880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139952" y="350100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876256" y="350100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6588224" y="3861048"/>
            <a:ext cx="0" cy="3524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5220072" y="3933056"/>
            <a:ext cx="0" cy="3524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516216" y="2780928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91880" y="299695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5" name="TextBox 24"/>
          <p:cNvSpPr txBox="1"/>
          <p:nvPr/>
        </p:nvSpPr>
        <p:spPr>
          <a:xfrm>
            <a:off x="7740352" y="429309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6" name="TextBox 25"/>
          <p:cNvSpPr txBox="1"/>
          <p:nvPr/>
        </p:nvSpPr>
        <p:spPr>
          <a:xfrm>
            <a:off x="3491880" y="429309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7" name="TextBox 26"/>
          <p:cNvSpPr txBox="1"/>
          <p:nvPr/>
        </p:nvSpPr>
        <p:spPr>
          <a:xfrm>
            <a:off x="6228184" y="177281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96336" y="306896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9" name="TextBox 28"/>
          <p:cNvSpPr txBox="1"/>
          <p:nvPr/>
        </p:nvSpPr>
        <p:spPr>
          <a:xfrm>
            <a:off x="467544" y="4941168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-АН</a:t>
            </a:r>
            <a:endParaRPr lang="ru-RU" sz="4000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683568" y="4725144"/>
            <a:ext cx="28803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971600" y="4725144"/>
            <a:ext cx="288032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372200" y="429309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35" name="TextBox 34"/>
          <p:cNvSpPr txBox="1"/>
          <p:nvPr/>
        </p:nvSpPr>
        <p:spPr>
          <a:xfrm>
            <a:off x="4860032" y="429309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580112" y="4869160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139952" y="486916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948264" y="486916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6660232" y="5229200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5220072" y="5229200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300192" y="558924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42" name="TextBox 41"/>
          <p:cNvSpPr txBox="1"/>
          <p:nvPr/>
        </p:nvSpPr>
        <p:spPr>
          <a:xfrm>
            <a:off x="4932040" y="558924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43" name="TextBox 42"/>
          <p:cNvSpPr txBox="1"/>
          <p:nvPr/>
        </p:nvSpPr>
        <p:spPr>
          <a:xfrm>
            <a:off x="395536" y="3645024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ЦИКЛО-</a:t>
            </a:r>
            <a:endParaRPr lang="ru-RU" sz="4000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467544" y="3573016"/>
            <a:ext cx="18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43" idx="3"/>
          </p:cNvCxnSpPr>
          <p:nvPr/>
        </p:nvCxnSpPr>
        <p:spPr>
          <a:xfrm>
            <a:off x="2339752" y="3573016"/>
            <a:ext cx="0" cy="4259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99592" y="5733256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циклобутан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6817" y="332656"/>
            <a:ext cx="40975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алкадиены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83671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С</a:t>
            </a:r>
            <a:r>
              <a:rPr lang="en-US" sz="3200" b="1" dirty="0" smtClean="0"/>
              <a:t>n</a:t>
            </a:r>
            <a:r>
              <a:rPr lang="en-US" sz="4800" b="1" dirty="0" smtClean="0"/>
              <a:t>H</a:t>
            </a:r>
            <a:r>
              <a:rPr lang="en-US" sz="3200" b="1" dirty="0" smtClean="0"/>
              <a:t>2n</a:t>
            </a:r>
            <a:r>
              <a:rPr lang="ru-RU" sz="3200" b="1" dirty="0" smtClean="0"/>
              <a:t>-2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84380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6</a:t>
            </a:r>
            <a:endParaRPr lang="ru-RU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2267744" y="43651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8" name="TextBox 27"/>
          <p:cNvSpPr txBox="1"/>
          <p:nvPr/>
        </p:nvSpPr>
        <p:spPr>
          <a:xfrm>
            <a:off x="8495928" y="43651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29" name="TextBox 28"/>
          <p:cNvSpPr txBox="1"/>
          <p:nvPr/>
        </p:nvSpPr>
        <p:spPr>
          <a:xfrm>
            <a:off x="4716016" y="43651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30" name="TextBox 29"/>
          <p:cNvSpPr txBox="1"/>
          <p:nvPr/>
        </p:nvSpPr>
        <p:spPr>
          <a:xfrm>
            <a:off x="3347864" y="43651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cxnSp>
        <p:nvCxnSpPr>
          <p:cNvPr id="31" name="Прямая соединительная линия 30"/>
          <p:cNvCxnSpPr>
            <a:stCxn id="30" idx="3"/>
            <a:endCxn id="29" idx="1"/>
          </p:cNvCxnSpPr>
          <p:nvPr/>
        </p:nvCxnSpPr>
        <p:spPr>
          <a:xfrm>
            <a:off x="3995936" y="4872936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915816" y="4869160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364088" y="486916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995936" y="5013176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452320" y="43651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36" name="TextBox 35"/>
          <p:cNvSpPr txBox="1"/>
          <p:nvPr/>
        </p:nvSpPr>
        <p:spPr>
          <a:xfrm>
            <a:off x="6084168" y="43651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cxnSp>
        <p:nvCxnSpPr>
          <p:cNvPr id="37" name="Прямая соединительная линия 36"/>
          <p:cNvCxnSpPr>
            <a:stCxn id="36" idx="3"/>
            <a:endCxn id="35" idx="1"/>
          </p:cNvCxnSpPr>
          <p:nvPr/>
        </p:nvCxnSpPr>
        <p:spPr>
          <a:xfrm>
            <a:off x="6732240" y="4872936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364088" y="486916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28" idx="1"/>
          </p:cNvCxnSpPr>
          <p:nvPr/>
        </p:nvCxnSpPr>
        <p:spPr>
          <a:xfrm>
            <a:off x="8100392" y="4869160"/>
            <a:ext cx="395536" cy="37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732240" y="5013176"/>
            <a:ext cx="72008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220072" y="2636912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-ДИЕН</a:t>
            </a:r>
            <a:endParaRPr lang="ru-RU" sz="4000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V="1">
            <a:off x="5436096" y="2204864"/>
            <a:ext cx="576064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012160" y="2204864"/>
            <a:ext cx="576064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5004048" y="5157192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635896" y="5157192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7812360" y="5157192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6372200" y="5229200"/>
            <a:ext cx="0" cy="352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275856" y="551723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57" name="TextBox 56"/>
          <p:cNvSpPr txBox="1"/>
          <p:nvPr/>
        </p:nvSpPr>
        <p:spPr>
          <a:xfrm>
            <a:off x="6084168" y="558924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58" name="TextBox 57"/>
          <p:cNvSpPr txBox="1"/>
          <p:nvPr/>
        </p:nvSpPr>
        <p:spPr>
          <a:xfrm>
            <a:off x="4716016" y="544522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59" name="TextBox 58"/>
          <p:cNvSpPr txBox="1"/>
          <p:nvPr/>
        </p:nvSpPr>
        <p:spPr>
          <a:xfrm>
            <a:off x="7596336" y="551723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60" name="TextBox 59"/>
          <p:cNvSpPr txBox="1"/>
          <p:nvPr/>
        </p:nvSpPr>
        <p:spPr>
          <a:xfrm>
            <a:off x="467544" y="5589240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бутадиен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0864" y="332656"/>
            <a:ext cx="2302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арены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83671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С</a:t>
            </a:r>
            <a:r>
              <a:rPr lang="en-US" sz="3200" b="1" dirty="0" smtClean="0"/>
              <a:t>n</a:t>
            </a:r>
            <a:r>
              <a:rPr lang="en-US" sz="4800" b="1" dirty="0" smtClean="0"/>
              <a:t>H</a:t>
            </a:r>
            <a:r>
              <a:rPr lang="en-US" sz="3200" b="1" dirty="0" smtClean="0"/>
              <a:t>2n</a:t>
            </a:r>
            <a:r>
              <a:rPr lang="ru-RU" sz="3200" b="1" dirty="0" smtClean="0"/>
              <a:t>-6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6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843808" y="299695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6</a:t>
            </a:r>
            <a:endParaRPr lang="ru-RU" sz="3600" dirty="0"/>
          </a:p>
        </p:txBody>
      </p:sp>
      <p:sp>
        <p:nvSpPr>
          <p:cNvPr id="19" name="Шестиугольник 18"/>
          <p:cNvSpPr/>
          <p:nvPr/>
        </p:nvSpPr>
        <p:spPr>
          <a:xfrm rot="5400000">
            <a:off x="3995936" y="2492896"/>
            <a:ext cx="3672408" cy="3240360"/>
          </a:xfrm>
          <a:prstGeom prst="hexagon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w="38100"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92280" y="249289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26" name="TextBox 25"/>
          <p:cNvSpPr txBox="1"/>
          <p:nvPr/>
        </p:nvSpPr>
        <p:spPr>
          <a:xfrm>
            <a:off x="7092280" y="458112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29" name="TextBox 28"/>
          <p:cNvSpPr txBox="1"/>
          <p:nvPr/>
        </p:nvSpPr>
        <p:spPr>
          <a:xfrm>
            <a:off x="5508104" y="544522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30" name="TextBox 29"/>
          <p:cNvSpPr txBox="1"/>
          <p:nvPr/>
        </p:nvSpPr>
        <p:spPr>
          <a:xfrm>
            <a:off x="3851920" y="450912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31" name="TextBox 30"/>
          <p:cNvSpPr txBox="1"/>
          <p:nvPr/>
        </p:nvSpPr>
        <p:spPr>
          <a:xfrm>
            <a:off x="3923928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32" name="TextBox 31"/>
          <p:cNvSpPr txBox="1"/>
          <p:nvPr/>
        </p:nvSpPr>
        <p:spPr>
          <a:xfrm>
            <a:off x="5508104" y="170080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endParaRPr lang="ru-RU" sz="6000" dirty="0"/>
          </a:p>
        </p:txBody>
      </p:sp>
      <p:sp>
        <p:nvSpPr>
          <p:cNvPr id="33" name="TextBox 32"/>
          <p:cNvSpPr txBox="1"/>
          <p:nvPr/>
        </p:nvSpPr>
        <p:spPr>
          <a:xfrm>
            <a:off x="6012160" y="5517232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34" name="TextBox 33"/>
          <p:cNvSpPr txBox="1"/>
          <p:nvPr/>
        </p:nvSpPr>
        <p:spPr>
          <a:xfrm>
            <a:off x="3491880" y="256490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35" name="TextBox 34"/>
          <p:cNvSpPr txBox="1"/>
          <p:nvPr/>
        </p:nvSpPr>
        <p:spPr>
          <a:xfrm>
            <a:off x="3347864" y="458112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36" name="TextBox 35"/>
          <p:cNvSpPr txBox="1"/>
          <p:nvPr/>
        </p:nvSpPr>
        <p:spPr>
          <a:xfrm>
            <a:off x="5940152" y="170080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37" name="TextBox 36"/>
          <p:cNvSpPr txBox="1"/>
          <p:nvPr/>
        </p:nvSpPr>
        <p:spPr>
          <a:xfrm>
            <a:off x="7524328" y="458112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sp>
        <p:nvSpPr>
          <p:cNvPr id="38" name="TextBox 37"/>
          <p:cNvSpPr txBox="1"/>
          <p:nvPr/>
        </p:nvSpPr>
        <p:spPr>
          <a:xfrm>
            <a:off x="7596336" y="249289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H</a:t>
            </a:r>
            <a:endParaRPr lang="ru-RU" sz="6000" dirty="0"/>
          </a:p>
        </p:txBody>
      </p:sp>
      <p:cxnSp>
        <p:nvCxnSpPr>
          <p:cNvPr id="40" name="Прямая соединительная линия 39"/>
          <p:cNvCxnSpPr>
            <a:endCxn id="32" idx="2"/>
          </p:cNvCxnSpPr>
          <p:nvPr/>
        </p:nvCxnSpPr>
        <p:spPr>
          <a:xfrm flipV="1">
            <a:off x="4572000" y="2716471"/>
            <a:ext cx="1260140" cy="6405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4572000" y="2708920"/>
            <a:ext cx="1260140" cy="640521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4572000" y="4941168"/>
            <a:ext cx="1224136" cy="648072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7092280" y="3212976"/>
            <a:ext cx="0" cy="172819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23528" y="5301208"/>
            <a:ext cx="43924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>
                <a:solidFill>
                  <a:srgbClr val="FF0000"/>
                </a:solidFill>
              </a:rPr>
              <a:t>бензол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20688"/>
            <a:ext cx="698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Гомологи</a:t>
            </a:r>
            <a:r>
              <a:rPr lang="ru-RU" sz="4800" dirty="0" smtClean="0"/>
              <a:t> – органические вещества, имеющие </a:t>
            </a:r>
            <a:r>
              <a:rPr lang="ru-RU" sz="4800" dirty="0" smtClean="0">
                <a:solidFill>
                  <a:srgbClr val="0070C0"/>
                </a:solidFill>
              </a:rPr>
              <a:t>одинаковое строение </a:t>
            </a:r>
            <a:r>
              <a:rPr lang="ru-RU" sz="4800" dirty="0" smtClean="0"/>
              <a:t>и свойства, но отличаются друг от друга на </a:t>
            </a:r>
            <a:r>
              <a:rPr lang="ru-RU" sz="4800" dirty="0" smtClean="0">
                <a:solidFill>
                  <a:srgbClr val="FF0000"/>
                </a:solidFill>
              </a:rPr>
              <a:t>СН</a:t>
            </a:r>
            <a:r>
              <a:rPr lang="ru-RU" sz="2400" dirty="0" smtClean="0">
                <a:solidFill>
                  <a:srgbClr val="FF0000"/>
                </a:solidFill>
              </a:rPr>
              <a:t>2</a:t>
            </a:r>
            <a:r>
              <a:rPr lang="ru-RU" sz="4800" dirty="0" smtClean="0"/>
              <a:t> группу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194</Words>
  <Application>Microsoft Office PowerPoint</Application>
  <PresentationFormat>Экран (4:3)</PresentationFormat>
  <Paragraphs>143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Документ</vt:lpstr>
      <vt:lpstr>Слайд 1</vt:lpstr>
      <vt:lpstr>Классификация углеводородов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8</cp:revision>
  <dcterms:created xsi:type="dcterms:W3CDTF">2013-03-31T18:28:36Z</dcterms:created>
  <dcterms:modified xsi:type="dcterms:W3CDTF">2013-10-19T17:26:30Z</dcterms:modified>
</cp:coreProperties>
</file>