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665165-8630-4BDD-9640-87C18E443DF5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488CE0-DA6F-4759-9146-1EF588D0E6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85728"/>
            <a:ext cx="4040188" cy="510032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Вариант 1</a:t>
            </a:r>
          </a:p>
          <a:p>
            <a:r>
              <a:rPr lang="ru-RU" sz="4400" b="1" dirty="0" smtClean="0"/>
              <a:t>1)Б</a:t>
            </a:r>
          </a:p>
          <a:p>
            <a:r>
              <a:rPr lang="ru-RU" sz="4400" b="1" dirty="0" smtClean="0"/>
              <a:t>2)Г</a:t>
            </a:r>
          </a:p>
          <a:p>
            <a:r>
              <a:rPr lang="ru-RU" sz="4400" b="1" dirty="0" smtClean="0"/>
              <a:t>3)ЩМ,ЩЗМ,А</a:t>
            </a:r>
            <a:r>
              <a:rPr lang="en-US" sz="4400" b="1" dirty="0" smtClean="0"/>
              <a:t>l</a:t>
            </a:r>
            <a:endParaRPr lang="ru-RU" sz="4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10032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Вариант 2 </a:t>
            </a:r>
          </a:p>
          <a:p>
            <a:r>
              <a:rPr lang="ru-RU" sz="4400" b="1" dirty="0" smtClean="0"/>
              <a:t>1)В</a:t>
            </a:r>
          </a:p>
          <a:p>
            <a:r>
              <a:rPr lang="ru-RU" sz="4400" b="1" dirty="0" smtClean="0"/>
              <a:t>2)В</a:t>
            </a:r>
          </a:p>
          <a:p>
            <a:r>
              <a:rPr lang="ru-RU" sz="4400" b="1" dirty="0" smtClean="0"/>
              <a:t>3)2МеС</a:t>
            </a:r>
            <a:r>
              <a:rPr lang="en-US" sz="4400" b="1" dirty="0" smtClean="0"/>
              <a:t>l</a:t>
            </a:r>
            <a:r>
              <a:rPr lang="ru-RU" sz="4400" b="1" dirty="0" smtClean="0"/>
              <a:t>-</a:t>
            </a:r>
            <a:r>
              <a:rPr lang="ru-RU" sz="4400" b="1" baseline="30000" dirty="0" smtClean="0"/>
              <a:t>электрический ток</a:t>
            </a:r>
            <a:r>
              <a:rPr lang="en-US" sz="4400" b="1" dirty="0" smtClean="0"/>
              <a:t>→</a:t>
            </a:r>
            <a:endParaRPr lang="ru-RU" sz="4400" b="1" dirty="0" smtClean="0"/>
          </a:p>
          <a:p>
            <a:r>
              <a:rPr lang="ru-RU" sz="4400" b="1" dirty="0" smtClean="0"/>
              <a:t>2Ме + С</a:t>
            </a:r>
            <a:r>
              <a:rPr lang="en-US" sz="4400" b="1" dirty="0" smtClean="0"/>
              <a:t>l</a:t>
            </a:r>
            <a:r>
              <a:rPr lang="ru-RU" sz="4400" b="1" baseline="-25000" dirty="0" smtClean="0"/>
              <a:t>2 </a:t>
            </a:r>
            <a:r>
              <a:rPr lang="ru-RU" sz="4400" b="1" dirty="0" smtClean="0"/>
              <a:t>↑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Общая характеристика элементов </a:t>
            </a:r>
            <a:r>
              <a:rPr lang="en-US" sz="4800" dirty="0" smtClean="0"/>
              <a:t>I</a:t>
            </a:r>
            <a:r>
              <a:rPr lang="ru-RU" sz="4800" dirty="0" smtClean="0"/>
              <a:t> </a:t>
            </a:r>
            <a:r>
              <a:rPr lang="ru-RU" sz="4800" dirty="0"/>
              <a:t>группы, главной подгруппы.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429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Дать общую характеристику ЩМ.</a:t>
            </a:r>
            <a:br>
              <a:rPr lang="ru-RU" dirty="0" smtClean="0"/>
            </a:br>
            <a:r>
              <a:rPr lang="ru-RU" dirty="0" smtClean="0"/>
              <a:t>Рассмотреть строение их атомов, основные физические и химические свойства.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marL="814388" indent="22225">
              <a:buNone/>
            </a:pPr>
            <a:r>
              <a:rPr lang="ru-RU" sz="5400" dirty="0" smtClean="0"/>
              <a:t> </a:t>
            </a:r>
            <a:r>
              <a:rPr lang="en-US" sz="5400" b="1" dirty="0" smtClean="0"/>
              <a:t>Li             </a:t>
            </a:r>
          </a:p>
          <a:p>
            <a:pPr marL="814388" indent="22225">
              <a:buNone/>
            </a:pPr>
            <a:r>
              <a:rPr lang="en-US" sz="5400" b="1" dirty="0" smtClean="0"/>
              <a:t>Na</a:t>
            </a:r>
          </a:p>
          <a:p>
            <a:pPr marL="814388" indent="22225">
              <a:buNone/>
            </a:pPr>
            <a:r>
              <a:rPr lang="en-US" sz="5400" b="1" dirty="0" smtClean="0"/>
              <a:t>K</a:t>
            </a:r>
          </a:p>
          <a:p>
            <a:pPr marL="814388" indent="22225">
              <a:buNone/>
            </a:pPr>
            <a:r>
              <a:rPr lang="en-US" sz="5400" b="1" dirty="0" err="1" smtClean="0"/>
              <a:t>Rb</a:t>
            </a:r>
            <a:endParaRPr lang="en-US" sz="5400" b="1" dirty="0" smtClean="0"/>
          </a:p>
          <a:p>
            <a:pPr marL="814388" indent="22225">
              <a:buNone/>
            </a:pPr>
            <a:r>
              <a:rPr lang="en-US" sz="5400" b="1" dirty="0" smtClean="0"/>
              <a:t>Cs</a:t>
            </a:r>
          </a:p>
          <a:p>
            <a:pPr marL="814388" indent="22225">
              <a:buNone/>
            </a:pPr>
            <a:r>
              <a:rPr lang="en-US" sz="5400" b="1" dirty="0" smtClean="0"/>
              <a:t>Fr</a:t>
            </a:r>
            <a:endParaRPr lang="ru-RU" sz="5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714612" y="642918"/>
            <a:ext cx="857256" cy="54292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642918"/>
            <a:ext cx="4357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425" indent="22225"/>
            <a:r>
              <a:rPr lang="ru-RU" sz="4000" b="1" dirty="0" smtClean="0">
                <a:solidFill>
                  <a:srgbClr val="7030A0"/>
                </a:solidFill>
              </a:rPr>
              <a:t>Восстановительные свойства в подгруппе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98425" indent="22225"/>
            <a:r>
              <a:rPr lang="ru-RU" sz="4000" b="1" dirty="0" smtClean="0">
                <a:solidFill>
                  <a:srgbClr val="7030A0"/>
                </a:solidFill>
              </a:rPr>
              <a:t>сверху вниз </a:t>
            </a:r>
            <a:r>
              <a:rPr lang="ru-RU" sz="4000" b="1" u="sng" dirty="0" smtClean="0">
                <a:solidFill>
                  <a:srgbClr val="7030A0"/>
                </a:solidFill>
              </a:rPr>
              <a:t>усиливаются</a:t>
            </a:r>
            <a:r>
              <a:rPr lang="ru-RU" sz="4000" b="1" dirty="0" smtClean="0">
                <a:solidFill>
                  <a:srgbClr val="7030A0"/>
                </a:solidFill>
              </a:rPr>
              <a:t>, т.к. радиусы атомов </a:t>
            </a:r>
            <a:r>
              <a:rPr lang="ru-RU" sz="4000" b="1" u="sng" dirty="0" smtClean="0">
                <a:solidFill>
                  <a:srgbClr val="7030A0"/>
                </a:solidFill>
              </a:rPr>
              <a:t>возрастают</a:t>
            </a:r>
            <a:endParaRPr lang="ru-RU" sz="40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b="1" dirty="0" smtClean="0"/>
              <a:t>Отличия лития от остальных ЩМ:</a:t>
            </a:r>
          </a:p>
          <a:p>
            <a:pPr marL="514350" indent="-514350">
              <a:buFont typeface="Wingdings 3"/>
              <a:buAutoNum type="arabicParenR"/>
            </a:pPr>
            <a:r>
              <a:rPr lang="ru-RU" sz="3200" b="1" dirty="0" smtClean="0"/>
              <a:t>Образует нормальный оксид при сгорании на </a:t>
            </a:r>
            <a:r>
              <a:rPr lang="ru-RU" sz="3200" b="1" dirty="0" smtClean="0"/>
              <a:t>воздухе</a:t>
            </a:r>
          </a:p>
          <a:p>
            <a:pPr marL="514350" indent="-514350">
              <a:buNone/>
            </a:pPr>
            <a:r>
              <a:rPr lang="ru-RU" sz="4700" b="1" dirty="0" smtClean="0"/>
              <a:t>  </a:t>
            </a:r>
            <a:r>
              <a:rPr lang="en-US" sz="4700" b="1" dirty="0" smtClean="0"/>
              <a:t>4Li </a:t>
            </a:r>
            <a:r>
              <a:rPr lang="en-US" sz="4700" b="1" dirty="0" smtClean="0"/>
              <a:t>+ O</a:t>
            </a:r>
            <a:r>
              <a:rPr lang="en-US" sz="4700" b="1" baseline="-25000" dirty="0" smtClean="0"/>
              <a:t>2</a:t>
            </a:r>
            <a:r>
              <a:rPr lang="en-US" sz="4700" b="1" dirty="0" smtClean="0"/>
              <a:t> = 2 </a:t>
            </a:r>
            <a:r>
              <a:rPr lang="en-US" sz="4700" b="1" dirty="0" smtClean="0"/>
              <a:t>Li</a:t>
            </a:r>
            <a:r>
              <a:rPr lang="en-US" sz="4700" b="1" baseline="-25000" dirty="0" smtClean="0"/>
              <a:t>2</a:t>
            </a:r>
            <a:r>
              <a:rPr lang="en-US" sz="4700" b="1" dirty="0" smtClean="0"/>
              <a:t>O</a:t>
            </a:r>
            <a:endParaRPr lang="ru-RU" sz="4700" b="1" dirty="0" smtClean="0"/>
          </a:p>
          <a:p>
            <a:pPr marL="514350" indent="-514350">
              <a:buNone/>
            </a:pPr>
            <a:r>
              <a:rPr lang="ru-RU" sz="4200" b="1" dirty="0" smtClean="0"/>
              <a:t>остальные ЩМ образуют </a:t>
            </a:r>
            <a:r>
              <a:rPr lang="ru-RU" sz="4200" b="1" dirty="0" err="1" smtClean="0"/>
              <a:t>пероксиды</a:t>
            </a:r>
            <a:r>
              <a:rPr lang="ru-RU" sz="4200" b="1" dirty="0" smtClean="0"/>
              <a:t>:</a:t>
            </a:r>
            <a:r>
              <a:rPr lang="en-US" sz="4200" b="1" dirty="0" smtClean="0"/>
              <a:t> </a:t>
            </a:r>
            <a:endParaRPr lang="ru-RU" sz="4200" b="1" dirty="0" smtClean="0"/>
          </a:p>
          <a:p>
            <a:pPr marL="514350" indent="-514350">
              <a:buNone/>
            </a:pPr>
            <a:r>
              <a:rPr lang="ru-RU" sz="5200" b="1" dirty="0" smtClean="0"/>
              <a:t>   2К </a:t>
            </a:r>
            <a:r>
              <a:rPr lang="ru-RU" sz="5200" b="1" dirty="0" smtClean="0"/>
              <a:t>+ О</a:t>
            </a:r>
            <a:r>
              <a:rPr lang="ru-RU" sz="5200" b="1" baseline="-25000" dirty="0" smtClean="0"/>
              <a:t>2 </a:t>
            </a:r>
            <a:r>
              <a:rPr lang="ru-RU" sz="5200" b="1" dirty="0" smtClean="0"/>
              <a:t> = К</a:t>
            </a:r>
            <a:r>
              <a:rPr lang="ru-RU" sz="5200" b="1" baseline="-25000" dirty="0" smtClean="0"/>
              <a:t>2</a:t>
            </a:r>
            <a:r>
              <a:rPr lang="ru-RU" sz="5200" b="1" dirty="0" smtClean="0"/>
              <a:t>О</a:t>
            </a:r>
            <a:r>
              <a:rPr lang="ru-RU" sz="5200" b="1" baseline="-25000" dirty="0" smtClean="0"/>
              <a:t>2</a:t>
            </a:r>
          </a:p>
          <a:p>
            <a:pPr marL="514350" indent="-514350">
              <a:buAutoNum type="arabicParenR"/>
            </a:pPr>
            <a:endParaRPr lang="ru-RU" sz="3200" b="1" dirty="0" smtClean="0"/>
          </a:p>
          <a:p>
            <a:pPr marL="514350" indent="-514350">
              <a:buAutoNum type="arabicParenR"/>
            </a:pPr>
            <a:r>
              <a:rPr lang="ru-RU" sz="3200" b="1" dirty="0" smtClean="0"/>
              <a:t>Некоторые соли </a:t>
            </a:r>
            <a:r>
              <a:rPr lang="ru-RU" sz="3200" b="1" dirty="0" smtClean="0"/>
              <a:t>лития плохо </a:t>
            </a:r>
            <a:r>
              <a:rPr lang="ru-RU" sz="3200" b="1" dirty="0" smtClean="0"/>
              <a:t>растворимы в воде (</a:t>
            </a:r>
            <a:r>
              <a:rPr lang="en-US" sz="3200" b="1" dirty="0" smtClean="0"/>
              <a:t>Li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PO</a:t>
            </a:r>
            <a:r>
              <a:rPr lang="en-US" sz="3200" b="1" baseline="-25000" dirty="0" smtClean="0"/>
              <a:t>4</a:t>
            </a:r>
            <a:r>
              <a:rPr lang="en-US" sz="3200" b="1" dirty="0" smtClean="0"/>
              <a:t>, Li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CO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LiF</a:t>
            </a:r>
            <a:r>
              <a:rPr lang="en-US" sz="3200" b="1" dirty="0" smtClean="0"/>
              <a:t>)</a:t>
            </a:r>
          </a:p>
          <a:p>
            <a:pPr marL="514350" indent="-514350">
              <a:buNone/>
            </a:pPr>
            <a:r>
              <a:rPr lang="en-US" sz="3200" dirty="0" smtClean="0"/>
              <a:t> </a:t>
            </a:r>
            <a:endParaRPr lang="en-US" sz="3200" b="1" baseline="-25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Химические свойства ЩМ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Неметаллами</a:t>
            </a:r>
            <a:r>
              <a:rPr lang="ru-RU" sz="4000" dirty="0" smtClean="0"/>
              <a:t> (кислородом, водородом, галогенами, серой, фосфором, азотом, углеродом и др.)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Водой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Кислотами</a:t>
            </a:r>
            <a:r>
              <a:rPr lang="ru-RU" sz="4000" dirty="0" smtClean="0"/>
              <a:t> ( но уравнения реакции обычно не пишут)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ЩМ взаимодействуют с: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r>
              <a:rPr lang="ru-RU" sz="4400" dirty="0" smtClean="0"/>
              <a:t>2К </a:t>
            </a:r>
            <a:r>
              <a:rPr lang="ru-RU" sz="4400" dirty="0" smtClean="0"/>
              <a:t>+ </a:t>
            </a:r>
            <a:r>
              <a:rPr lang="ru-RU" sz="4400" dirty="0" smtClean="0"/>
              <a:t>2Н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О =</a:t>
            </a:r>
            <a:r>
              <a:rPr lang="ru-RU" sz="4400" dirty="0" smtClean="0"/>
              <a:t> </a:t>
            </a:r>
            <a:r>
              <a:rPr lang="ru-RU" sz="4400" dirty="0" smtClean="0"/>
              <a:t>2КОН + Н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↑</a:t>
            </a:r>
            <a:endParaRPr lang="ru-RU" sz="4400" dirty="0" smtClean="0"/>
          </a:p>
          <a:p>
            <a:r>
              <a:rPr lang="ru-RU" sz="4400" dirty="0" smtClean="0"/>
              <a:t>2</a:t>
            </a:r>
            <a:r>
              <a:rPr lang="en-US" sz="4400" dirty="0" smtClean="0"/>
              <a:t>Cs</a:t>
            </a:r>
            <a:r>
              <a:rPr lang="ru-RU" sz="4400" dirty="0" smtClean="0"/>
              <a:t> +2</a:t>
            </a:r>
            <a:r>
              <a:rPr lang="en-US" sz="4400" dirty="0" smtClean="0"/>
              <a:t>H</a:t>
            </a:r>
            <a:r>
              <a:rPr lang="ru-RU" sz="4400" baseline="-25000" dirty="0" smtClean="0"/>
              <a:t>2</a:t>
            </a:r>
            <a:r>
              <a:rPr lang="en-US" sz="4400" dirty="0" smtClean="0"/>
              <a:t>O</a:t>
            </a:r>
            <a:r>
              <a:rPr lang="ru-RU" sz="4400" dirty="0" smtClean="0"/>
              <a:t> = </a:t>
            </a:r>
            <a:r>
              <a:rPr lang="ru-RU" sz="4400" dirty="0" smtClean="0"/>
              <a:t>2</a:t>
            </a:r>
            <a:r>
              <a:rPr lang="en-US" sz="4400" dirty="0" err="1" smtClean="0"/>
              <a:t>CsOH</a:t>
            </a:r>
            <a:r>
              <a:rPr lang="ru-RU" sz="4400" dirty="0" smtClean="0"/>
              <a:t> +</a:t>
            </a:r>
            <a:r>
              <a:rPr lang="ru-RU" sz="4400" dirty="0" smtClean="0"/>
              <a:t> 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↑</a:t>
            </a:r>
            <a:endParaRPr lang="ru-RU" sz="4400" dirty="0" smtClean="0"/>
          </a:p>
          <a:p>
            <a:r>
              <a:rPr lang="ru-RU" sz="4400" dirty="0" smtClean="0"/>
              <a:t>2К </a:t>
            </a:r>
            <a:r>
              <a:rPr lang="ru-RU" sz="4400" dirty="0" smtClean="0"/>
              <a:t>+ О</a:t>
            </a:r>
            <a:r>
              <a:rPr lang="ru-RU" sz="4400" baseline="-25000" dirty="0" smtClean="0"/>
              <a:t>2 </a:t>
            </a:r>
            <a:r>
              <a:rPr lang="ru-RU" sz="4400" dirty="0" smtClean="0"/>
              <a:t> = К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О</a:t>
            </a:r>
            <a:r>
              <a:rPr lang="ru-RU" sz="4400" baseline="-25000" dirty="0" smtClean="0"/>
              <a:t>2</a:t>
            </a:r>
          </a:p>
          <a:p>
            <a:r>
              <a:rPr lang="ru-RU" sz="4400" dirty="0" smtClean="0"/>
              <a:t> 2</a:t>
            </a:r>
            <a:r>
              <a:rPr lang="en-US" sz="4400" dirty="0" smtClean="0"/>
              <a:t>K</a:t>
            </a:r>
            <a:r>
              <a:rPr lang="ru-RU" sz="4400" dirty="0" smtClean="0"/>
              <a:t> </a:t>
            </a:r>
            <a:r>
              <a:rPr lang="ru-RU" sz="4400" dirty="0" smtClean="0"/>
              <a:t>+ </a:t>
            </a:r>
            <a:r>
              <a:rPr lang="en-US" sz="4400" dirty="0" smtClean="0"/>
              <a:t>Br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 = </a:t>
            </a:r>
            <a:r>
              <a:rPr lang="ru-RU" sz="4400" dirty="0" smtClean="0"/>
              <a:t>2</a:t>
            </a:r>
            <a:r>
              <a:rPr lang="en-US" sz="4400" dirty="0" err="1" smtClean="0"/>
              <a:t>KBr</a:t>
            </a:r>
            <a:r>
              <a:rPr lang="ru-RU" sz="4400" dirty="0" smtClean="0"/>
              <a:t>          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169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Общая характеристика элементов I группы, главной подгруппы. </vt:lpstr>
      <vt:lpstr>Цель урока: Дать общую характеристику ЩМ. Рассмотреть строение их атомов, основные физические и химические свойства.</vt:lpstr>
      <vt:lpstr>Слайд 4</vt:lpstr>
      <vt:lpstr>Химические свойства ЩМ</vt:lpstr>
      <vt:lpstr>ЩМ взаимодействуют с: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элементов I группы, главной подгруппы.</dc:title>
  <dc:creator>Трушалиевы</dc:creator>
  <cp:lastModifiedBy>Трушалиевы</cp:lastModifiedBy>
  <cp:revision>14</cp:revision>
  <dcterms:created xsi:type="dcterms:W3CDTF">2013-10-06T18:07:58Z</dcterms:created>
  <dcterms:modified xsi:type="dcterms:W3CDTF">2013-10-06T19:51:24Z</dcterms:modified>
</cp:coreProperties>
</file>