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4" r:id="rId5"/>
    <p:sldId id="263" r:id="rId6"/>
    <p:sldId id="262" r:id="rId7"/>
    <p:sldId id="265" r:id="rId8"/>
    <p:sldId id="266" r:id="rId9"/>
    <p:sldId id="259" r:id="rId10"/>
    <p:sldId id="260" r:id="rId11"/>
    <p:sldId id="261"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829" autoAdjust="0"/>
  </p:normalViewPr>
  <p:slideViewPr>
    <p:cSldViewPr>
      <p:cViewPr varScale="1">
        <p:scale>
          <a:sx n="66" d="100"/>
          <a:sy n="66" d="100"/>
        </p:scale>
        <p:origin x="-15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21DEE77-B2D8-4565-AFE9-8576B5C0EB88}" type="datetimeFigureOut">
              <a:rPr lang="ru-RU" smtClean="0"/>
              <a:pPr/>
              <a:t>14.01.2014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F6851367-1BD9-4442-806E-91315EDBD9A1}"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21DEE77-B2D8-4565-AFE9-8576B5C0EB88}" type="datetimeFigureOut">
              <a:rPr lang="ru-RU" smtClean="0"/>
              <a:pPr/>
              <a:t>14.01.2014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6851367-1BD9-4442-806E-91315EDBD9A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21DEE77-B2D8-4565-AFE9-8576B5C0EB88}" type="datetimeFigureOut">
              <a:rPr lang="ru-RU" smtClean="0"/>
              <a:pPr/>
              <a:t>14.01.2014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6851367-1BD9-4442-806E-91315EDBD9A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021DEE77-B2D8-4565-AFE9-8576B5C0EB88}" type="datetimeFigureOut">
              <a:rPr lang="ru-RU" smtClean="0"/>
              <a:pPr/>
              <a:t>14.01.2014</a:t>
            </a:fld>
            <a:endParaRPr lang="ru-RU"/>
          </a:p>
        </p:txBody>
      </p:sp>
      <p:sp>
        <p:nvSpPr>
          <p:cNvPr id="9" name="Номер слайда 8"/>
          <p:cNvSpPr>
            <a:spLocks noGrp="1"/>
          </p:cNvSpPr>
          <p:nvPr>
            <p:ph type="sldNum" sz="quarter" idx="15"/>
          </p:nvPr>
        </p:nvSpPr>
        <p:spPr/>
        <p:txBody>
          <a:bodyPr rtlCol="0"/>
          <a:lstStyle/>
          <a:p>
            <a:fld id="{F6851367-1BD9-4442-806E-91315EDBD9A1}"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021DEE77-B2D8-4565-AFE9-8576B5C0EB88}" type="datetimeFigureOut">
              <a:rPr lang="ru-RU" smtClean="0"/>
              <a:pPr/>
              <a:t>14.01.2014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F6851367-1BD9-4442-806E-91315EDBD9A1}"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021DEE77-B2D8-4565-AFE9-8576B5C0EB88}" type="datetimeFigureOut">
              <a:rPr lang="ru-RU" smtClean="0"/>
              <a:pPr/>
              <a:t>14.01.2014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6851367-1BD9-4442-806E-91315EDBD9A1}"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021DEE77-B2D8-4565-AFE9-8576B5C0EB88}" type="datetimeFigureOut">
              <a:rPr lang="ru-RU" smtClean="0"/>
              <a:pPr/>
              <a:t>14.01.2014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6851367-1BD9-4442-806E-91315EDBD9A1}"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021DEE77-B2D8-4565-AFE9-8576B5C0EB88}" type="datetimeFigureOut">
              <a:rPr lang="ru-RU" smtClean="0"/>
              <a:pPr/>
              <a:t>14.01.2014</a:t>
            </a:fld>
            <a:endParaRPr lang="ru-RU"/>
          </a:p>
        </p:txBody>
      </p:sp>
      <p:sp>
        <p:nvSpPr>
          <p:cNvPr id="7" name="Номер слайда 6"/>
          <p:cNvSpPr>
            <a:spLocks noGrp="1"/>
          </p:cNvSpPr>
          <p:nvPr>
            <p:ph type="sldNum" sz="quarter" idx="11"/>
          </p:nvPr>
        </p:nvSpPr>
        <p:spPr/>
        <p:txBody>
          <a:bodyPr rtlCol="0"/>
          <a:lstStyle/>
          <a:p>
            <a:fld id="{F6851367-1BD9-4442-806E-91315EDBD9A1}"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21DEE77-B2D8-4565-AFE9-8576B5C0EB88}" type="datetimeFigureOut">
              <a:rPr lang="ru-RU" smtClean="0"/>
              <a:pPr/>
              <a:t>14.01.2014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6851367-1BD9-4442-806E-91315EDBD9A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021DEE77-B2D8-4565-AFE9-8576B5C0EB88}" type="datetimeFigureOut">
              <a:rPr lang="ru-RU" smtClean="0"/>
              <a:pPr/>
              <a:t>14.01.2014</a:t>
            </a:fld>
            <a:endParaRPr lang="ru-RU"/>
          </a:p>
        </p:txBody>
      </p:sp>
      <p:sp>
        <p:nvSpPr>
          <p:cNvPr id="22" name="Номер слайда 21"/>
          <p:cNvSpPr>
            <a:spLocks noGrp="1"/>
          </p:cNvSpPr>
          <p:nvPr>
            <p:ph type="sldNum" sz="quarter" idx="15"/>
          </p:nvPr>
        </p:nvSpPr>
        <p:spPr/>
        <p:txBody>
          <a:bodyPr rtlCol="0"/>
          <a:lstStyle/>
          <a:p>
            <a:fld id="{F6851367-1BD9-4442-806E-91315EDBD9A1}"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021DEE77-B2D8-4565-AFE9-8576B5C0EB88}" type="datetimeFigureOut">
              <a:rPr lang="ru-RU" smtClean="0"/>
              <a:pPr/>
              <a:t>14.01.2014</a:t>
            </a:fld>
            <a:endParaRPr lang="ru-RU"/>
          </a:p>
        </p:txBody>
      </p:sp>
      <p:sp>
        <p:nvSpPr>
          <p:cNvPr id="18" name="Номер слайда 17"/>
          <p:cNvSpPr>
            <a:spLocks noGrp="1"/>
          </p:cNvSpPr>
          <p:nvPr>
            <p:ph type="sldNum" sz="quarter" idx="11"/>
          </p:nvPr>
        </p:nvSpPr>
        <p:spPr/>
        <p:txBody>
          <a:bodyPr rtlCol="0"/>
          <a:lstStyle/>
          <a:p>
            <a:fld id="{F6851367-1BD9-4442-806E-91315EDBD9A1}"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21DEE77-B2D8-4565-AFE9-8576B5C0EB88}" type="datetimeFigureOut">
              <a:rPr lang="ru-RU" smtClean="0"/>
              <a:pPr/>
              <a:t>14.01.2014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6851367-1BD9-4442-806E-91315EDBD9A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8358246" cy="1107996"/>
          </a:xfrm>
          <a:prstGeom prst="rect">
            <a:avLst/>
          </a:prstGeom>
          <a:noFill/>
        </p:spPr>
        <p:txBody>
          <a:bodyPr wrap="square" lIns="91440" tIns="45720" rIns="91440" bIns="45720">
            <a:spAutoFit/>
          </a:bodyPr>
          <a:lstStyle/>
          <a:p>
            <a:pPr algn="ctr"/>
            <a:r>
              <a:rPr lang="ru-RU" sz="6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Любовь</a:t>
            </a:r>
            <a:endParaRPr lang="ru-RU" sz="6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TextBox 2"/>
          <p:cNvSpPr txBox="1"/>
          <p:nvPr/>
        </p:nvSpPr>
        <p:spPr>
          <a:xfrm>
            <a:off x="642910" y="2357430"/>
            <a:ext cx="5835315" cy="2185214"/>
          </a:xfrm>
          <a:prstGeom prst="rect">
            <a:avLst/>
          </a:prstGeom>
          <a:noFill/>
        </p:spPr>
        <p:txBody>
          <a:bodyPr wrap="none" rtlCol="0">
            <a:spAutoFit/>
          </a:bodyPr>
          <a:lstStyle/>
          <a:p>
            <a:r>
              <a:rPr lang="ru-RU" sz="2000" dirty="0" smtClean="0"/>
              <a:t>Что такое любовь?</a:t>
            </a:r>
          </a:p>
          <a:p>
            <a:r>
              <a:rPr lang="ru-RU" sz="2000" dirty="0" smtClean="0"/>
              <a:t>Какая бывает любовь?(типы)</a:t>
            </a:r>
          </a:p>
          <a:p>
            <a:r>
              <a:rPr lang="ru-RU" sz="2000" dirty="0" smtClean="0"/>
              <a:t>Кого вы любите?</a:t>
            </a:r>
          </a:p>
          <a:p>
            <a:r>
              <a:rPr lang="ru-RU" sz="2000" dirty="0" smtClean="0"/>
              <a:t>Что должен чувствовать человек, когда любит?</a:t>
            </a:r>
          </a:p>
          <a:p>
            <a:r>
              <a:rPr lang="ru-RU" sz="2000" dirty="0" smtClean="0"/>
              <a:t>Относится ли дружба к любви?</a:t>
            </a:r>
          </a:p>
          <a:p>
            <a:endParaRPr lang="ru-RU" dirty="0" smtClean="0"/>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post-3-12864327347158.jpg"/>
          <p:cNvPicPr>
            <a:picLocks noChangeAspect="1"/>
          </p:cNvPicPr>
          <p:nvPr/>
        </p:nvPicPr>
        <p:blipFill>
          <a:blip r:embed="rId2" cstate="print"/>
          <a:stretch>
            <a:fillRect/>
          </a:stretch>
        </p:blipFill>
        <p:spPr>
          <a:xfrm>
            <a:off x="0" y="0"/>
            <a:ext cx="9144000" cy="6858000"/>
          </a:xfrm>
          <a:prstGeom prst="rect">
            <a:avLst/>
          </a:prstGeom>
        </p:spPr>
      </p:pic>
      <p:sp>
        <p:nvSpPr>
          <p:cNvPr id="3" name="Прямоугольник 2"/>
          <p:cNvSpPr/>
          <p:nvPr/>
        </p:nvSpPr>
        <p:spPr>
          <a:xfrm>
            <a:off x="357158" y="0"/>
            <a:ext cx="8513293" cy="923330"/>
          </a:xfrm>
          <a:prstGeom prst="rect">
            <a:avLst/>
          </a:prstGeom>
          <a:noFill/>
        </p:spPr>
        <p:txBody>
          <a:bodyPr wrap="none" lIns="91440" tIns="45720" rIns="91440" bIns="45720">
            <a:spAutoFit/>
          </a:bodyPr>
          <a:lstStyle/>
          <a:p>
            <a:pPr algn="ctr"/>
            <a:r>
              <a:rPr lang="ru-RU"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Великие люди о любви:</a:t>
            </a:r>
            <a:endParaRPr lang="ru-RU"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 name="TextBox 3"/>
          <p:cNvSpPr txBox="1"/>
          <p:nvPr/>
        </p:nvSpPr>
        <p:spPr>
          <a:xfrm>
            <a:off x="357158" y="1428736"/>
            <a:ext cx="3143272" cy="1200329"/>
          </a:xfrm>
          <a:prstGeom prst="rect">
            <a:avLst/>
          </a:prstGeom>
          <a:noFill/>
        </p:spPr>
        <p:txBody>
          <a:bodyPr wrap="square" rtlCol="0">
            <a:spAutoFit/>
          </a:bodyPr>
          <a:lstStyle/>
          <a:p>
            <a:r>
              <a:rPr lang="ru-RU" dirty="0" smtClean="0"/>
              <a:t>Нет на свете силы более могущественной, чем любовь. </a:t>
            </a:r>
          </a:p>
          <a:p>
            <a:r>
              <a:rPr lang="ru-RU" dirty="0" smtClean="0"/>
              <a:t>И. Стравинский.</a:t>
            </a:r>
            <a:endParaRPr lang="ru-RU" dirty="0"/>
          </a:p>
        </p:txBody>
      </p:sp>
      <p:sp>
        <p:nvSpPr>
          <p:cNvPr id="5" name="TextBox 4"/>
          <p:cNvSpPr txBox="1"/>
          <p:nvPr/>
        </p:nvSpPr>
        <p:spPr>
          <a:xfrm>
            <a:off x="357158" y="2857496"/>
            <a:ext cx="2857519" cy="1754326"/>
          </a:xfrm>
          <a:prstGeom prst="rect">
            <a:avLst/>
          </a:prstGeom>
          <a:noFill/>
        </p:spPr>
        <p:txBody>
          <a:bodyPr wrap="square" rtlCol="0">
            <a:spAutoFit/>
          </a:bodyPr>
          <a:lstStyle/>
          <a:p>
            <a:r>
              <a:rPr lang="ru-RU" dirty="0" smtClean="0"/>
              <a:t>Любовь - это бесценный дар. Это единственная вещь, которую мы можем подарить и все же она у тебя остается. Л. Толстой.</a:t>
            </a:r>
            <a:endParaRPr lang="ru-RU" dirty="0"/>
          </a:p>
        </p:txBody>
      </p:sp>
      <p:sp>
        <p:nvSpPr>
          <p:cNvPr id="6" name="TextBox 5"/>
          <p:cNvSpPr txBox="1"/>
          <p:nvPr/>
        </p:nvSpPr>
        <p:spPr>
          <a:xfrm>
            <a:off x="357158" y="4857760"/>
            <a:ext cx="3143272" cy="1477328"/>
          </a:xfrm>
          <a:prstGeom prst="rect">
            <a:avLst/>
          </a:prstGeom>
          <a:noFill/>
        </p:spPr>
        <p:txBody>
          <a:bodyPr wrap="square" rtlCol="0">
            <a:spAutoFit/>
          </a:bodyPr>
          <a:lstStyle/>
          <a:p>
            <a:r>
              <a:rPr lang="ru-RU" dirty="0" smtClean="0"/>
              <a:t>Не будем говорить о любви, потому что мы до сих пор не знаем, что это такое.</a:t>
            </a:r>
          </a:p>
          <a:p>
            <a:r>
              <a:rPr lang="ru-RU" dirty="0" smtClean="0"/>
              <a:t>К.Г. Паустовский.</a:t>
            </a:r>
            <a:endParaRPr lang="ru-RU" dirty="0"/>
          </a:p>
        </p:txBody>
      </p:sp>
      <p:sp>
        <p:nvSpPr>
          <p:cNvPr id="7" name="TextBox 6"/>
          <p:cNvSpPr txBox="1"/>
          <p:nvPr/>
        </p:nvSpPr>
        <p:spPr>
          <a:xfrm>
            <a:off x="6643702" y="1428736"/>
            <a:ext cx="2357455" cy="1477328"/>
          </a:xfrm>
          <a:prstGeom prst="rect">
            <a:avLst/>
          </a:prstGeom>
          <a:noFill/>
        </p:spPr>
        <p:txBody>
          <a:bodyPr wrap="square" rtlCol="0">
            <a:spAutoFit/>
          </a:bodyPr>
          <a:lstStyle/>
          <a:p>
            <a:r>
              <a:rPr lang="ru-RU" dirty="0" smtClean="0"/>
              <a:t>Где любят нас - лишь там очаг родимый.</a:t>
            </a:r>
          </a:p>
          <a:p>
            <a:r>
              <a:rPr lang="ru-RU" dirty="0" smtClean="0"/>
              <a:t>Дж. Байрон.</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ded22f76cf1e2469a8e3782c6c280aa5_9e36a1a7d4ce25e735fe4beab8b4f218.jpg"/>
          <p:cNvPicPr>
            <a:picLocks noChangeAspect="1"/>
          </p:cNvPicPr>
          <p:nvPr/>
        </p:nvPicPr>
        <p:blipFill>
          <a:blip r:embed="rId2" cstate="print"/>
          <a:stretch>
            <a:fillRect/>
          </a:stretch>
        </p:blipFill>
        <p:spPr>
          <a:xfrm>
            <a:off x="0" y="0"/>
            <a:ext cx="9144000" cy="6858000"/>
          </a:xfrm>
          <a:prstGeom prst="rect">
            <a:avLst/>
          </a:prstGeom>
        </p:spPr>
      </p:pic>
      <p:sp>
        <p:nvSpPr>
          <p:cNvPr id="3" name="Прямоугольник 2"/>
          <p:cNvSpPr/>
          <p:nvPr/>
        </p:nvSpPr>
        <p:spPr>
          <a:xfrm>
            <a:off x="0" y="2143116"/>
            <a:ext cx="9144000" cy="2123658"/>
          </a:xfrm>
          <a:prstGeom prst="rect">
            <a:avLst/>
          </a:prstGeom>
          <a:noFill/>
        </p:spPr>
        <p:txBody>
          <a:bodyPr wrap="square" lIns="91440" tIns="45720" rIns="91440" bIns="45720">
            <a:spAutoFit/>
          </a:bodyPr>
          <a:lstStyle/>
          <a:p>
            <a:pPr algn="ctr"/>
            <a:r>
              <a:rPr lang="ru-RU" sz="66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Спасибо за внимание!</a:t>
            </a:r>
            <a:endParaRPr lang="ru-RU" sz="66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00019979.jpg"/>
          <p:cNvPicPr>
            <a:picLocks noChangeAspect="1"/>
          </p:cNvPicPr>
          <p:nvPr/>
        </p:nvPicPr>
        <p:blipFill>
          <a:blip r:embed="rId2" cstate="print"/>
          <a:stretch>
            <a:fillRect/>
          </a:stretch>
        </p:blipFill>
        <p:spPr>
          <a:xfrm rot="20605580">
            <a:off x="501537" y="287255"/>
            <a:ext cx="2357434" cy="2357434"/>
          </a:xfrm>
          <a:prstGeom prst="rect">
            <a:avLst/>
          </a:prstGeom>
        </p:spPr>
      </p:pic>
      <p:pic>
        <p:nvPicPr>
          <p:cNvPr id="4" name="Рисунок 3" descr="102.jpg"/>
          <p:cNvPicPr>
            <a:picLocks noChangeAspect="1"/>
          </p:cNvPicPr>
          <p:nvPr/>
        </p:nvPicPr>
        <p:blipFill>
          <a:blip r:embed="rId3" cstate="print"/>
          <a:stretch>
            <a:fillRect/>
          </a:stretch>
        </p:blipFill>
        <p:spPr>
          <a:xfrm rot="889116">
            <a:off x="5857884" y="1571612"/>
            <a:ext cx="2357434" cy="2349576"/>
          </a:xfrm>
          <a:prstGeom prst="rect">
            <a:avLst/>
          </a:prstGeom>
        </p:spPr>
      </p:pic>
      <p:pic>
        <p:nvPicPr>
          <p:cNvPr id="5" name="Рисунок 4" descr="1234.jpg"/>
          <p:cNvPicPr>
            <a:picLocks noChangeAspect="1"/>
          </p:cNvPicPr>
          <p:nvPr/>
        </p:nvPicPr>
        <p:blipFill>
          <a:blip r:embed="rId4" cstate="print"/>
          <a:stretch>
            <a:fillRect/>
          </a:stretch>
        </p:blipFill>
        <p:spPr>
          <a:xfrm rot="20191231">
            <a:off x="1155947" y="3683850"/>
            <a:ext cx="2143140" cy="2462403"/>
          </a:xfrm>
          <a:prstGeom prst="rect">
            <a:avLst/>
          </a:prstGeom>
        </p:spPr>
      </p:pic>
      <p:sp>
        <p:nvSpPr>
          <p:cNvPr id="6" name="TextBox 5"/>
          <p:cNvSpPr txBox="1"/>
          <p:nvPr/>
        </p:nvSpPr>
        <p:spPr>
          <a:xfrm rot="20606031">
            <a:off x="282066" y="2578684"/>
            <a:ext cx="4396973" cy="738664"/>
          </a:xfrm>
          <a:prstGeom prst="rect">
            <a:avLst/>
          </a:prstGeom>
          <a:noFill/>
        </p:spPr>
        <p:txBody>
          <a:bodyPr wrap="square" rtlCol="0">
            <a:spAutoFit/>
          </a:bodyPr>
          <a:lstStyle/>
          <a:p>
            <a:r>
              <a:rPr lang="ru-RU" sz="1400" dirty="0" smtClean="0"/>
              <a:t>Любовь - это то, от чего ты улыбаешься, даже когда устал.</a:t>
            </a:r>
          </a:p>
          <a:p>
            <a:r>
              <a:rPr lang="ru-RU" sz="1400" dirty="0" err="1" smtClean="0"/>
              <a:t>Терри</a:t>
            </a:r>
            <a:r>
              <a:rPr lang="ru-RU" sz="1400" dirty="0" smtClean="0"/>
              <a:t>, 4 года.</a:t>
            </a:r>
            <a:endParaRPr lang="ru-RU" sz="1400" dirty="0"/>
          </a:p>
        </p:txBody>
      </p:sp>
      <p:sp>
        <p:nvSpPr>
          <p:cNvPr id="7" name="TextBox 6"/>
          <p:cNvSpPr txBox="1"/>
          <p:nvPr/>
        </p:nvSpPr>
        <p:spPr>
          <a:xfrm rot="971506">
            <a:off x="4482236" y="3983091"/>
            <a:ext cx="4211928" cy="954107"/>
          </a:xfrm>
          <a:prstGeom prst="rect">
            <a:avLst/>
          </a:prstGeom>
          <a:noFill/>
        </p:spPr>
        <p:txBody>
          <a:bodyPr wrap="square" rtlCol="0">
            <a:spAutoFit/>
          </a:bodyPr>
          <a:lstStyle/>
          <a:p>
            <a:r>
              <a:rPr lang="ru-RU" sz="1400" dirty="0" smtClean="0"/>
              <a:t>Любовь - это когда ты кого-то любишь, у тебя ресницы распахиваются и из-под них вылетают звездочки.</a:t>
            </a:r>
          </a:p>
          <a:p>
            <a:r>
              <a:rPr lang="ru-RU" sz="1400" dirty="0" err="1" smtClean="0"/>
              <a:t>Кэрен</a:t>
            </a:r>
            <a:r>
              <a:rPr lang="ru-RU" sz="1400" dirty="0" smtClean="0"/>
              <a:t>, 7 лет</a:t>
            </a:r>
            <a:endParaRPr lang="ru-RU" sz="1400" dirty="0"/>
          </a:p>
        </p:txBody>
      </p:sp>
      <p:sp>
        <p:nvSpPr>
          <p:cNvPr id="8" name="TextBox 7"/>
          <p:cNvSpPr txBox="1"/>
          <p:nvPr/>
        </p:nvSpPr>
        <p:spPr>
          <a:xfrm rot="20696224">
            <a:off x="3204626" y="5446869"/>
            <a:ext cx="3643338" cy="954107"/>
          </a:xfrm>
          <a:prstGeom prst="rect">
            <a:avLst/>
          </a:prstGeom>
          <a:noFill/>
        </p:spPr>
        <p:txBody>
          <a:bodyPr wrap="square" rtlCol="0">
            <a:spAutoFit/>
          </a:bodyPr>
          <a:lstStyle/>
          <a:p>
            <a:r>
              <a:rPr lang="ru-RU" sz="1400" dirty="0" smtClean="0"/>
              <a:t>Любовь - это когда твой щенок тебя облизывает даже после того, как ты его оставил одного на целый день.</a:t>
            </a:r>
          </a:p>
          <a:p>
            <a:r>
              <a:rPr lang="ru-RU" sz="1400" dirty="0" smtClean="0"/>
              <a:t>Мари Энн, 5 лет</a:t>
            </a:r>
            <a:endParaRPr lang="ru-RU"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368753_060351.jpg"/>
          <p:cNvPicPr>
            <a:picLocks noChangeAspect="1"/>
          </p:cNvPicPr>
          <p:nvPr/>
        </p:nvPicPr>
        <p:blipFill>
          <a:blip r:embed="rId2" cstate="print"/>
          <a:stretch>
            <a:fillRect/>
          </a:stretch>
        </p:blipFill>
        <p:spPr>
          <a:xfrm>
            <a:off x="0" y="0"/>
            <a:ext cx="9144000" cy="6858000"/>
          </a:xfrm>
          <a:prstGeom prst="rect">
            <a:avLst/>
          </a:prstGeom>
        </p:spPr>
      </p:pic>
      <p:sp>
        <p:nvSpPr>
          <p:cNvPr id="3" name="TextBox 2"/>
          <p:cNvSpPr txBox="1"/>
          <p:nvPr/>
        </p:nvSpPr>
        <p:spPr>
          <a:xfrm>
            <a:off x="500034" y="1428736"/>
            <a:ext cx="7643866" cy="1815882"/>
          </a:xfrm>
          <a:prstGeom prst="rect">
            <a:avLst/>
          </a:prstGeom>
          <a:noFill/>
        </p:spPr>
        <p:txBody>
          <a:bodyPr wrap="square" rtlCol="0">
            <a:spAutoFit/>
          </a:bodyPr>
          <a:lstStyle/>
          <a:p>
            <a:r>
              <a:rPr lang="ru-RU" sz="2800" dirty="0" smtClean="0"/>
              <a:t>                    — чувство, свойственное человеку, глубокая привязанность к другому человеку или объекту, чувство глубокой симпатии.</a:t>
            </a:r>
            <a:endParaRPr lang="ru-RU" sz="2800" dirty="0"/>
          </a:p>
        </p:txBody>
      </p:sp>
      <p:sp>
        <p:nvSpPr>
          <p:cNvPr id="4" name="Прямоугольник 3"/>
          <p:cNvSpPr/>
          <p:nvPr/>
        </p:nvSpPr>
        <p:spPr>
          <a:xfrm>
            <a:off x="500034" y="1357298"/>
            <a:ext cx="2031645" cy="646331"/>
          </a:xfrm>
          <a:prstGeom prst="rect">
            <a:avLst/>
          </a:prstGeom>
          <a:noFill/>
        </p:spPr>
        <p:txBody>
          <a:bodyPr wrap="none" lIns="91440" tIns="45720" rIns="91440" bIns="45720">
            <a:spAutoFit/>
          </a:bodyPr>
          <a:lstStyle/>
          <a:p>
            <a:pPr algn="ctr"/>
            <a:r>
              <a:rPr lang="ru-RU" sz="3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Любовь</a:t>
            </a:r>
            <a:endParaRPr lang="ru-RU" sz="3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TextBox 4"/>
          <p:cNvSpPr txBox="1"/>
          <p:nvPr/>
        </p:nvSpPr>
        <p:spPr>
          <a:xfrm>
            <a:off x="214282" y="3714752"/>
            <a:ext cx="8929718" cy="2308324"/>
          </a:xfrm>
          <a:prstGeom prst="rect">
            <a:avLst/>
          </a:prstGeom>
          <a:noFill/>
        </p:spPr>
        <p:txBody>
          <a:bodyPr wrap="square" rtlCol="0">
            <a:spAutoFit/>
          </a:bodyPr>
          <a:lstStyle/>
          <a:p>
            <a:r>
              <a:rPr lang="ru-RU" sz="2400" dirty="0" smtClean="0"/>
              <a:t>Немецкий психолог Э. </a:t>
            </a:r>
            <a:r>
              <a:rPr lang="ru-RU" sz="2400" dirty="0" err="1" smtClean="0"/>
              <a:t>Фромм</a:t>
            </a:r>
            <a:r>
              <a:rPr lang="ru-RU" sz="2400" dirty="0" smtClean="0"/>
              <a:t> выделяет пять типов любви:</a:t>
            </a:r>
          </a:p>
          <a:p>
            <a:r>
              <a:rPr lang="ru-RU" sz="2400" dirty="0" smtClean="0"/>
              <a:t>-братскую,</a:t>
            </a:r>
          </a:p>
          <a:p>
            <a:r>
              <a:rPr lang="ru-RU" sz="2400" dirty="0" smtClean="0"/>
              <a:t>-материнскую,</a:t>
            </a:r>
          </a:p>
          <a:p>
            <a:r>
              <a:rPr lang="ru-RU" sz="2400" dirty="0" smtClean="0"/>
              <a:t>-любовь к самому себе,</a:t>
            </a:r>
          </a:p>
          <a:p>
            <a:r>
              <a:rPr lang="ru-RU" sz="2400" dirty="0" smtClean="0"/>
              <a:t>-любовь к животным,</a:t>
            </a:r>
          </a:p>
          <a:p>
            <a:r>
              <a:rPr lang="ru-RU" sz="2400" dirty="0" smtClean="0"/>
              <a:t>-любовь к богу.</a:t>
            </a:r>
            <a:endParaRPr lang="ru-RU"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2009_09_12_12_42_31_08.jpg"/>
          <p:cNvPicPr>
            <a:picLocks noChangeAspect="1"/>
          </p:cNvPicPr>
          <p:nvPr/>
        </p:nvPicPr>
        <p:blipFill>
          <a:blip r:embed="rId2" cstate="print"/>
          <a:stretch>
            <a:fillRect/>
          </a:stretch>
        </p:blipFill>
        <p:spPr>
          <a:xfrm>
            <a:off x="0" y="0"/>
            <a:ext cx="9144000" cy="6858000"/>
          </a:xfrm>
          <a:prstGeom prst="rect">
            <a:avLst/>
          </a:prstGeom>
        </p:spPr>
      </p:pic>
      <p:sp>
        <p:nvSpPr>
          <p:cNvPr id="3" name="Прямоугольник 2"/>
          <p:cNvSpPr/>
          <p:nvPr/>
        </p:nvSpPr>
        <p:spPr>
          <a:xfrm>
            <a:off x="1285852" y="285728"/>
            <a:ext cx="6259470" cy="923330"/>
          </a:xfrm>
          <a:prstGeom prst="rect">
            <a:avLst/>
          </a:prstGeom>
          <a:noFill/>
        </p:spPr>
        <p:txBody>
          <a:bodyPr wrap="none" lIns="91440" tIns="45720" rIns="91440" bIns="45720">
            <a:spAutoFit/>
          </a:bodyPr>
          <a:lstStyle/>
          <a:p>
            <a:pPr algn="ctr"/>
            <a:r>
              <a:rPr lang="ru-RU"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Братская любовь</a:t>
            </a:r>
            <a:endParaRPr lang="ru-RU"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4" name="TextBox 3"/>
          <p:cNvSpPr txBox="1"/>
          <p:nvPr/>
        </p:nvSpPr>
        <p:spPr>
          <a:xfrm>
            <a:off x="285720" y="1571612"/>
            <a:ext cx="8643998" cy="1477328"/>
          </a:xfrm>
          <a:prstGeom prst="rect">
            <a:avLst/>
          </a:prstGeom>
          <a:noFill/>
        </p:spPr>
        <p:txBody>
          <a:bodyPr wrap="square" rtlCol="0">
            <a:spAutoFit/>
          </a:bodyPr>
          <a:lstStyle/>
          <a:p>
            <a:r>
              <a:rPr lang="ru-RU" dirty="0" smtClean="0">
                <a:solidFill>
                  <a:schemeClr val="bg1">
                    <a:lumMod val="65000"/>
                  </a:schemeClr>
                </a:solidFill>
              </a:rPr>
              <a:t>Наиболее фундаментальный вид любви, составляющий основу всех типов любви, это братская любовь. Под ней я разумею ответственность, заботу, уважение, знание какого-либо другого человеческого существа, желание продлить его жизнь.</a:t>
            </a:r>
          </a:p>
          <a:p>
            <a:endParaRPr lang="ru-RU" dirty="0">
              <a:solidFill>
                <a:schemeClr val="bg1">
                  <a:lumMod val="65000"/>
                </a:schemeClr>
              </a:solidFill>
            </a:endParaRPr>
          </a:p>
        </p:txBody>
      </p:sp>
      <p:sp>
        <p:nvSpPr>
          <p:cNvPr id="5" name="TextBox 4"/>
          <p:cNvSpPr txBox="1"/>
          <p:nvPr/>
        </p:nvSpPr>
        <p:spPr>
          <a:xfrm>
            <a:off x="285720" y="2928934"/>
            <a:ext cx="8429684" cy="1477328"/>
          </a:xfrm>
          <a:prstGeom prst="rect">
            <a:avLst/>
          </a:prstGeom>
          <a:noFill/>
        </p:spPr>
        <p:txBody>
          <a:bodyPr wrap="square" rtlCol="0">
            <a:spAutoFit/>
          </a:bodyPr>
          <a:lstStyle/>
          <a:p>
            <a:r>
              <a:rPr lang="ru-RU" dirty="0" smtClean="0">
                <a:solidFill>
                  <a:schemeClr val="bg1">
                    <a:lumMod val="65000"/>
                  </a:schemeClr>
                </a:solidFill>
              </a:rPr>
              <a:t>Братская любовь это любовь между равными; но даже равные не всегда „равны". Как люди, все мы нуждаемся в помощи. Сегодня я, завтра ты. Но потребность в помощи не означает, что одни беспомощен, а другой всесилен. Беспомощность это временное состояние; способность обходиться собственными силами это постоянное и общее состояние.</a:t>
            </a:r>
            <a:endParaRPr lang="ru-RU"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71155748.jpg"/>
          <p:cNvPicPr>
            <a:picLocks noChangeAspect="1"/>
          </p:cNvPicPr>
          <p:nvPr/>
        </p:nvPicPr>
        <p:blipFill>
          <a:blip r:embed="rId2" cstate="print"/>
          <a:stretch>
            <a:fillRect/>
          </a:stretch>
        </p:blipFill>
        <p:spPr>
          <a:xfrm>
            <a:off x="0" y="0"/>
            <a:ext cx="9144000" cy="6858000"/>
          </a:xfrm>
          <a:prstGeom prst="rect">
            <a:avLst/>
          </a:prstGeom>
        </p:spPr>
      </p:pic>
      <p:sp>
        <p:nvSpPr>
          <p:cNvPr id="3" name="Прямоугольник 2"/>
          <p:cNvSpPr/>
          <p:nvPr/>
        </p:nvSpPr>
        <p:spPr>
          <a:xfrm>
            <a:off x="714348" y="285728"/>
            <a:ext cx="7815922" cy="923330"/>
          </a:xfrm>
          <a:prstGeom prst="rect">
            <a:avLst/>
          </a:prstGeom>
          <a:noFill/>
        </p:spPr>
        <p:txBody>
          <a:bodyPr wrap="none" lIns="91440" tIns="45720" rIns="91440" bIns="45720">
            <a:spAutoFit/>
          </a:bodyPr>
          <a:lstStyle/>
          <a:p>
            <a:pPr algn="ctr"/>
            <a:r>
              <a:rPr lang="ru-RU"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Материнская любовь</a:t>
            </a:r>
            <a:endParaRPr lang="ru-RU"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TextBox 3"/>
          <p:cNvSpPr txBox="1"/>
          <p:nvPr/>
        </p:nvSpPr>
        <p:spPr>
          <a:xfrm>
            <a:off x="500034" y="2071678"/>
            <a:ext cx="8429684" cy="3693319"/>
          </a:xfrm>
          <a:prstGeom prst="rect">
            <a:avLst/>
          </a:prstGeom>
          <a:noFill/>
        </p:spPr>
        <p:txBody>
          <a:bodyPr wrap="square" rtlCol="0">
            <a:spAutoFit/>
          </a:bodyPr>
          <a:lstStyle/>
          <a:p>
            <a:r>
              <a:rPr lang="ru-RU" dirty="0" smtClean="0">
                <a:solidFill>
                  <a:schemeClr val="accent2">
                    <a:lumMod val="75000"/>
                  </a:schemeClr>
                </a:solidFill>
              </a:rPr>
              <a:t>Материнская любовь — это блаженство, это покой, ее не нужно добиваться, ее не нужно заслуживать. Если она есть, она равна блаженству, если же ее нет, это все равно, если бы все прекрасное ушло из жизни. </a:t>
            </a:r>
          </a:p>
          <a:p>
            <a:endParaRPr lang="ru-RU" dirty="0" smtClean="0">
              <a:solidFill>
                <a:schemeClr val="accent2">
                  <a:lumMod val="75000"/>
                </a:schemeClr>
              </a:solidFill>
            </a:endParaRPr>
          </a:p>
          <a:p>
            <a:r>
              <a:rPr lang="ru-RU" dirty="0" smtClean="0">
                <a:solidFill>
                  <a:schemeClr val="accent2">
                    <a:lumMod val="75000"/>
                  </a:schemeClr>
                </a:solidFill>
              </a:rPr>
              <a:t>Безусловная любовь восполняет одно из глубочайших томлений не только ребенка, но и каждого человеческого существа. Неудивительно, что все мы томимся по материнской любви, и будучи детьми, и будучи взрослыми. Большинство детей имеют счастье получить достаточно материнской любви. </a:t>
            </a:r>
          </a:p>
          <a:p>
            <a:endParaRPr lang="ru-RU" dirty="0" smtClean="0">
              <a:solidFill>
                <a:schemeClr val="accent2">
                  <a:lumMod val="75000"/>
                </a:schemeClr>
              </a:solidFill>
            </a:endParaRPr>
          </a:p>
          <a:p>
            <a:r>
              <a:rPr lang="ru-RU" dirty="0" smtClean="0">
                <a:solidFill>
                  <a:schemeClr val="accent2">
                    <a:lumMod val="75000"/>
                  </a:schemeClr>
                </a:solidFill>
              </a:rPr>
              <a:t>Знайте, помните всегда, что для ребенка главная проблема жизни состоит исключительно в том, чтобы быть любимым — быть любимым за то, что он есть.</a:t>
            </a:r>
            <a:endParaRPr lang="ru-RU"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17.JPG"/>
          <p:cNvPicPr>
            <a:picLocks noChangeAspect="1"/>
          </p:cNvPicPr>
          <p:nvPr/>
        </p:nvPicPr>
        <p:blipFill>
          <a:blip r:embed="rId2" cstate="print"/>
          <a:stretch>
            <a:fillRect/>
          </a:stretch>
        </p:blipFill>
        <p:spPr>
          <a:xfrm>
            <a:off x="2604" y="0"/>
            <a:ext cx="9141395" cy="6858000"/>
          </a:xfrm>
          <a:prstGeom prst="rect">
            <a:avLst/>
          </a:prstGeom>
        </p:spPr>
      </p:pic>
      <p:sp>
        <p:nvSpPr>
          <p:cNvPr id="3" name="TextBox 2"/>
          <p:cNvSpPr txBox="1"/>
          <p:nvPr/>
        </p:nvSpPr>
        <p:spPr>
          <a:xfrm>
            <a:off x="500034" y="2000240"/>
            <a:ext cx="8072493" cy="2031325"/>
          </a:xfrm>
          <a:prstGeom prst="rect">
            <a:avLst/>
          </a:prstGeom>
          <a:noFill/>
        </p:spPr>
        <p:txBody>
          <a:bodyPr wrap="square" rtlCol="0">
            <a:spAutoFit/>
          </a:bodyPr>
          <a:lstStyle/>
          <a:p>
            <a:r>
              <a:rPr lang="ru-RU" dirty="0" smtClean="0">
                <a:solidFill>
                  <a:schemeClr val="bg1"/>
                </a:solidFill>
              </a:rPr>
              <a:t>Понятия любовь к себе и успех неразрывно связаны.Что отличает  любящих себя людей?  Естественность, здоровье физического тела, ухоженный внешний вид, умение принимать, ценить и совершенствовать себя,  верить в  свои силы  и возможности,    видеть  пути достижения цели, умение расставлять приоритеты, ставя на первое место  или  свои интересы,  или  интересы общего дела.    Все это, безусловно, свойственно успешным людям.</a:t>
            </a:r>
            <a:endParaRPr lang="ru-RU" dirty="0">
              <a:solidFill>
                <a:schemeClr val="bg1"/>
              </a:solidFill>
            </a:endParaRPr>
          </a:p>
        </p:txBody>
      </p:sp>
      <p:sp>
        <p:nvSpPr>
          <p:cNvPr id="4" name="Прямоугольник 3"/>
          <p:cNvSpPr/>
          <p:nvPr/>
        </p:nvSpPr>
        <p:spPr>
          <a:xfrm>
            <a:off x="1714480" y="357166"/>
            <a:ext cx="5344156" cy="923330"/>
          </a:xfrm>
          <a:prstGeom prst="rect">
            <a:avLst/>
          </a:prstGeom>
          <a:noFill/>
        </p:spPr>
        <p:txBody>
          <a:bodyPr wrap="none" lIns="91440" tIns="45720" rIns="91440" bIns="45720">
            <a:spAutoFit/>
          </a:bodyPr>
          <a:lstStyle/>
          <a:p>
            <a:pPr algn="ctr"/>
            <a:r>
              <a:rPr lang="ru-RU"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Любовь к себе</a:t>
            </a:r>
            <a:endParaRPr lang="ru-RU"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21b328fef538.jpg"/>
          <p:cNvPicPr>
            <a:picLocks noChangeAspect="1"/>
          </p:cNvPicPr>
          <p:nvPr/>
        </p:nvPicPr>
        <p:blipFill>
          <a:blip r:embed="rId2" cstate="print"/>
          <a:stretch>
            <a:fillRect/>
          </a:stretch>
        </p:blipFill>
        <p:spPr>
          <a:xfrm>
            <a:off x="0" y="0"/>
            <a:ext cx="9144000" cy="6858000"/>
          </a:xfrm>
          <a:prstGeom prst="rect">
            <a:avLst/>
          </a:prstGeom>
        </p:spPr>
      </p:pic>
      <p:sp>
        <p:nvSpPr>
          <p:cNvPr id="3" name="Прямоугольник 2"/>
          <p:cNvSpPr/>
          <p:nvPr/>
        </p:nvSpPr>
        <p:spPr>
          <a:xfrm>
            <a:off x="785786" y="0"/>
            <a:ext cx="7290586" cy="923330"/>
          </a:xfrm>
          <a:prstGeom prst="rect">
            <a:avLst/>
          </a:prstGeom>
          <a:noFill/>
        </p:spPr>
        <p:txBody>
          <a:bodyPr wrap="none" lIns="91440" tIns="45720" rIns="91440" bIns="45720">
            <a:spAutoFit/>
          </a:bodyPr>
          <a:lstStyle/>
          <a:p>
            <a:pPr algn="ctr"/>
            <a:r>
              <a:rPr lang="ru-RU"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Любовь к животным</a:t>
            </a:r>
            <a:endParaRPr lang="ru-RU"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4" name="TextBox 3"/>
          <p:cNvSpPr txBox="1"/>
          <p:nvPr/>
        </p:nvSpPr>
        <p:spPr>
          <a:xfrm>
            <a:off x="571472" y="1428736"/>
            <a:ext cx="8143932" cy="2585323"/>
          </a:xfrm>
          <a:prstGeom prst="rect">
            <a:avLst/>
          </a:prstGeom>
          <a:noFill/>
        </p:spPr>
        <p:txBody>
          <a:bodyPr wrap="square" rtlCol="0">
            <a:spAutoFit/>
          </a:bodyPr>
          <a:lstStyle/>
          <a:p>
            <a:r>
              <a:rPr lang="ru-RU" dirty="0" smtClean="0">
                <a:solidFill>
                  <a:schemeClr val="bg1"/>
                </a:solidFill>
              </a:rPr>
              <a:t> Людям становится легче жить, с помощью животных человек перестает чувствовать себя никому не нужным и одиноким. </a:t>
            </a:r>
          </a:p>
          <a:p>
            <a:endParaRPr lang="ru-RU" dirty="0" smtClean="0">
              <a:solidFill>
                <a:schemeClr val="bg1"/>
              </a:solidFill>
            </a:endParaRPr>
          </a:p>
          <a:p>
            <a:r>
              <a:rPr lang="ru-RU" dirty="0" smtClean="0">
                <a:solidFill>
                  <a:schemeClr val="bg1"/>
                </a:solidFill>
              </a:rPr>
              <a:t>Ведь все люди мечтают любить и быть любимыми. А то, что когда вы заведете себе животное, подразумевается собой, что вы будете его любить, и животное будет вас любить – это очень хорошо. </a:t>
            </a:r>
          </a:p>
          <a:p>
            <a:endParaRPr lang="ru-RU" dirty="0" smtClean="0">
              <a:solidFill>
                <a:schemeClr val="bg1"/>
              </a:solidFill>
            </a:endParaRPr>
          </a:p>
          <a:p>
            <a:r>
              <a:rPr lang="ru-RU" dirty="0" smtClean="0">
                <a:solidFill>
                  <a:schemeClr val="bg1"/>
                </a:solidFill>
              </a:rPr>
              <a:t>Согласитесь приятно, когда кто-то радуется вашему возвращению домой. Такое желание вполне безобидно. И, даже полезно.</a:t>
            </a:r>
            <a:endParaRPr lang="ru-RU"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100.jpg"/>
          <p:cNvPicPr>
            <a:picLocks noChangeAspect="1"/>
          </p:cNvPicPr>
          <p:nvPr/>
        </p:nvPicPr>
        <p:blipFill>
          <a:blip r:embed="rId2" cstate="print"/>
          <a:stretch>
            <a:fillRect/>
          </a:stretch>
        </p:blipFill>
        <p:spPr>
          <a:xfrm>
            <a:off x="0" y="0"/>
            <a:ext cx="9144000" cy="6858000"/>
          </a:xfrm>
          <a:prstGeom prst="rect">
            <a:avLst/>
          </a:prstGeom>
        </p:spPr>
      </p:pic>
      <p:sp>
        <p:nvSpPr>
          <p:cNvPr id="3" name="Прямоугольник 2"/>
          <p:cNvSpPr/>
          <p:nvPr/>
        </p:nvSpPr>
        <p:spPr>
          <a:xfrm>
            <a:off x="1285852" y="285728"/>
            <a:ext cx="6090130"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Любовь к Богу</a:t>
            </a:r>
            <a:endParaRPr lang="ru-RU"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TextBox 3"/>
          <p:cNvSpPr txBox="1"/>
          <p:nvPr/>
        </p:nvSpPr>
        <p:spPr>
          <a:xfrm>
            <a:off x="571472" y="1857364"/>
            <a:ext cx="8286808" cy="1200329"/>
          </a:xfrm>
          <a:prstGeom prst="rect">
            <a:avLst/>
          </a:prstGeom>
          <a:noFill/>
        </p:spPr>
        <p:txBody>
          <a:bodyPr wrap="square" rtlCol="0">
            <a:spAutoFit/>
          </a:bodyPr>
          <a:lstStyle/>
          <a:p>
            <a:r>
              <a:rPr lang="ru-RU" dirty="0" smtClean="0">
                <a:solidFill>
                  <a:schemeClr val="bg1"/>
                </a:solidFill>
              </a:rPr>
              <a:t>Божественная любовь — одно из основополагающих и важнейших понятий христианства. Оно неразрывно связано с основным принципом Бога- принципом свободы.</a:t>
            </a:r>
          </a:p>
          <a:p>
            <a:endParaRPr lang="ru-RU" dirty="0"/>
          </a:p>
        </p:txBody>
      </p:sp>
      <p:sp>
        <p:nvSpPr>
          <p:cNvPr id="5" name="TextBox 4"/>
          <p:cNvSpPr txBox="1"/>
          <p:nvPr/>
        </p:nvSpPr>
        <p:spPr>
          <a:xfrm>
            <a:off x="571473" y="2786058"/>
            <a:ext cx="8572527" cy="923330"/>
          </a:xfrm>
          <a:prstGeom prst="rect">
            <a:avLst/>
          </a:prstGeom>
          <a:noFill/>
        </p:spPr>
        <p:txBody>
          <a:bodyPr wrap="square" rtlCol="0">
            <a:spAutoFit/>
          </a:bodyPr>
          <a:lstStyle/>
          <a:p>
            <a:r>
              <a:rPr lang="ru-RU" dirty="0" smtClean="0">
                <a:solidFill>
                  <a:schemeClr val="bg1"/>
                </a:solidFill>
              </a:rPr>
              <a:t>По своей сущности напоминает отцовскую (материнскую) любовь к ребенку, которого родитель продолжает любить и участвовать в его судьбе несмотря ни на что. </a:t>
            </a:r>
            <a:endParaRPr lang="ru-RU" dirty="0">
              <a:solidFill>
                <a:schemeClr val="bg1"/>
              </a:solidFill>
            </a:endParaRPr>
          </a:p>
        </p:txBody>
      </p:sp>
      <p:sp>
        <p:nvSpPr>
          <p:cNvPr id="6" name="TextBox 5"/>
          <p:cNvSpPr txBox="1"/>
          <p:nvPr/>
        </p:nvSpPr>
        <p:spPr>
          <a:xfrm>
            <a:off x="571472" y="3714752"/>
            <a:ext cx="8286808" cy="1477328"/>
          </a:xfrm>
          <a:prstGeom prst="rect">
            <a:avLst/>
          </a:prstGeom>
          <a:noFill/>
        </p:spPr>
        <p:txBody>
          <a:bodyPr wrap="square" rtlCol="0">
            <a:spAutoFit/>
          </a:bodyPr>
          <a:lstStyle/>
          <a:p>
            <a:r>
              <a:rPr lang="ru-RU" dirty="0" smtClean="0">
                <a:solidFill>
                  <a:schemeClr val="bg1"/>
                </a:solidFill>
              </a:rPr>
              <a:t>Но, в отличие от родительской любви, христианская любовь не зависит от родственных связей, а также от возраста, пола, разницы в социальном статусе и т. д. Побуждает к служению человеку, возникает желание помочь, защитить, восполнить всякую нужду, не считаясь с собственными интересами.</a:t>
            </a:r>
            <a:endParaRPr lang="ru-RU"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1280426896_121244946433.jpeg"/>
          <p:cNvPicPr>
            <a:picLocks noChangeAspect="1"/>
          </p:cNvPicPr>
          <p:nvPr/>
        </p:nvPicPr>
        <p:blipFill>
          <a:blip r:embed="rId2" cstate="print"/>
          <a:stretch>
            <a:fillRect/>
          </a:stretch>
        </p:blipFill>
        <p:spPr>
          <a:xfrm>
            <a:off x="0" y="0"/>
            <a:ext cx="9144000" cy="6858000"/>
          </a:xfrm>
          <a:prstGeom prst="rect">
            <a:avLst/>
          </a:prstGeom>
        </p:spPr>
      </p:pic>
      <p:sp>
        <p:nvSpPr>
          <p:cNvPr id="5" name="TextBox 4"/>
          <p:cNvSpPr txBox="1"/>
          <p:nvPr/>
        </p:nvSpPr>
        <p:spPr>
          <a:xfrm>
            <a:off x="357158" y="1071546"/>
            <a:ext cx="8358246" cy="830997"/>
          </a:xfrm>
          <a:prstGeom prst="rect">
            <a:avLst/>
          </a:prstGeom>
          <a:noFill/>
        </p:spPr>
        <p:txBody>
          <a:bodyPr wrap="square" rtlCol="0">
            <a:spAutoFit/>
          </a:bodyPr>
          <a:lstStyle/>
          <a:p>
            <a:r>
              <a:rPr lang="ru-RU" sz="2400" dirty="0" smtClean="0">
                <a:solidFill>
                  <a:srgbClr val="00B0F0"/>
                </a:solidFill>
              </a:rPr>
              <a:t>Л. Н. Толстой полагал, что «Любовь есть единственная разумная деятельность человека» и предостерегал:</a:t>
            </a:r>
            <a:endParaRPr lang="ru-RU" sz="2400" dirty="0">
              <a:solidFill>
                <a:srgbClr val="00B0F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108</TotalTime>
  <Words>724</Words>
  <Application>Microsoft Office PowerPoint</Application>
  <PresentationFormat>Экран (4:3)</PresentationFormat>
  <Paragraphs>51</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Эркер</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Света</cp:lastModifiedBy>
  <cp:revision>11</cp:revision>
  <dcterms:created xsi:type="dcterms:W3CDTF">2012-10-30T16:31:02Z</dcterms:created>
  <dcterms:modified xsi:type="dcterms:W3CDTF">2014-01-14T19:09:57Z</dcterms:modified>
</cp:coreProperties>
</file>