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5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9C0A-5D7B-48F4-849F-7CEBF69132A8}" type="datetimeFigureOut">
              <a:rPr lang="ru-RU" smtClean="0"/>
              <a:pPr/>
              <a:t>31.05.2013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1F24-6E8A-4DFA-A959-2F1CF2CB7F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9C0A-5D7B-48F4-849F-7CEBF69132A8}" type="datetimeFigureOut">
              <a:rPr lang="ru-RU" smtClean="0"/>
              <a:pPr/>
              <a:t>31.05.2013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1F24-6E8A-4DFA-A959-2F1CF2CB7F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9C0A-5D7B-48F4-849F-7CEBF69132A8}" type="datetimeFigureOut">
              <a:rPr lang="ru-RU" smtClean="0"/>
              <a:pPr/>
              <a:t>31.05.2013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1F24-6E8A-4DFA-A959-2F1CF2CB7F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9C0A-5D7B-48F4-849F-7CEBF69132A8}" type="datetimeFigureOut">
              <a:rPr lang="ru-RU" smtClean="0"/>
              <a:pPr/>
              <a:t>31.05.2013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1F24-6E8A-4DFA-A959-2F1CF2CB7F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9C0A-5D7B-48F4-849F-7CEBF69132A8}" type="datetimeFigureOut">
              <a:rPr lang="ru-RU" smtClean="0"/>
              <a:pPr/>
              <a:t>31.05.2013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1F24-6E8A-4DFA-A959-2F1CF2CB7F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9C0A-5D7B-48F4-849F-7CEBF69132A8}" type="datetimeFigureOut">
              <a:rPr lang="ru-RU" smtClean="0"/>
              <a:pPr/>
              <a:t>31.05.2013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1F24-6E8A-4DFA-A959-2F1CF2CB7F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9C0A-5D7B-48F4-849F-7CEBF69132A8}" type="datetimeFigureOut">
              <a:rPr lang="ru-RU" smtClean="0"/>
              <a:pPr/>
              <a:t>31.05.2013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1F24-6E8A-4DFA-A959-2F1CF2CB7F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9C0A-5D7B-48F4-849F-7CEBF69132A8}" type="datetimeFigureOut">
              <a:rPr lang="ru-RU" smtClean="0"/>
              <a:pPr/>
              <a:t>31.05.2013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1F24-6E8A-4DFA-A959-2F1CF2CB7F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9C0A-5D7B-48F4-849F-7CEBF69132A8}" type="datetimeFigureOut">
              <a:rPr lang="ru-RU" smtClean="0"/>
              <a:pPr/>
              <a:t>31.05.2013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1F24-6E8A-4DFA-A959-2F1CF2CB7F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9C0A-5D7B-48F4-849F-7CEBF69132A8}" type="datetimeFigureOut">
              <a:rPr lang="ru-RU" smtClean="0"/>
              <a:pPr/>
              <a:t>31.05.2013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1F24-6E8A-4DFA-A959-2F1CF2CB7F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9C0A-5D7B-48F4-849F-7CEBF69132A8}" type="datetimeFigureOut">
              <a:rPr lang="ru-RU" smtClean="0"/>
              <a:pPr/>
              <a:t>31.05.2013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1F24-6E8A-4DFA-A959-2F1CF2CB7F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89C0A-5D7B-48F4-849F-7CEBF69132A8}" type="datetimeFigureOut">
              <a:rPr lang="ru-RU" smtClean="0"/>
              <a:pPr/>
              <a:t>31.05.2013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31F24-6E8A-4DFA-A959-2F1CF2CB7F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hitalnya.ru/board/2012-12-06/p21/" TargetMode="External"/><Relationship Id="rId3" Type="http://schemas.openxmlformats.org/officeDocument/2006/relationships/hyperlink" Target="http://www.baby-news.net/images/paint3/4128.gif" TargetMode="External"/><Relationship Id="rId7" Type="http://schemas.openxmlformats.org/officeDocument/2006/relationships/hyperlink" Target="http://pictures.ucoz.ru/_ph/3/2/820460328.pn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oski.ru/i/37/22/372267.jpg" TargetMode="External"/><Relationship Id="rId5" Type="http://schemas.openxmlformats.org/officeDocument/2006/relationships/hyperlink" Target="http://detpesni.com/wp-content/uploads/2012/01/40-150x150.jpg" TargetMode="External"/><Relationship Id="rId4" Type="http://schemas.openxmlformats.org/officeDocument/2006/relationships/hyperlink" Target="http://ramka.in.ua/uploads/posts/2010-04/1271225676_bukvy.jpg" TargetMode="External"/><Relationship Id="rId9" Type="http://schemas.openxmlformats.org/officeDocument/2006/relationships/hyperlink" Target="http://i.allday.ru/94/4f/75/1312920768_school-desk-4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Правила для повторения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img-fotki.yandex.ru/get/5410/89635038.563/0_6d402_4371b0f9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55030" y="2132856"/>
            <a:ext cx="45429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Повторялочка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!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ru-RU" dirty="0" smtClean="0"/>
              <a:t>Правила переноса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1.Переносить слово можно </a:t>
            </a:r>
            <a:r>
              <a:rPr lang="ru-RU" b="1" u="sng" dirty="0">
                <a:solidFill>
                  <a:srgbClr val="FF0000"/>
                </a:solidFill>
              </a:rPr>
              <a:t>целыми слогами.</a:t>
            </a:r>
            <a:endParaRPr lang="ru-RU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/>
              <a:t>Например: </a:t>
            </a:r>
            <a:r>
              <a:rPr lang="ru-RU" dirty="0" err="1" smtClean="0"/>
              <a:t>желе</a:t>
            </a:r>
            <a:r>
              <a:rPr lang="ru-RU" dirty="0" err="1" smtClean="0">
                <a:solidFill>
                  <a:srgbClr val="0070C0"/>
                </a:solidFill>
              </a:rPr>
              <a:t>-</a:t>
            </a:r>
            <a:r>
              <a:rPr lang="ru-RU" b="1" dirty="0" err="1" smtClean="0">
                <a:solidFill>
                  <a:srgbClr val="0070C0"/>
                </a:solidFill>
              </a:rPr>
              <a:t>зо</a:t>
            </a:r>
            <a:r>
              <a:rPr lang="ru-RU" dirty="0" smtClean="0"/>
              <a:t> </a:t>
            </a:r>
            <a:r>
              <a:rPr lang="ru-RU" dirty="0"/>
              <a:t>или </a:t>
            </a:r>
            <a:r>
              <a:rPr lang="ru-RU" b="1" dirty="0" err="1">
                <a:solidFill>
                  <a:srgbClr val="0070C0"/>
                </a:solidFill>
              </a:rPr>
              <a:t>же-ле-зо</a:t>
            </a:r>
            <a:r>
              <a:rPr lang="ru-RU" dirty="0"/>
              <a:t>, </a:t>
            </a:r>
            <a:r>
              <a:rPr lang="ru-RU" b="1" dirty="0" err="1" smtClean="0">
                <a:solidFill>
                  <a:srgbClr val="0070C0"/>
                </a:solidFill>
              </a:rPr>
              <a:t>кар</a:t>
            </a:r>
            <a:r>
              <a:rPr lang="ru-RU" dirty="0" err="1" smtClean="0">
                <a:solidFill>
                  <a:srgbClr val="0070C0"/>
                </a:solidFill>
              </a:rPr>
              <a:t>-</a:t>
            </a:r>
            <a:r>
              <a:rPr lang="ru-RU" dirty="0" err="1" smtClean="0"/>
              <a:t>тина</a:t>
            </a:r>
            <a:r>
              <a:rPr lang="ru-RU" dirty="0" smtClean="0"/>
              <a:t> </a:t>
            </a:r>
            <a:r>
              <a:rPr lang="ru-RU" dirty="0" err="1"/>
              <a:t>или</a:t>
            </a:r>
            <a:r>
              <a:rPr lang="ru-RU" dirty="0"/>
              <a:t> </a:t>
            </a:r>
            <a:r>
              <a:rPr lang="ru-RU" dirty="0" err="1"/>
              <a:t>карти</a:t>
            </a:r>
            <a:r>
              <a:rPr lang="ru-RU" dirty="0" err="1">
                <a:solidFill>
                  <a:srgbClr val="0070C0"/>
                </a:solidFill>
              </a:rPr>
              <a:t>-</a:t>
            </a:r>
            <a:r>
              <a:rPr lang="ru-RU" b="1" dirty="0" err="1">
                <a:solidFill>
                  <a:srgbClr val="0070C0"/>
                </a:solidFill>
              </a:rPr>
              <a:t>на</a:t>
            </a:r>
            <a:r>
              <a:rPr lang="ru-RU" dirty="0"/>
              <a:t>.</a:t>
            </a:r>
          </a:p>
          <a:p>
            <a:r>
              <a:rPr lang="ru-RU" dirty="0"/>
              <a:t>2. Слова, состоящие из    </a:t>
            </a:r>
            <a:r>
              <a:rPr lang="ru-RU" b="1" dirty="0">
                <a:solidFill>
                  <a:srgbClr val="FF0000"/>
                </a:solidFill>
              </a:rPr>
              <a:t>одного слога</a:t>
            </a:r>
            <a:r>
              <a:rPr lang="ru-RU" dirty="0"/>
              <a:t>,</a:t>
            </a:r>
            <a:r>
              <a:rPr lang="ru-RU" u="sng" dirty="0"/>
              <a:t> </a:t>
            </a:r>
            <a:r>
              <a:rPr lang="ru-RU" b="1" u="sng" dirty="0">
                <a:solidFill>
                  <a:srgbClr val="FF0000"/>
                </a:solidFill>
              </a:rPr>
              <a:t>не переносятся:</a:t>
            </a:r>
            <a:endParaRPr lang="ru-RU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/>
              <a:t> д</a:t>
            </a:r>
            <a:r>
              <a:rPr lang="ru-RU" b="1" dirty="0">
                <a:solidFill>
                  <a:srgbClr val="FF0000"/>
                </a:solidFill>
              </a:rPr>
              <a:t>о</a:t>
            </a:r>
            <a:r>
              <a:rPr lang="ru-RU" dirty="0"/>
              <a:t>м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/>
              <a:t>м</a:t>
            </a:r>
            <a:r>
              <a:rPr lang="ru-RU" b="1" dirty="0">
                <a:solidFill>
                  <a:srgbClr val="FF0000"/>
                </a:solidFill>
              </a:rPr>
              <a:t>а</a:t>
            </a:r>
            <a:r>
              <a:rPr lang="ru-RU" dirty="0"/>
              <a:t>к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/>
              <a:t>м</a:t>
            </a:r>
            <a:r>
              <a:rPr lang="ru-RU" b="1" dirty="0">
                <a:solidFill>
                  <a:srgbClr val="FF0000"/>
                </a:solidFill>
              </a:rPr>
              <a:t>о</a:t>
            </a:r>
            <a:r>
              <a:rPr lang="ru-RU" dirty="0"/>
              <a:t>ст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/>
              <a:t>кр</a:t>
            </a:r>
            <a:r>
              <a:rPr lang="ru-RU" b="1" dirty="0">
                <a:solidFill>
                  <a:srgbClr val="FF0000"/>
                </a:solidFill>
              </a:rPr>
              <a:t>е</a:t>
            </a:r>
            <a:r>
              <a:rPr lang="ru-RU" dirty="0"/>
              <a:t>ст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/>
              <a:t>ст</a:t>
            </a:r>
            <a:r>
              <a:rPr lang="ru-RU" b="1" dirty="0">
                <a:solidFill>
                  <a:srgbClr val="FF0000"/>
                </a:solidFill>
              </a:rPr>
              <a:t>у</a:t>
            </a:r>
            <a:r>
              <a:rPr lang="ru-RU" dirty="0"/>
              <a:t>л.</a:t>
            </a:r>
          </a:p>
          <a:p>
            <a:r>
              <a:rPr lang="ru-RU" dirty="0"/>
              <a:t>3.Если в слове рядом стоят две одинаковые буквы, то вторую букву следует перенести в нижнюю </a:t>
            </a:r>
            <a:r>
              <a:rPr lang="ru-RU" dirty="0" smtClean="0"/>
              <a:t>строку:</a:t>
            </a:r>
          </a:p>
          <a:p>
            <a:pPr>
              <a:buNone/>
            </a:pPr>
            <a:r>
              <a:rPr lang="ru-RU" dirty="0" err="1" smtClean="0"/>
              <a:t>ка</a:t>
            </a:r>
            <a:r>
              <a:rPr lang="ru-RU" b="1" dirty="0" err="1" smtClean="0">
                <a:solidFill>
                  <a:srgbClr val="0070C0"/>
                </a:solidFill>
              </a:rPr>
              <a:t>с</a:t>
            </a:r>
            <a:r>
              <a:rPr lang="ru-RU" dirty="0" err="1" smtClean="0">
                <a:solidFill>
                  <a:srgbClr val="0070C0"/>
                </a:solidFill>
              </a:rPr>
              <a:t>-</a:t>
            </a:r>
            <a:r>
              <a:rPr lang="ru-RU" b="1" dirty="0" err="1" smtClean="0">
                <a:solidFill>
                  <a:srgbClr val="0070C0"/>
                </a:solidFill>
              </a:rPr>
              <a:t>с</a:t>
            </a:r>
            <a:r>
              <a:rPr lang="ru-RU" dirty="0" err="1" smtClean="0"/>
              <a:t>а</a:t>
            </a:r>
            <a:r>
              <a:rPr lang="ru-RU" dirty="0"/>
              <a:t>, </a:t>
            </a:r>
            <a:r>
              <a:rPr lang="ru-RU" dirty="0" err="1"/>
              <a:t>А</a:t>
            </a:r>
            <a:r>
              <a:rPr lang="ru-RU" b="1" dirty="0" err="1">
                <a:solidFill>
                  <a:srgbClr val="0070C0"/>
                </a:solidFill>
              </a:rPr>
              <a:t>н</a:t>
            </a:r>
            <a:r>
              <a:rPr lang="ru-RU" dirty="0" err="1">
                <a:solidFill>
                  <a:srgbClr val="0070C0"/>
                </a:solidFill>
              </a:rPr>
              <a:t>-</a:t>
            </a:r>
            <a:r>
              <a:rPr lang="ru-RU" b="1" dirty="0" err="1">
                <a:solidFill>
                  <a:srgbClr val="0070C0"/>
                </a:solidFill>
              </a:rPr>
              <a:t>н</a:t>
            </a:r>
            <a:r>
              <a:rPr lang="ru-RU" dirty="0" err="1"/>
              <a:t>а</a:t>
            </a:r>
            <a:r>
              <a:rPr lang="ru-RU" dirty="0" smtClean="0"/>
              <a:t>.</a:t>
            </a:r>
          </a:p>
          <a:p>
            <a:r>
              <a:rPr lang="ru-RU" dirty="0"/>
              <a:t>4.Буквы </a:t>
            </a:r>
            <a:r>
              <a:rPr lang="ru-RU" b="1" dirty="0" err="1">
                <a:solidFill>
                  <a:srgbClr val="FF0000"/>
                </a:solidFill>
              </a:rPr>
              <a:t>й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ь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ъ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в середине слова, </a:t>
            </a:r>
            <a:r>
              <a:rPr lang="ru-RU" b="1" u="sng" dirty="0">
                <a:solidFill>
                  <a:srgbClr val="FF0000"/>
                </a:solidFill>
              </a:rPr>
              <a:t>не переносятся</a:t>
            </a:r>
            <a:r>
              <a:rPr lang="ru-RU" dirty="0"/>
              <a:t>, потому, что они не образуют слог и слога начинать не </a:t>
            </a:r>
            <a:r>
              <a:rPr lang="ru-RU" dirty="0" smtClean="0"/>
              <a:t>могут:</a:t>
            </a:r>
          </a:p>
          <a:p>
            <a:pPr>
              <a:buNone/>
            </a:pPr>
            <a:r>
              <a:rPr lang="ru-RU" dirty="0" err="1" smtClean="0"/>
              <a:t>во</a:t>
            </a:r>
            <a:r>
              <a:rPr lang="ru-RU" b="1" dirty="0" err="1" smtClean="0"/>
              <a:t>й</a:t>
            </a:r>
            <a:r>
              <a:rPr lang="ru-RU" dirty="0" err="1" smtClean="0"/>
              <a:t>-</a:t>
            </a:r>
            <a:r>
              <a:rPr lang="ru-RU" b="1" dirty="0" err="1" smtClean="0"/>
              <a:t>н</a:t>
            </a:r>
            <a:r>
              <a:rPr lang="ru-RU" dirty="0" err="1" smtClean="0"/>
              <a:t>а</a:t>
            </a:r>
            <a:r>
              <a:rPr lang="ru-RU" dirty="0"/>
              <a:t>, </a:t>
            </a:r>
            <a:r>
              <a:rPr lang="ru-RU" dirty="0" err="1"/>
              <a:t>кон</a:t>
            </a:r>
            <a:r>
              <a:rPr lang="ru-RU" b="1" dirty="0" err="1"/>
              <a:t>ь</a:t>
            </a:r>
            <a:r>
              <a:rPr lang="ru-RU" dirty="0" err="1"/>
              <a:t>-ки</a:t>
            </a:r>
            <a:r>
              <a:rPr lang="ru-RU" dirty="0"/>
              <a:t>, </a:t>
            </a:r>
            <a:r>
              <a:rPr lang="ru-RU" dirty="0" err="1"/>
              <a:t>воз</a:t>
            </a:r>
            <a:r>
              <a:rPr lang="ru-RU" b="1" dirty="0" err="1"/>
              <a:t>ь</a:t>
            </a:r>
            <a:r>
              <a:rPr lang="ru-RU" dirty="0" err="1"/>
              <a:t>-ми</a:t>
            </a:r>
            <a:r>
              <a:rPr lang="ru-RU" dirty="0" smtClean="0"/>
              <a:t>.</a:t>
            </a:r>
          </a:p>
          <a:p>
            <a:r>
              <a:rPr lang="ru-RU" dirty="0"/>
              <a:t>5.</a:t>
            </a:r>
            <a:r>
              <a:rPr lang="ru-RU" b="1" dirty="0">
                <a:solidFill>
                  <a:srgbClr val="FF0000"/>
                </a:solidFill>
              </a:rPr>
              <a:t>Одна</a:t>
            </a:r>
            <a:r>
              <a:rPr lang="ru-RU" dirty="0"/>
              <a:t> буква </a:t>
            </a:r>
            <a:r>
              <a:rPr lang="ru-RU" b="1" u="sng" dirty="0">
                <a:solidFill>
                  <a:srgbClr val="FF0000"/>
                </a:solidFill>
              </a:rPr>
              <a:t>не переносится</a:t>
            </a:r>
            <a:r>
              <a:rPr lang="ru-RU" dirty="0"/>
              <a:t>, даже если она гласная!</a:t>
            </a:r>
          </a:p>
          <a:p>
            <a:pPr>
              <a:buNone/>
            </a:pPr>
            <a:r>
              <a:rPr lang="ru-RU" dirty="0" err="1"/>
              <a:t>Хо-ро-ша-</a:t>
            </a:r>
            <a:r>
              <a:rPr lang="ru-RU" b="1" dirty="0" err="1">
                <a:solidFill>
                  <a:srgbClr val="FF0000"/>
                </a:solidFill>
              </a:rPr>
              <a:t>я</a:t>
            </a:r>
            <a:endParaRPr lang="ru-RU" dirty="0">
              <a:solidFill>
                <a:srgbClr val="FF0000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Слово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Слово</a:t>
            </a:r>
            <a:r>
              <a:rPr lang="ru-RU" dirty="0"/>
              <a:t> – называет предметы, действия, явления, признаки.</a:t>
            </a:r>
          </a:p>
          <a:p>
            <a:r>
              <a:rPr lang="ru-RU" dirty="0"/>
              <a:t>Из слов можно составить предложение.</a:t>
            </a:r>
          </a:p>
        </p:txBody>
      </p:sp>
      <p:pic>
        <p:nvPicPr>
          <p:cNvPr id="25604" name="Picture 4" descr="http://img0.liveinternet.ru/images/attach/c/2/64/813/64813096_1286109499_multik3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356992"/>
            <a:ext cx="1976636" cy="294282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59632" y="4293096"/>
            <a:ext cx="30485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девочка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Предложение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Предложение</a:t>
            </a:r>
            <a:r>
              <a:rPr lang="ru-RU" dirty="0"/>
              <a:t> – несколько слов, связанных между собой по смыслу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>
              <a:buNone/>
            </a:pPr>
            <a:r>
              <a:rPr lang="ru-RU" sz="4400" i="1" dirty="0" smtClean="0"/>
              <a:t>        </a:t>
            </a:r>
            <a:r>
              <a:rPr lang="ru-RU" sz="4400" b="1" i="1" dirty="0" smtClean="0">
                <a:solidFill>
                  <a:srgbClr val="0070C0"/>
                </a:solidFill>
              </a:rPr>
              <a:t>Девочка рисует красками.</a:t>
            </a:r>
            <a:endParaRPr lang="ru-RU" sz="4400" b="1" i="1" dirty="0">
              <a:solidFill>
                <a:srgbClr val="0070C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24578" name="Picture 2" descr="http://img0.liveinternet.ru/images/attach/c/2/73/210/73210320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636912"/>
            <a:ext cx="3190906" cy="27138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Предложение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9715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Каждое новое предложение пишется с </a:t>
            </a:r>
            <a:r>
              <a:rPr lang="ru-RU" b="1" dirty="0">
                <a:solidFill>
                  <a:srgbClr val="FF0000"/>
                </a:solidFill>
              </a:rPr>
              <a:t>большой буквы</a:t>
            </a:r>
            <a:r>
              <a:rPr lang="ru-RU" dirty="0"/>
              <a:t>. Она называется </a:t>
            </a:r>
            <a:r>
              <a:rPr lang="ru-RU" b="1" dirty="0">
                <a:solidFill>
                  <a:srgbClr val="FF0000"/>
                </a:solidFill>
              </a:rPr>
              <a:t>заглавной</a:t>
            </a:r>
            <a:r>
              <a:rPr lang="ru-RU" dirty="0"/>
              <a:t> </a:t>
            </a:r>
            <a:r>
              <a:rPr lang="ru-RU" b="1" dirty="0">
                <a:solidFill>
                  <a:srgbClr val="FF0000"/>
                </a:solidFill>
              </a:rPr>
              <a:t>буквой.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</a:t>
            </a:r>
            <a:r>
              <a:rPr lang="ru-RU" sz="4300" dirty="0" smtClean="0">
                <a:solidFill>
                  <a:srgbClr val="0070C0"/>
                </a:solidFill>
              </a:rPr>
              <a:t>д</a:t>
            </a:r>
            <a:r>
              <a:rPr lang="ru-RU" sz="4300" i="1" dirty="0" smtClean="0">
                <a:solidFill>
                  <a:srgbClr val="0070C0"/>
                </a:solidFill>
              </a:rPr>
              <a:t>евочка  рисует красками</a:t>
            </a:r>
            <a:r>
              <a:rPr lang="ru-RU" sz="4300" i="1" dirty="0" smtClean="0"/>
              <a:t>.</a:t>
            </a:r>
            <a:endParaRPr lang="ru-RU" sz="4300" i="1" dirty="0"/>
          </a:p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конце предложения ставится точка, вопросительный или восклицательный знаки </a:t>
            </a:r>
            <a:r>
              <a:rPr lang="ru-RU" dirty="0" smtClean="0"/>
              <a:t>       </a:t>
            </a:r>
            <a:r>
              <a:rPr lang="ru-RU" b="1" dirty="0" smtClean="0">
                <a:solidFill>
                  <a:srgbClr val="FF0000"/>
                </a:solidFill>
              </a:rPr>
              <a:t>(.?!)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6626" name="Picture 2" descr="&amp;Acy;&amp;lcy;&amp;fcy;&amp;acy;&amp;vcy;&amp;icy;&amp;tcy; &amp;dcy;&amp;lcy;&amp;yacy; &amp;mcy;&amp;acy;&amp;lcy;&amp;softcy;&amp;chcy;&amp;icy;&amp;kcy;&amp;ocy;&amp;vcy;: &amp;Bcy;&amp;ucy;&amp;kcy;&amp;vcy;&amp;acy; &amp;D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140968"/>
            <a:ext cx="1368152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ришка\Pictures\Правила для повторе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При создании презентации был использован картинный материал с источников: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hlinkClick r:id="rId3"/>
              </a:rPr>
              <a:t>http://www.baby-news.net/images/paint3/4128.gif</a:t>
            </a:r>
            <a:r>
              <a:rPr lang="ru-RU" dirty="0" smtClean="0"/>
              <a:t> буква А, рыба, корова</a:t>
            </a:r>
          </a:p>
          <a:p>
            <a:r>
              <a:rPr lang="en-US" dirty="0" smtClean="0">
                <a:hlinkClick r:id="rId4"/>
              </a:rPr>
              <a:t>http://ramka.in.ua/uploads/posts/2010-04/1271225676_bukvy.jpg</a:t>
            </a:r>
            <a:r>
              <a:rPr lang="ru-RU" dirty="0" smtClean="0"/>
              <a:t> - алфавит</a:t>
            </a:r>
          </a:p>
          <a:p>
            <a:r>
              <a:rPr lang="en-US" dirty="0" smtClean="0">
                <a:hlinkClick r:id="rId5"/>
              </a:rPr>
              <a:t>http://detpesni.com/wp-content/uploads/2012/01/40-150x150.jpg</a:t>
            </a:r>
            <a:r>
              <a:rPr lang="ru-RU" dirty="0" smtClean="0"/>
              <a:t> картинка поющие</a:t>
            </a:r>
          </a:p>
          <a:p>
            <a:r>
              <a:rPr lang="en-US" dirty="0" smtClean="0">
                <a:hlinkClick r:id="rId6"/>
              </a:rPr>
              <a:t>http://www.doski.ru/i/37/22/372267.jpg</a:t>
            </a:r>
            <a:r>
              <a:rPr lang="ru-RU" dirty="0" smtClean="0"/>
              <a:t> пишущая девочка</a:t>
            </a:r>
          </a:p>
          <a:p>
            <a:r>
              <a:rPr lang="en-US" dirty="0" smtClean="0">
                <a:hlinkClick r:id="rId7"/>
              </a:rPr>
              <a:t>http://pictures.ucoz.ru/_ph/3/2/820460328.png</a:t>
            </a:r>
            <a:r>
              <a:rPr lang="ru-RU" dirty="0" smtClean="0"/>
              <a:t> - буква </a:t>
            </a:r>
            <a:r>
              <a:rPr lang="ru-RU" dirty="0" err="1" smtClean="0"/>
              <a:t>д</a:t>
            </a:r>
            <a:endParaRPr lang="ru-RU" dirty="0" smtClean="0"/>
          </a:p>
          <a:p>
            <a:r>
              <a:rPr lang="en-US" dirty="0" smtClean="0">
                <a:hlinkClick r:id="rId8"/>
              </a:rPr>
              <a:t>http://www.chitalnya.ru/board/2012-12-06/p21/</a:t>
            </a:r>
            <a:r>
              <a:rPr lang="ru-RU" dirty="0" smtClean="0"/>
              <a:t> - девочка</a:t>
            </a:r>
          </a:p>
          <a:p>
            <a:r>
              <a:rPr lang="en-US" dirty="0" smtClean="0">
                <a:hlinkClick r:id="rId9"/>
              </a:rPr>
              <a:t>http://i.allday.ru/94/4f/75/1312920768_school-desk-4.jpg</a:t>
            </a:r>
            <a:r>
              <a:rPr lang="ru-RU" dirty="0" smtClean="0"/>
              <a:t> - школьная доска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Алфавит</a:t>
            </a:r>
            <a:r>
              <a:rPr lang="ru-RU" b="1" dirty="0" smtClean="0"/>
              <a:t> </a:t>
            </a:r>
            <a:r>
              <a:rPr lang="ru-RU" dirty="0" smtClean="0"/>
              <a:t>– это набор букв.  У каждой буквы есть своё место!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229600" cy="4525963"/>
          </a:xfrm>
        </p:spPr>
        <p:txBody>
          <a:bodyPr/>
          <a:lstStyle/>
          <a:p>
            <a:endParaRPr lang="ru-RU" b="1" dirty="0" smtClean="0"/>
          </a:p>
          <a:p>
            <a:endParaRPr lang="ru-RU" b="1" dirty="0"/>
          </a:p>
          <a:p>
            <a:pPr>
              <a:buNone/>
            </a:pPr>
            <a:r>
              <a:rPr lang="ru-RU" b="1" dirty="0"/>
              <a:t> </a:t>
            </a:r>
            <a:r>
              <a:rPr lang="ru-RU" b="1" dirty="0" smtClean="0"/>
              <a:t>   </a:t>
            </a:r>
            <a:endParaRPr lang="ru-RU" dirty="0"/>
          </a:p>
        </p:txBody>
      </p:sp>
      <p:pic>
        <p:nvPicPr>
          <p:cNvPr id="1026" name="Picture 2" descr="http://www.baby-news.net/images/paint3/412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4864"/>
            <a:ext cx="3024336" cy="3024336"/>
          </a:xfrm>
          <a:prstGeom prst="rect">
            <a:avLst/>
          </a:prstGeom>
          <a:noFill/>
        </p:spPr>
      </p:pic>
      <p:pic>
        <p:nvPicPr>
          <p:cNvPr id="1028" name="Picture 4" descr="&amp;Kcy;&amp;lcy;&amp;icy;&amp;pcy;&amp;acy;&amp;rcy;&amp;tcy; &amp;bcy;&amp;ucy;&amp;kcy;&amp;vcy;&amp;y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28028">
            <a:off x="4077340" y="1998236"/>
            <a:ext cx="3528392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Звук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u="sng" dirty="0">
                <a:solidFill>
                  <a:srgbClr val="FF0000"/>
                </a:solidFill>
              </a:rPr>
              <a:t>Звуки</a:t>
            </a:r>
            <a:r>
              <a:rPr lang="ru-RU" dirty="0"/>
              <a:t> речи мы </a:t>
            </a:r>
            <a:r>
              <a:rPr lang="ru-RU" u="sng" dirty="0"/>
              <a:t>слышим и произносим. </a:t>
            </a:r>
            <a:endParaRPr lang="ru-RU" dirty="0"/>
          </a:p>
          <a:p>
            <a:r>
              <a:rPr lang="ru-RU" dirty="0"/>
              <a:t>Если ты откроешь рот и скажешь «а» - это будет звук. </a:t>
            </a:r>
          </a:p>
          <a:p>
            <a:endParaRPr lang="ru-RU" dirty="0"/>
          </a:p>
        </p:txBody>
      </p:sp>
      <p:pic>
        <p:nvPicPr>
          <p:cNvPr id="7170" name="Picture 2" descr="http://img812.imageshack.us/img812/3789/ar1229716747262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847974"/>
            <a:ext cx="4248150" cy="4010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doski.ru/i/37/22/3722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320021"/>
            <a:ext cx="4439816" cy="353797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Буква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u="sng" dirty="0">
                <a:solidFill>
                  <a:srgbClr val="FF0000"/>
                </a:solidFill>
              </a:rPr>
              <a:t>Буквы</a:t>
            </a:r>
            <a:r>
              <a:rPr lang="ru-RU" dirty="0"/>
              <a:t> мы </a:t>
            </a:r>
            <a:r>
              <a:rPr lang="ru-RU" u="sng" dirty="0"/>
              <a:t>видим, пишем и читаем.</a:t>
            </a:r>
            <a:r>
              <a:rPr lang="ru-RU" dirty="0"/>
              <a:t> Буквами мы обозначаем звуки. </a:t>
            </a:r>
          </a:p>
          <a:p>
            <a:r>
              <a:rPr lang="ru-RU" dirty="0"/>
              <a:t>Если ты запишешь на бумаге звук, то звук «а» будет называться буквой 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Гласный звук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Гласные звуки </a:t>
            </a:r>
            <a:r>
              <a:rPr lang="ru-RU" dirty="0"/>
              <a:t>состоят из голоса. Их </a:t>
            </a:r>
            <a:r>
              <a:rPr lang="ru-RU" u="sng" dirty="0"/>
              <a:t>легко петь</a:t>
            </a:r>
            <a:r>
              <a:rPr lang="ru-RU" dirty="0"/>
              <a:t>.</a:t>
            </a:r>
          </a:p>
          <a:p>
            <a:r>
              <a:rPr lang="ru-RU" b="1" dirty="0">
                <a:solidFill>
                  <a:srgbClr val="FF0000"/>
                </a:solidFill>
              </a:rPr>
              <a:t>А, О, У, Э, </a:t>
            </a:r>
            <a:r>
              <a:rPr lang="ru-RU" b="1" dirty="0" smtClean="0">
                <a:solidFill>
                  <a:srgbClr val="FF0000"/>
                </a:solidFill>
              </a:rPr>
              <a:t>Ы,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Я, Ё, Ю, Е, И.</a:t>
            </a:r>
          </a:p>
          <a:p>
            <a:endParaRPr lang="ru-RU" dirty="0"/>
          </a:p>
        </p:txBody>
      </p:sp>
      <p:pic>
        <p:nvPicPr>
          <p:cNvPr id="4" name="Picture 2" descr="http://img812.imageshack.us/img812/3789/ar1229716747262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847974"/>
            <a:ext cx="4248150" cy="4010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nashikarapuzi.ru/images/stories/1277323181_4-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284984"/>
            <a:ext cx="2658244" cy="337084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Согласный звук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Согласные звуки </a:t>
            </a:r>
            <a:r>
              <a:rPr lang="ru-RU" dirty="0"/>
              <a:t>состоят из голоса и шума. Эти звуки </a:t>
            </a:r>
            <a:r>
              <a:rPr lang="ru-RU" u="sng" dirty="0"/>
              <a:t>трудно петь.</a:t>
            </a:r>
            <a:endParaRPr lang="ru-RU" dirty="0"/>
          </a:p>
          <a:p>
            <a:r>
              <a:rPr lang="ru-RU" b="1" dirty="0">
                <a:solidFill>
                  <a:srgbClr val="0070C0"/>
                </a:solidFill>
              </a:rPr>
              <a:t>Б, В, Г, Д, Ж, З, К, Л, М, Н, П, Р, С, Т, Ф, Х, Ц, Ч, Ш, Щ, 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property-plovdiv.com/files/1287414891688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573016"/>
            <a:ext cx="1728192" cy="15121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Все согласные делятся </a:t>
            </a:r>
            <a:r>
              <a:rPr lang="ru-RU" dirty="0" smtClean="0"/>
              <a:t>на</a:t>
            </a:r>
            <a:br>
              <a:rPr lang="ru-RU" dirty="0" smtClean="0"/>
            </a:br>
            <a:r>
              <a:rPr lang="ru-RU" u="sng" dirty="0" smtClean="0"/>
              <a:t>звонкие </a:t>
            </a:r>
            <a:r>
              <a:rPr lang="ru-RU" u="sng" dirty="0"/>
              <a:t>и глухие.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00200"/>
            <a:ext cx="8219256" cy="5257800"/>
          </a:xfrm>
        </p:spPr>
        <p:txBody>
          <a:bodyPr/>
          <a:lstStyle/>
          <a:p>
            <a:r>
              <a:rPr lang="ru-RU" b="1" u="sng" dirty="0">
                <a:solidFill>
                  <a:srgbClr val="0070C0"/>
                </a:solidFill>
              </a:rPr>
              <a:t>Звонкие согласные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dirty="0"/>
              <a:t>состоят только из голоса и шума</a:t>
            </a:r>
            <a:r>
              <a:rPr lang="ru-RU" dirty="0" smtClean="0"/>
              <a:t>.</a:t>
            </a:r>
          </a:p>
          <a:p>
            <a:r>
              <a:rPr lang="ru-RU" b="1" u="sng" dirty="0">
                <a:solidFill>
                  <a:srgbClr val="0070C0"/>
                </a:solidFill>
              </a:rPr>
              <a:t>Глухие согласные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dirty="0"/>
              <a:t>звуки состоят только из шума, их легко произносить шёпотом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                 </a:t>
            </a:r>
            <a:r>
              <a:rPr lang="ru-RU" u="sng" dirty="0" smtClean="0"/>
              <a:t>  Звонкие </a:t>
            </a:r>
            <a:r>
              <a:rPr lang="ru-RU" u="sng" dirty="0"/>
              <a:t>согласные:</a:t>
            </a:r>
            <a:endParaRPr lang="ru-RU" dirty="0"/>
          </a:p>
          <a:p>
            <a:r>
              <a:rPr lang="ru-RU" dirty="0" smtClean="0"/>
              <a:t>                      </a:t>
            </a:r>
            <a:r>
              <a:rPr lang="ru-RU" b="1" dirty="0" smtClean="0">
                <a:solidFill>
                  <a:srgbClr val="0070C0"/>
                </a:solidFill>
              </a:rPr>
              <a:t>Б</a:t>
            </a:r>
            <a:r>
              <a:rPr lang="ru-RU" b="1" dirty="0">
                <a:solidFill>
                  <a:srgbClr val="0070C0"/>
                </a:solidFill>
              </a:rPr>
              <a:t>, В, Г, Д, Ж, З, Р, Л, Н, М</a:t>
            </a:r>
          </a:p>
          <a:p>
            <a:endParaRPr lang="ru-RU" u="sng" dirty="0" smtClean="0"/>
          </a:p>
          <a:p>
            <a:r>
              <a:rPr lang="ru-RU" u="sng" dirty="0" smtClean="0"/>
              <a:t>Глухие </a:t>
            </a:r>
            <a:r>
              <a:rPr lang="ru-RU" u="sng" dirty="0"/>
              <a:t>согласные:</a:t>
            </a:r>
            <a:endParaRPr lang="ru-RU" dirty="0"/>
          </a:p>
          <a:p>
            <a:r>
              <a:rPr lang="ru-RU" b="1" dirty="0">
                <a:solidFill>
                  <a:srgbClr val="0070C0"/>
                </a:solidFill>
              </a:rPr>
              <a:t>П, Ф, К, Т, С, Ш, Х, Ц, Ч, Щ</a:t>
            </a:r>
          </a:p>
          <a:p>
            <a:endParaRPr lang="ru-RU" dirty="0"/>
          </a:p>
        </p:txBody>
      </p:sp>
      <p:pic>
        <p:nvPicPr>
          <p:cNvPr id="20484" name="Picture 4" descr="http://img.positronica.ru/items/200486_v04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5078637"/>
            <a:ext cx="1344032" cy="1779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Слог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Каждый слог имеет только одну гласную, а поэтому</a:t>
            </a:r>
            <a:r>
              <a:rPr lang="ru-RU" u="sng" dirty="0"/>
              <a:t> в слове </a:t>
            </a:r>
            <a:r>
              <a:rPr lang="ru-RU" b="1" u="sng" dirty="0">
                <a:solidFill>
                  <a:srgbClr val="0070C0"/>
                </a:solidFill>
              </a:rPr>
              <a:t>столько слогов</a:t>
            </a:r>
            <a:r>
              <a:rPr lang="ru-RU" u="sng" dirty="0"/>
              <a:t>, сколько в нём </a:t>
            </a:r>
            <a:r>
              <a:rPr lang="ru-RU" b="1" u="sng" dirty="0">
                <a:solidFill>
                  <a:srgbClr val="FF0000"/>
                </a:solidFill>
              </a:rPr>
              <a:t>гласных звуков</a:t>
            </a:r>
            <a:r>
              <a:rPr lang="ru-RU" u="sng" dirty="0"/>
              <a:t>.</a:t>
            </a:r>
            <a:endParaRPr lang="ru-RU" dirty="0"/>
          </a:p>
        </p:txBody>
      </p:sp>
      <p:pic>
        <p:nvPicPr>
          <p:cNvPr id="21506" name="Picture 2" descr="http://www.baby-news.net/images/paint3/220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933564"/>
            <a:ext cx="3624403" cy="3924436"/>
          </a:xfrm>
          <a:prstGeom prst="rect">
            <a:avLst/>
          </a:prstGeom>
          <a:noFill/>
        </p:spPr>
      </p:pic>
      <p:pic>
        <p:nvPicPr>
          <p:cNvPr id="21508" name="Picture 4" descr="http://www.baby-news.net/images/paint3/219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068960"/>
            <a:ext cx="3382938" cy="3573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Ударение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Произношение одного из слогов в слове с большей силой называется </a:t>
            </a:r>
            <a:r>
              <a:rPr lang="ru-RU" u="sng" dirty="0">
                <a:solidFill>
                  <a:srgbClr val="FF0000"/>
                </a:solidFill>
              </a:rPr>
              <a:t>ударением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dirty="0"/>
              <a:t>Слог, на который падает ударение, называется </a:t>
            </a:r>
            <a:r>
              <a:rPr lang="ru-RU" u="sng" dirty="0">
                <a:solidFill>
                  <a:srgbClr val="FF0000"/>
                </a:solidFill>
              </a:rPr>
              <a:t>ударным</a:t>
            </a:r>
            <a:r>
              <a:rPr lang="ru-RU" dirty="0">
                <a:solidFill>
                  <a:srgbClr val="FF0000"/>
                </a:solidFill>
              </a:rPr>
              <a:t>.</a:t>
            </a:r>
          </a:p>
          <a:p>
            <a:r>
              <a:rPr lang="ru-RU" dirty="0"/>
              <a:t> Все остальные слоги в слове называются </a:t>
            </a:r>
            <a:r>
              <a:rPr lang="ru-RU" u="sng" dirty="0">
                <a:solidFill>
                  <a:srgbClr val="FF0000"/>
                </a:solidFill>
              </a:rPr>
              <a:t>безударными</a:t>
            </a:r>
            <a:r>
              <a:rPr lang="ru-RU" dirty="0"/>
              <a:t> или неударными.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5157192"/>
            <a:ext cx="6964087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Мама, машина, ветер.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Диагональная полоса 5"/>
          <p:cNvSpPr/>
          <p:nvPr/>
        </p:nvSpPr>
        <p:spPr>
          <a:xfrm rot="20348266">
            <a:off x="1907704" y="5229200"/>
            <a:ext cx="360040" cy="216024"/>
          </a:xfrm>
          <a:prstGeom prst="diagStri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Диагональная полоса 6"/>
          <p:cNvSpPr/>
          <p:nvPr/>
        </p:nvSpPr>
        <p:spPr>
          <a:xfrm rot="20348266">
            <a:off x="6398864" y="5214219"/>
            <a:ext cx="360040" cy="216024"/>
          </a:xfrm>
          <a:prstGeom prst="diagStri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Диагональная полоса 7"/>
          <p:cNvSpPr/>
          <p:nvPr/>
        </p:nvSpPr>
        <p:spPr>
          <a:xfrm rot="20348266">
            <a:off x="4670671" y="5214219"/>
            <a:ext cx="360040" cy="216024"/>
          </a:xfrm>
          <a:prstGeom prst="diagStri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519</Words>
  <Application>Microsoft Office PowerPoint</Application>
  <PresentationFormat>Экран (4:3)</PresentationFormat>
  <Paragraphs>72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Правила для повторения</vt:lpstr>
      <vt:lpstr>Алфавит – это набор букв.  У каждой буквы есть своё место! </vt:lpstr>
      <vt:lpstr>Звук </vt:lpstr>
      <vt:lpstr>Буква </vt:lpstr>
      <vt:lpstr>Гласный звук</vt:lpstr>
      <vt:lpstr>Согласный звук</vt:lpstr>
      <vt:lpstr>Все согласные делятся на звонкие и глухие.</vt:lpstr>
      <vt:lpstr>Слог </vt:lpstr>
      <vt:lpstr>Ударение </vt:lpstr>
      <vt:lpstr>Правила переноса</vt:lpstr>
      <vt:lpstr>Слово </vt:lpstr>
      <vt:lpstr>Предложение </vt:lpstr>
      <vt:lpstr>Предложение </vt:lpstr>
      <vt:lpstr>При создании презентации был использован картинный материал с источников: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для повторения</dc:title>
  <dc:creator>иришка</dc:creator>
  <cp:lastModifiedBy>иришка</cp:lastModifiedBy>
  <cp:revision>17</cp:revision>
  <dcterms:created xsi:type="dcterms:W3CDTF">2013-05-28T14:30:25Z</dcterms:created>
  <dcterms:modified xsi:type="dcterms:W3CDTF">2013-05-31T06:56:46Z</dcterms:modified>
</cp:coreProperties>
</file>