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90" r:id="rId2"/>
    <p:sldId id="319" r:id="rId3"/>
    <p:sldId id="259" r:id="rId4"/>
    <p:sldId id="288" r:id="rId5"/>
    <p:sldId id="262" r:id="rId6"/>
    <p:sldId id="318" r:id="rId7"/>
    <p:sldId id="296" r:id="rId8"/>
    <p:sldId id="307" r:id="rId9"/>
    <p:sldId id="272" r:id="rId10"/>
    <p:sldId id="315" r:id="rId11"/>
    <p:sldId id="317" r:id="rId12"/>
    <p:sldId id="303" r:id="rId13"/>
    <p:sldId id="304" r:id="rId14"/>
    <p:sldId id="302" r:id="rId15"/>
    <p:sldId id="314" r:id="rId16"/>
    <p:sldId id="313" r:id="rId17"/>
    <p:sldId id="316" r:id="rId18"/>
    <p:sldId id="312" r:id="rId19"/>
    <p:sldId id="293" r:id="rId20"/>
    <p:sldId id="268" r:id="rId21"/>
    <p:sldId id="285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9855" autoAdjust="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381EB-341E-4944-B49C-D945A0BB0275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00C13-0F4B-4A19-BC69-493F1239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0C13-0F4B-4A19-BC69-493F1239157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9E69D-7B0E-4338-A927-3717197945D8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9E69D-7B0E-4338-A927-3717197945D8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9E69D-7B0E-4338-A927-3717197945D8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9E69D-7B0E-4338-A927-3717197945D8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9E69D-7B0E-4338-A927-3717197945D8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9E69D-7B0E-4338-A927-3717197945D8}" type="slidenum">
              <a:rPr lang="ru-RU" smtClean="0"/>
              <a:pPr/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2A6D94-14E1-43E9-A7B4-CE5653273749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84277-DDE3-4A90-BFF9-F4D299C697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1084;&#1077;&#1078;&#1076;&#1091;%20&#1088;&#1072;&#1091;&#1085;&#1076;&#1072;&#1084;&#1080;%202.mp3" TargetMode="Externa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95;&#1077;&#1088;&#1085;&#1099;&#1081;%20&#1103;&#1097;&#1080;&#1082;%20&#1095;&#1090;&#1086;%20&#1075;&#1076;&#1077;%20&#1082;&#1086;&#1075;&#1076;&#1072;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3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3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file:///C:\Users\User\Music\&#1084;&#1077;&#1078;&#1076;&#1091;%20&#1088;&#1072;&#1091;&#1085;&#1076;&#1072;&#1084;&#1080;%201.mp3" TargetMode="External"/><Relationship Id="rId1" Type="http://schemas.openxmlformats.org/officeDocument/2006/relationships/audio" Target="file:///C:\Users\User\Music\&#1095;&#1077;&#1088;&#1085;&#1099;&#1081;%20&#1103;&#1097;&#1080;&#1082;%20&#1095;&#1090;&#1086;%20&#1075;&#1076;&#1077;%20&#1082;&#1086;&#1075;&#1076;&#1072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3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1084;&#1091;&#1079;&#1099;&#1082;&#1072;%20&#1087;&#1086;&#1089;&#1072;&#1076;&#1082;&#1072;%20&#1079;&#1072;%20&#1089;&#1090;&#1086;&#1083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3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1086;&#1073;&#1098;&#1103;&#1074;&#1083;&#1077;&#1085;&#1080;&#1077;%20&#1087;&#1086;&#1073;&#1077;&#1076;&#1080;&#1090;&#1077;&#1083;&#1077;&#1081;.mp3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1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20.xml"/><Relationship Id="rId1" Type="http://schemas.openxmlformats.org/officeDocument/2006/relationships/audio" Target="file:///C:\Users\User\Music\&#1074;&#1086;&#1083;&#1095;&#1086;&#1082;%20&#1082;%20&#1080;&#1075;&#1088;&#1077;%20&#1095;&#1090;&#1086;%20&#1075;&#1076;&#1077;%20&#1082;&#1086;&#1075;&#1076;&#1072;.mp3" TargetMode="Externa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10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1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95;&#1077;&#1088;&#1085;&#1099;&#1081;%20&#1103;&#1097;&#1080;&#1082;%20&#1095;&#1090;&#1086;%20&#1075;&#1076;&#1077;%20&#1082;&#1086;&#1075;&#1076;&#1072;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84;&#1077;&#1078;&#1076;&#1091;%20&#1088;&#1072;&#1091;&#1085;&#1076;&#1072;&#1084;&#1080;%20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2057400"/>
          </a:xfrm>
          <a:ln/>
        </p:spPr>
        <p:txBody>
          <a:bodyPr/>
          <a:lstStyle/>
          <a:p>
            <a:r>
              <a:rPr lang="ru-RU" b="1" dirty="0"/>
              <a:t>РУССКИЙ  </a:t>
            </a:r>
            <a:r>
              <a:rPr lang="ru-RU" b="1" dirty="0" smtClean="0"/>
              <a:t>ЯЗЫК и чтение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5-6  </a:t>
            </a:r>
            <a:r>
              <a:rPr lang="ru-RU" b="1" dirty="0"/>
              <a:t>КЛАСС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8001000" cy="3200400"/>
          </a:xfrm>
          <a:ln/>
        </p:spPr>
        <p:txBody>
          <a:bodyPr/>
          <a:lstStyle/>
          <a:p>
            <a:r>
              <a:rPr lang="ru-RU" sz="5400" b="1" dirty="0"/>
              <a:t>УРОК – ИГРА</a:t>
            </a:r>
          </a:p>
          <a:p>
            <a:r>
              <a:rPr lang="ru-RU" sz="5400" b="1" dirty="0"/>
              <a:t>«ЧТО?  ГДЕ?  КОГДА»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</a:t>
            </a:r>
            <a:r>
              <a:rPr lang="ru-RU" dirty="0" smtClean="0"/>
              <a:t>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ученицы 9а класса </a:t>
            </a:r>
            <a:r>
              <a:rPr lang="ru-RU" dirty="0" smtClean="0"/>
              <a:t>Иксановой</a:t>
            </a:r>
            <a:r>
              <a:rPr lang="ru-RU" dirty="0" smtClean="0"/>
              <a:t> Ксении.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Какой памятник в Летнем саду привлекает всех , пришедших побродить по Летнему саду?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Как выглядит этот памятник?</a:t>
            </a: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576" y="2348881"/>
            <a:ext cx="5905500" cy="3456384"/>
          </a:xfrm>
          <a:prstGeom prst="wedgeRectCallout">
            <a:avLst>
              <a:gd name="adj1" fmla="val -43745"/>
              <a:gd name="adj2" fmla="val 61324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. Памятник И.А.Крылову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55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908720"/>
            <a:ext cx="4464496" cy="5171405"/>
          </a:xfrm>
          <a:prstGeom prst="rect">
            <a:avLst/>
          </a:prstGeom>
        </p:spPr>
      </p:pic>
      <p:sp>
        <p:nvSpPr>
          <p:cNvPr id="5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между раундам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5 </a:t>
            </a:r>
            <a:br>
              <a:rPr lang="ru-RU" dirty="0" smtClean="0"/>
            </a:br>
            <a:r>
              <a:rPr lang="ru-RU" dirty="0" smtClean="0"/>
              <a:t>от ученицы 9 б класса </a:t>
            </a:r>
            <a:r>
              <a:rPr lang="ru-RU" dirty="0" smtClean="0"/>
              <a:t>Морозовой </a:t>
            </a:r>
            <a:r>
              <a:rPr lang="ru-RU" dirty="0" smtClean="0"/>
              <a:t>Маргариты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36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</a:rPr>
              <a:t>Чёрный ящик! </a:t>
            </a:r>
          </a:p>
          <a:p>
            <a:pPr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467544" y="2636913"/>
            <a:ext cx="5256212" cy="2304256"/>
          </a:xfrm>
          <a:prstGeom prst="wedgeRectCallout">
            <a:avLst>
              <a:gd name="adj1" fmla="val -28947"/>
              <a:gd name="adj2" fmla="val 417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2" name="черный ящик что где ког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48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60649"/>
            <a:ext cx="6257925" cy="631160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36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Предметы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волшебные в сказках  бывают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Героев желанье они исполняют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А ну-ка, попробуй и ты мой дружок,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Волшебных предметов набрать кузовок…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Много верст впереди.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Как бы их быстрей пройти?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Ты попробуй их обуть –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Одолеешь мигом путь.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8212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3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4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5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6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7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8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9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0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1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2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3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4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5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6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7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8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9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30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31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32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8210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211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8206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7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8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9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611188" y="4481513"/>
            <a:ext cx="5256212" cy="2376487"/>
          </a:xfrm>
          <a:prstGeom prst="wedgeRectCallout">
            <a:avLst>
              <a:gd name="adj1" fmla="val -43745"/>
              <a:gd name="adj2" fmla="val 1321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Сапоги-скороходы.</a:t>
            </a:r>
          </a:p>
        </p:txBody>
      </p:sp>
      <p:pic>
        <p:nvPicPr>
          <p:cNvPr id="40" name="Рисунок 39" descr="скороходы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5129808"/>
            <a:ext cx="258217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между раундами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5637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56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Вопрос </a:t>
            </a:r>
            <a:r>
              <a:rPr lang="ru-RU" dirty="0" smtClean="0"/>
              <a:t>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от учителя </a:t>
            </a:r>
            <a:r>
              <a:rPr lang="ru-RU" dirty="0" smtClean="0"/>
              <a:t>русского языка и литературы Груздевой Клары Петровны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Запишите рядом с этими «запрещенными словами слова-антонимы, и пусть они как можно чаще  звучат в нашем городе и в вашей речи.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Определите часть речи этих слов.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Злость –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Вражда –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Ненависть -</a:t>
            </a: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6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899592" y="4221088"/>
            <a:ext cx="5905500" cy="1656184"/>
          </a:xfrm>
          <a:prstGeom prst="wedgeRectCallout">
            <a:avLst>
              <a:gd name="adj1" fmla="val -43745"/>
              <a:gd name="adj2" fmla="val 61324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Злость – доброта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Вражда – дружба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Ненависть - любовь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" name="между раундам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5637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31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Вопрос </a:t>
            </a:r>
            <a:r>
              <a:rPr lang="ru-RU" dirty="0" smtClean="0"/>
              <a:t>7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команды 5а класса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Назовите название басни, автора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6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395536" y="3284984"/>
            <a:ext cx="6409556" cy="2952328"/>
          </a:xfrm>
          <a:prstGeom prst="wedgeRectCallout">
            <a:avLst>
              <a:gd name="adj1" fmla="val -43745"/>
              <a:gd name="adj2" fmla="val 60659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«Мартышка и очки»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И.А.Крылов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" name="между раундами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81236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6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Вопрос </a:t>
            </a:r>
            <a:r>
              <a:rPr lang="ru-RU" dirty="0" smtClean="0"/>
              <a:t>8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команды 6а класса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Назовите название басни, автора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6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395536" y="3140968"/>
            <a:ext cx="6409556" cy="3096344"/>
          </a:xfrm>
          <a:prstGeom prst="wedgeRectCallout">
            <a:avLst>
              <a:gd name="adj1" fmla="val -43745"/>
              <a:gd name="adj2" fmla="val 60659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«Стрекоза и Муравей»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И.А.Крылов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" name="между раундам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88436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31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незнайка 001.jpg"/>
          <p:cNvPicPr>
            <a:picLocks noChangeAspect="1"/>
          </p:cNvPicPr>
          <p:nvPr/>
        </p:nvPicPr>
        <p:blipFill>
          <a:blip r:embed="rId4" cstate="print"/>
          <a:srcRect l="17144" r="23370" b="17049"/>
          <a:stretch>
            <a:fillRect/>
          </a:stretch>
        </p:blipFill>
        <p:spPr>
          <a:xfrm rot="10800000">
            <a:off x="6876256" y="0"/>
            <a:ext cx="2016224" cy="24525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</a:t>
            </a:r>
            <a:r>
              <a:rPr lang="ru-RU" dirty="0" smtClean="0"/>
              <a:t>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учителя русского языка </a:t>
            </a:r>
            <a:r>
              <a:rPr lang="ru-RU" dirty="0" smtClean="0"/>
              <a:t>Ехлакова</a:t>
            </a:r>
            <a:r>
              <a:rPr lang="ru-RU" dirty="0" smtClean="0"/>
              <a:t> Тимура Владимировича.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Быстро сообрази, как правильно должен Незнайка прочитать эту телеграмму. Помоги ему, пожалуйста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КИЧНОП. ЮУЛЕЦ. ХЫНЖОРИП И ТЕФНОК  ЕШЬЛОБОП ЕТИПУК.  АРТВАЗ  ЕТЙАЧЕРТСВ . ИТСОГ ТЮАЖЗЕИРП  ДОРОГ ЙЫНЧОТЕВЦ  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435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435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35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435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346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9750" y="5084763"/>
            <a:ext cx="5903913" cy="1296987"/>
          </a:xfrm>
          <a:prstGeom prst="wedgeRectCallout">
            <a:avLst>
              <a:gd name="adj1" fmla="val -43745"/>
              <a:gd name="adj2" fmla="val 74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цветочный город приезжают гости. Встречайте завтра. Купите побольше конфет и пирожных. Пончик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2" name="между раундам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563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31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88641"/>
            <a:ext cx="8388424" cy="2160239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ru-RU" sz="36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  <a:defRPr/>
            </a:pPr>
            <a:r>
              <a:rPr lang="ru-RU" sz="4500" b="1" dirty="0" smtClean="0">
                <a:solidFill>
                  <a:schemeClr val="accent4">
                    <a:lumMod val="10000"/>
                  </a:schemeClr>
                </a:solidFill>
              </a:rPr>
              <a:t>ВОПРОС 10</a:t>
            </a:r>
          </a:p>
          <a:p>
            <a:pPr>
              <a:buNone/>
              <a:defRPr/>
            </a:pPr>
            <a:r>
              <a:rPr lang="ru-RU" sz="4500" b="1" dirty="0" smtClean="0">
                <a:solidFill>
                  <a:schemeClr val="accent4">
                    <a:lumMod val="10000"/>
                  </a:schemeClr>
                </a:solidFill>
              </a:rPr>
              <a:t>ОТ УЧЕНИЦЫ 9А КЛАССА КОЗЛОВОЙ ДАШИ</a:t>
            </a:r>
          </a:p>
          <a:p>
            <a:pPr>
              <a:defRPr/>
            </a:pPr>
            <a:endParaRPr lang="ru-RU" sz="36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</a:rPr>
              <a:t>Чёрный </a:t>
            </a: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</a:rPr>
              <a:t>ящик! </a:t>
            </a:r>
          </a:p>
          <a:p>
            <a:pPr>
              <a:defRPr/>
            </a:pPr>
            <a:endParaRPr lang="ru-RU" sz="36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8212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3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4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5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6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7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8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9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0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1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2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3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4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5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6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7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8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29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30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31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32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8210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211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8206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7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8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9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2" name="Group 127"/>
          <p:cNvGrpSpPr>
            <a:grpSpLocks/>
          </p:cNvGrpSpPr>
          <p:nvPr/>
        </p:nvGrpSpPr>
        <p:grpSpPr bwMode="auto">
          <a:xfrm>
            <a:off x="6948264" y="3429000"/>
            <a:ext cx="1727200" cy="2393950"/>
            <a:chOff x="1020" y="1480"/>
            <a:chExt cx="1270" cy="1734"/>
          </a:xfrm>
        </p:grpSpPr>
        <p:grpSp>
          <p:nvGrpSpPr>
            <p:cNvPr id="4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4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8" name="AutoShape 40"/>
          <p:cNvSpPr>
            <a:spLocks noChangeArrowheads="1"/>
          </p:cNvSpPr>
          <p:nvPr/>
        </p:nvSpPr>
        <p:spPr bwMode="auto">
          <a:xfrm>
            <a:off x="467544" y="2636912"/>
            <a:ext cx="5256212" cy="2952327"/>
          </a:xfrm>
          <a:prstGeom prst="wedgeRectCallout">
            <a:avLst>
              <a:gd name="adj1" fmla="val -28947"/>
              <a:gd name="adj2" fmla="val 417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Это лакомство держит ворона в клюве в басне И.А.Крылова «Ворона и Лисица».</a:t>
            </a:r>
          </a:p>
        </p:txBody>
      </p:sp>
      <p:pic>
        <p:nvPicPr>
          <p:cNvPr id="59" name="черный ящик что где ког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>
            <a:off x="3059832" y="1988840"/>
            <a:ext cx="351656" cy="351656"/>
          </a:xfrm>
          <a:prstGeom prst="rect">
            <a:avLst/>
          </a:prstGeom>
        </p:spPr>
      </p:pic>
      <p:pic>
        <p:nvPicPr>
          <p:cNvPr id="60" name="между раундами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88436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48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34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Вопрос 11 от логопеда </a:t>
            </a:r>
            <a:r>
              <a:rPr lang="ru-RU" dirty="0" smtClean="0"/>
              <a:t>Листочкиной</a:t>
            </a:r>
            <a:r>
              <a:rPr lang="ru-RU" dirty="0" smtClean="0"/>
              <a:t> Татьяны Степановны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Исправьте ошибки.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На </a:t>
            </a:r>
            <a:r>
              <a:rPr lang="ru-RU" sz="2400" dirty="0" smtClean="0"/>
              <a:t>палянке</a:t>
            </a:r>
            <a:r>
              <a:rPr lang="ru-RU" sz="2400" dirty="0" smtClean="0"/>
              <a:t>, у </a:t>
            </a:r>
            <a:r>
              <a:rPr lang="ru-RU" sz="2400" dirty="0" smtClean="0"/>
              <a:t>трапинки</a:t>
            </a:r>
            <a:endParaRPr lang="ru-RU" sz="2400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Пробиваются </a:t>
            </a:r>
            <a:r>
              <a:rPr lang="ru-RU" sz="2400" dirty="0" smtClean="0"/>
              <a:t>тровинки</a:t>
            </a:r>
            <a:r>
              <a:rPr lang="ru-RU" sz="2400" dirty="0" smtClean="0"/>
              <a:t>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С бугорка ручей </a:t>
            </a:r>
            <a:r>
              <a:rPr lang="ru-RU" sz="2400" dirty="0" smtClean="0"/>
              <a:t>бижит</a:t>
            </a:r>
            <a:r>
              <a:rPr lang="ru-RU" sz="2400" dirty="0" smtClean="0"/>
              <a:t>,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А под ёлкой снег </a:t>
            </a:r>
            <a:r>
              <a:rPr lang="ru-RU" sz="2400" dirty="0" smtClean="0"/>
              <a:t>лижит</a:t>
            </a:r>
            <a:r>
              <a:rPr lang="ru-RU" sz="2400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6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395536" y="2276872"/>
            <a:ext cx="6409556" cy="4032448"/>
          </a:xfrm>
          <a:prstGeom prst="wedgeRectCallout">
            <a:avLst>
              <a:gd name="adj1" fmla="val -43745"/>
              <a:gd name="adj2" fmla="val 60659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На п</a:t>
            </a:r>
            <a:r>
              <a:rPr lang="ru-RU" sz="2400" b="1" dirty="0" smtClean="0"/>
              <a:t>о</a:t>
            </a:r>
            <a:r>
              <a:rPr lang="ru-RU" sz="2400" dirty="0" smtClean="0"/>
              <a:t>лянке, у тр</a:t>
            </a:r>
            <a:r>
              <a:rPr lang="ru-RU" sz="2400" b="1" dirty="0" smtClean="0"/>
              <a:t>о</a:t>
            </a:r>
            <a:r>
              <a:rPr lang="ru-RU" sz="2400" dirty="0" smtClean="0"/>
              <a:t>пинки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Пробиваются тр</a:t>
            </a:r>
            <a:r>
              <a:rPr lang="ru-RU" sz="2400" b="1" dirty="0" smtClean="0"/>
              <a:t>а</a:t>
            </a:r>
            <a:r>
              <a:rPr lang="ru-RU" sz="2400" dirty="0" smtClean="0"/>
              <a:t>винки.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С бугорка ручей б</a:t>
            </a:r>
            <a:r>
              <a:rPr lang="ru-RU" sz="2400" b="1" dirty="0" smtClean="0"/>
              <a:t>е</a:t>
            </a:r>
            <a:r>
              <a:rPr lang="ru-RU" sz="2400" dirty="0" smtClean="0"/>
              <a:t>жит,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400" dirty="0" smtClean="0"/>
              <a:t>А под ёлкой снег л</a:t>
            </a:r>
            <a:r>
              <a:rPr lang="ru-RU" sz="2400" b="1" dirty="0" smtClean="0"/>
              <a:t>е</a:t>
            </a:r>
            <a:r>
              <a:rPr lang="ru-RU" sz="2400" dirty="0" smtClean="0"/>
              <a:t>жит.</a:t>
            </a:r>
          </a:p>
        </p:txBody>
      </p:sp>
      <p:pic>
        <p:nvPicPr>
          <p:cNvPr id="40" name="между раундами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8123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64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ru-RU" dirty="0"/>
          </a:p>
          <a:p>
            <a:pPr algn="r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9941" name="Picture 5" descr="00016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4648200" cy="6477000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486400" y="1828800"/>
            <a:ext cx="312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/>
              <a:t>Умнейшая  Сова</a:t>
            </a:r>
          </a:p>
        </p:txBody>
      </p:sp>
      <p:pic>
        <p:nvPicPr>
          <p:cNvPr id="7" name="музыка посадка за ст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6" descr="иван-царевич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0"/>
            <a:ext cx="28336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86738" cy="579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Вопрос 12</a:t>
            </a:r>
            <a:br>
              <a:rPr lang="ru-RU" dirty="0" smtClean="0"/>
            </a:br>
            <a:r>
              <a:rPr lang="ru-RU" dirty="0" smtClean="0"/>
              <a:t>Вопрос от ученицы 8а класса Логиновой Оксаны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549275"/>
            <a:ext cx="6257925" cy="55721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Расставь </a:t>
            </a:r>
            <a:r>
              <a:rPr lang="ru-RU" sz="2400" b="1" dirty="0">
                <a:solidFill>
                  <a:srgbClr val="FF0000"/>
                </a:solidFill>
              </a:rPr>
              <a:t>название дней недели по порядку. Запиши полученные слова и прочти пословицу.</a:t>
            </a: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641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1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2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3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641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41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641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1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41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41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971550" y="5445125"/>
            <a:ext cx="5076825" cy="1079500"/>
          </a:xfrm>
          <a:prstGeom prst="wedgeRectCallout">
            <a:avLst>
              <a:gd name="adj1" fmla="val -43745"/>
              <a:gd name="adj2" fmla="val 654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Сказка – ложь, да в ней намёк, добрым молодцам – урок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Облако 41"/>
          <p:cNvSpPr/>
          <p:nvPr/>
        </p:nvSpPr>
        <p:spPr>
          <a:xfrm>
            <a:off x="323528" y="1844675"/>
            <a:ext cx="1871985" cy="122396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ложь</a:t>
            </a:r>
          </a:p>
        </p:txBody>
      </p:sp>
      <p:sp>
        <p:nvSpPr>
          <p:cNvPr id="43" name="Облако 42"/>
          <p:cNvSpPr/>
          <p:nvPr/>
        </p:nvSpPr>
        <p:spPr>
          <a:xfrm>
            <a:off x="2268538" y="1773238"/>
            <a:ext cx="1871662" cy="12239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</a:t>
            </a:r>
          </a:p>
        </p:txBody>
      </p:sp>
      <p:sp>
        <p:nvSpPr>
          <p:cNvPr id="44" name="Облако 43"/>
          <p:cNvSpPr/>
          <p:nvPr/>
        </p:nvSpPr>
        <p:spPr>
          <a:xfrm>
            <a:off x="4284663" y="1773238"/>
            <a:ext cx="1871662" cy="12239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молодцам</a:t>
            </a:r>
          </a:p>
        </p:txBody>
      </p:sp>
      <p:sp>
        <p:nvSpPr>
          <p:cNvPr id="45" name="Облако 44"/>
          <p:cNvSpPr/>
          <p:nvPr/>
        </p:nvSpPr>
        <p:spPr>
          <a:xfrm>
            <a:off x="395288" y="3068638"/>
            <a:ext cx="1873250" cy="12239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в ней</a:t>
            </a:r>
          </a:p>
        </p:txBody>
      </p:sp>
      <p:sp>
        <p:nvSpPr>
          <p:cNvPr id="46" name="Облако 45"/>
          <p:cNvSpPr/>
          <p:nvPr/>
        </p:nvSpPr>
        <p:spPr>
          <a:xfrm>
            <a:off x="4643438" y="4149725"/>
            <a:ext cx="1873250" cy="122396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намёк</a:t>
            </a:r>
          </a:p>
        </p:txBody>
      </p:sp>
      <p:sp>
        <p:nvSpPr>
          <p:cNvPr id="47" name="Облако 46"/>
          <p:cNvSpPr/>
          <p:nvPr/>
        </p:nvSpPr>
        <p:spPr>
          <a:xfrm>
            <a:off x="4211960" y="2924944"/>
            <a:ext cx="1872208" cy="122413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r>
              <a:rPr lang="ru-RU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добрым</a:t>
            </a:r>
          </a:p>
          <a:p>
            <a:pPr algn="ctr">
              <a:defRPr/>
            </a:pPr>
            <a:endParaRPr lang="ru-RU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1960" y="4293096"/>
            <a:ext cx="278701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четверг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0" y="1916832"/>
            <a:ext cx="278701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вторник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43438" y="2997200"/>
            <a:ext cx="11287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пятница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00113" y="3141663"/>
            <a:ext cx="8556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16463" y="1773238"/>
            <a:ext cx="11033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суббота</a:t>
            </a:r>
          </a:p>
        </p:txBody>
      </p:sp>
      <p:sp>
        <p:nvSpPr>
          <p:cNvPr id="55" name="Облако 54"/>
          <p:cNvSpPr/>
          <p:nvPr/>
        </p:nvSpPr>
        <p:spPr>
          <a:xfrm>
            <a:off x="2268538" y="2997200"/>
            <a:ext cx="1871662" cy="122396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835696" y="1844824"/>
            <a:ext cx="278701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понедельник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11413" y="3141663"/>
            <a:ext cx="16398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воскресенье</a:t>
            </a:r>
          </a:p>
        </p:txBody>
      </p:sp>
      <p:sp>
        <p:nvSpPr>
          <p:cNvPr id="57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8" name="между раундами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74035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64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dirty="0">
                <a:solidFill>
                  <a:srgbClr val="000099"/>
                </a:solidFill>
              </a:rPr>
              <a:t>УРОК – ИГРА</a:t>
            </a:r>
          </a:p>
          <a:p>
            <a:pPr algn="ctr">
              <a:buFont typeface="Wingdings" pitchFamily="2" charset="2"/>
              <a:buNone/>
            </a:pPr>
            <a:endParaRPr lang="ru-RU" sz="5400" dirty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5400" dirty="0">
                <a:solidFill>
                  <a:srgbClr val="000099"/>
                </a:solidFill>
              </a:rPr>
              <a:t>«ЧТО? ГДЕ? КОГДА?»</a:t>
            </a:r>
          </a:p>
          <a:p>
            <a:pPr algn="ctr">
              <a:buFont typeface="Wingdings" pitchFamily="2" charset="2"/>
              <a:buNone/>
            </a:pPr>
            <a:endParaRPr lang="ru-RU" sz="5400" dirty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5400" dirty="0">
                <a:solidFill>
                  <a:srgbClr val="000099"/>
                </a:solidFill>
              </a:rPr>
              <a:t>ОКОНЧЕН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chemeClr val="accent2"/>
                </a:solidFill>
              </a:rPr>
              <a:t>ПОДВЕДЕНИЕ  ИТОГОВ.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77686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явление победител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071678"/>
            <a:ext cx="32861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5А</a:t>
            </a:r>
            <a:endParaRPr lang="ru-RU" sz="15000" b="1" spc="50" dirty="0">
              <a:ln w="762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143116"/>
            <a:ext cx="32861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7620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6А</a:t>
            </a:r>
            <a:endParaRPr lang="ru-RU" sz="15000" b="1" spc="50" dirty="0">
              <a:ln w="76200"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14620"/>
            <a:ext cx="4143404" cy="122874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76200">
                  <a:solidFill>
                    <a:schemeClr val="accent6">
                      <a:lumMod val="50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 ПРОТИВ</a:t>
            </a:r>
            <a:endParaRPr lang="ru-RU" sz="6600" b="1" dirty="0">
              <a:ln w="76200">
                <a:solidFill>
                  <a:schemeClr val="accent6">
                    <a:lumMod val="50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2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597376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1" name="Picture 83" descr="Рисунок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412875"/>
            <a:ext cx="4164012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2339975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471646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118745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5" name="AutoShape 87"/>
          <p:cNvSpPr>
            <a:spLocks noChangeArrowheads="1"/>
          </p:cNvSpPr>
          <p:nvPr/>
        </p:nvSpPr>
        <p:spPr bwMode="auto">
          <a:xfrm>
            <a:off x="5364163" y="3716338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36353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611188" y="24923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478790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611188" y="37893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40" name="AutoShape 92"/>
          <p:cNvSpPr>
            <a:spLocks noChangeArrowheads="1"/>
          </p:cNvSpPr>
          <p:nvPr/>
        </p:nvSpPr>
        <p:spPr bwMode="auto">
          <a:xfrm>
            <a:off x="133191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41" name="AutoShape 93"/>
          <p:cNvSpPr>
            <a:spLocks noChangeArrowheads="1"/>
          </p:cNvSpPr>
          <p:nvPr/>
        </p:nvSpPr>
        <p:spPr bwMode="auto">
          <a:xfrm>
            <a:off x="23399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42" name="AutoShape 94"/>
          <p:cNvSpPr>
            <a:spLocks noChangeArrowheads="1"/>
          </p:cNvSpPr>
          <p:nvPr/>
        </p:nvSpPr>
        <p:spPr bwMode="auto">
          <a:xfrm>
            <a:off x="5364163" y="25654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3708400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6877050" y="333375"/>
          <a:ext cx="2051050" cy="6048378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6877050" y="333375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5" action="ppaction://hlinksldjump"/>
              </a:rPr>
              <a:t>1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6877050" y="1341438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6" action="ppaction://hlinksldjump"/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6877050" y="2349500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7" action="ppaction://hlinksldjump"/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7885113" y="3333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8" action="ppaction://hlinksldjump"/>
              </a:rPr>
              <a:t>7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6877050" y="3357563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9" action="ppaction://hlinksldjump"/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6877050" y="4365625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10" action="ppaction://hlinksldjump"/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6877050" y="5373688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11" action="ppaction://hlinksldjump"/>
              </a:rPr>
              <a:t>6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7885113" y="1341438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12" action="ppaction://hlinksldjump"/>
              </a:rPr>
              <a:t>8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7885113" y="2349500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hlinkClick r:id="rId13" action="ppaction://hlinksldjump"/>
              </a:rPr>
              <a:t>9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7885113" y="3357563"/>
            <a:ext cx="1008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hlinkClick r:id="rId14" action="ppaction://hlinksldjump"/>
              </a:rPr>
              <a:t>10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7885113" y="4365625"/>
            <a:ext cx="1008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hlinkClick r:id="rId15" action="ppaction://hlinksldjump"/>
              </a:rPr>
              <a:t>11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7885113" y="5373688"/>
            <a:ext cx="1008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hlinkClick r:id="rId16" action="ppaction://hlinksldjump"/>
              </a:rPr>
              <a:t>12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9" name="волчок к игре что где ког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601216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1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2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3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6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7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7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8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9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323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3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7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2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9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6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3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5"/>
                  </p:tgtEl>
                </p:cond>
              </p:nextCondLst>
            </p:seq>
            <p:audio>
              <p:cMediaNode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92" grpId="0"/>
      <p:bldP spid="2193" grpId="0"/>
      <p:bldP spid="2198" grpId="0"/>
      <p:bldP spid="2199" grpId="0"/>
      <p:bldP spid="2200" grpId="0"/>
      <p:bldP spid="2201" grpId="0"/>
      <p:bldP spid="2202" grpId="0"/>
      <p:bldP spid="2203" grpId="0"/>
      <p:bldP spid="2204" grpId="0"/>
      <p:bldP spid="2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Вопрос 1 </a:t>
            </a:r>
            <a:br>
              <a:rPr lang="ru-RU" dirty="0" smtClean="0"/>
            </a:br>
            <a:r>
              <a:rPr lang="ru-RU" dirty="0" smtClean="0"/>
              <a:t>от учителя истории  Шеффера Андрея Георгиевича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1000125"/>
            <a:ext cx="6257925" cy="5572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>
              <a:buFont typeface="Wingdings" pitchFamily="2" charset="2"/>
              <a:buNone/>
              <a:defRPr/>
            </a:pPr>
            <a:endParaRPr lang="ru-RU" sz="2400" b="1" dirty="0"/>
          </a:p>
          <a:p>
            <a:pPr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>
              <a:buFont typeface="Wingdings" pitchFamily="2" charset="2"/>
              <a:buNone/>
              <a:defRPr/>
            </a:pPr>
            <a:endParaRPr lang="ru-RU" sz="2400" b="1" dirty="0"/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Уважаемые знатоки!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     Вы, вероятно, посетили памятные места нашего города. Вспомните знатоки, что можно увидеть на самом </a:t>
            </a:r>
            <a:r>
              <a:rPr lang="ru-RU" sz="2400" b="1" dirty="0" smtClean="0"/>
              <a:t>вверху </a:t>
            </a:r>
            <a:r>
              <a:rPr lang="ru-RU" sz="2400" b="1" dirty="0" smtClean="0"/>
              <a:t>«Петропавловского собора»?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827584" y="3645025"/>
            <a:ext cx="7128271" cy="1944216"/>
          </a:xfrm>
          <a:prstGeom prst="wedgeRectCallout">
            <a:avLst>
              <a:gd name="adj1" fmla="val -43745"/>
              <a:gd name="adj2" fmla="val 553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ангела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616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6162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6158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0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61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476673"/>
            <a:ext cx="2106612" cy="100811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413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ангел на соб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4163"/>
            <a:ext cx="4968552" cy="4525962"/>
          </a:xfrm>
          <a:prstGeom prst="rect">
            <a:avLst/>
          </a:prstGeom>
        </p:spPr>
      </p:pic>
      <p:sp>
        <p:nvSpPr>
          <p:cNvPr id="5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9" descr="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3471596" cy="293484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04813"/>
            <a:ext cx="6257925" cy="5572125"/>
          </a:xfrm>
        </p:spPr>
        <p:txBody>
          <a:bodyPr/>
          <a:lstStyle/>
          <a:p>
            <a:pPr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Блиц – вопросы.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Вспомни кто и в какой сказке говорил эти волшебные слова: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«По щучьему веленью, по моему хотенью…»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«Свет мой зеркальце! Скажи, да всю правду доложи!»</a:t>
            </a:r>
          </a:p>
          <a:p>
            <a:pPr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86738" cy="579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Вопрос </a:t>
            </a:r>
            <a:r>
              <a:rPr lang="ru-RU" dirty="0" smtClean="0"/>
              <a:t>2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учителя русского языка Ивановой Аллы Юрьевны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pic>
        <p:nvPicPr>
          <p:cNvPr id="40" name="Picture 25" descr="61842133_Illyustraciya_k_skazke_Emelya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1944216" cy="160680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9" name="AutoShape 4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0" y="4941888"/>
            <a:ext cx="5976938" cy="1916112"/>
          </a:xfrm>
          <a:prstGeom prst="wedgeRectCallout">
            <a:avLst>
              <a:gd name="adj1" fmla="val -43745"/>
              <a:gd name="adj2" fmla="val 1110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Емеля, «По щучьему велению..», 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Царица «Сказка о мертвой царевне и 7 богатырях»</a:t>
            </a:r>
          </a:p>
        </p:txBody>
      </p:sp>
      <p:pic>
        <p:nvPicPr>
          <p:cNvPr id="42" name="между раундами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47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</a:t>
            </a:r>
            <a:r>
              <a:rPr lang="ru-RU" dirty="0" smtClean="0"/>
              <a:t>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 smtClean="0"/>
              <a:t>учителя географии </a:t>
            </a:r>
            <a:r>
              <a:rPr lang="ru-RU" dirty="0" smtClean="0"/>
              <a:t>кузнецовой</a:t>
            </a:r>
            <a:r>
              <a:rPr lang="ru-RU" dirty="0" smtClean="0"/>
              <a:t> </a:t>
            </a:r>
            <a:r>
              <a:rPr lang="ru-RU" dirty="0" smtClean="0"/>
              <a:t>елены</a:t>
            </a:r>
            <a:r>
              <a:rPr lang="ru-RU" dirty="0" smtClean="0"/>
              <a:t> </a:t>
            </a:r>
            <a:r>
              <a:rPr lang="ru-RU" dirty="0" smtClean="0"/>
              <a:t>сергеевны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36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</a:rPr>
              <a:t>Чёрный ящик! </a:t>
            </a:r>
          </a:p>
          <a:p>
            <a:pPr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467544" y="2636913"/>
            <a:ext cx="5256212" cy="2304256"/>
          </a:xfrm>
          <a:prstGeom prst="wedgeRectCallout">
            <a:avLst>
              <a:gd name="adj1" fmla="val -28947"/>
              <a:gd name="adj2" fmla="val 417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2" name="черный ящик что где ког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48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81075"/>
            <a:ext cx="6257925" cy="5543550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</a:rPr>
              <a:t>в нем? Прочный, зернистый, тяжелый, серый, розовый, горная порода.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 какие вопросы отвечают имена прилагательные?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6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899592" y="4437112"/>
            <a:ext cx="5905500" cy="2087562"/>
          </a:xfrm>
          <a:prstGeom prst="wedgeRectCallout">
            <a:avLst>
              <a:gd name="adj1" fmla="val -43745"/>
              <a:gd name="adj2" fmla="val 61324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Гранит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Какой? Какая? Какое?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45" name="между раундам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88436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31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</TotalTime>
  <Words>505</Words>
  <Application>Microsoft Office PowerPoint</Application>
  <PresentationFormat>Экран (4:3)</PresentationFormat>
  <Paragraphs>200</Paragraphs>
  <Slides>22</Slides>
  <Notes>7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РУССКИЙ  ЯЗЫК и чтение 5-6  КЛАСС</vt:lpstr>
      <vt:lpstr>Слайд 2</vt:lpstr>
      <vt:lpstr>  ПРОТИВ</vt:lpstr>
      <vt:lpstr>Слайд 4</vt:lpstr>
      <vt:lpstr>  Вопрос 1  от учителя истории  Шеффера Андрея Георгиевича</vt:lpstr>
      <vt:lpstr>Слайд 6</vt:lpstr>
      <vt:lpstr>  Вопрос 2  от учителя русского языка Ивановой Аллы Юрьевны </vt:lpstr>
      <vt:lpstr> Вопрос 3  от учителя географии кузнецовой елены сергеевны.</vt:lpstr>
      <vt:lpstr>  </vt:lpstr>
      <vt:lpstr> Вопрос 4  от ученицы 9а класса Иксановой Ксении.</vt:lpstr>
      <vt:lpstr>Слайд 11</vt:lpstr>
      <vt:lpstr> Вопрос 5  от ученицы 9 б класса Морозовой Маргариты</vt:lpstr>
      <vt:lpstr> </vt:lpstr>
      <vt:lpstr>  Вопрос 6  от учителя русского языка и литературы Груздевой Клары Петровны</vt:lpstr>
      <vt:lpstr>Вопрос 7  от команды 5а класса</vt:lpstr>
      <vt:lpstr>Вопрос 8  от команды 6а класса</vt:lpstr>
      <vt:lpstr> Вопрос 9 от учителя русского языка Ехлакова Тимура Владимировича.</vt:lpstr>
      <vt:lpstr> </vt:lpstr>
      <vt:lpstr>Вопрос 11 от логопеда Листочкиной Татьяны Степановны</vt:lpstr>
      <vt:lpstr>  Вопрос 12 Вопрос от ученицы 8а класса Логиновой Оксаны</vt:lpstr>
      <vt:lpstr>Слайд 21</vt:lpstr>
      <vt:lpstr>ПОДВЕДЕНИЕ  ИТОГОВ.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 ЯЗЫК 5-6  КЛАСС</dc:title>
  <dc:creator>User</dc:creator>
  <cp:lastModifiedBy>User</cp:lastModifiedBy>
  <cp:revision>59</cp:revision>
  <dcterms:created xsi:type="dcterms:W3CDTF">2013-05-12T13:05:57Z</dcterms:created>
  <dcterms:modified xsi:type="dcterms:W3CDTF">2013-05-19T21:56:36Z</dcterms:modified>
</cp:coreProperties>
</file>