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75" r:id="rId2"/>
    <p:sldId id="26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73" r:id="rId20"/>
    <p:sldId id="277" r:id="rId21"/>
    <p:sldId id="274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F14C9-20C0-40AD-96E6-618006225C3C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E904-465A-4CE2-AF80-4920D3C76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5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9E904-465A-4CE2-AF80-4920D3C76A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2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0A41F0-01D5-4E40-B66D-E2413895716E}" type="datetimeFigureOut">
              <a:rPr lang="ru-RU" smtClean="0"/>
              <a:t>01.07.2013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E6EEF32-54A6-4F94-B244-3060EB13F8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1.Какой металл в следующем ряду является наиболее активным?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 </a:t>
            </a:r>
            <a:r>
              <a:rPr lang="en-US" u="sng" dirty="0" smtClean="0">
                <a:solidFill>
                  <a:srgbClr val="FFC000"/>
                </a:solidFill>
              </a:rPr>
              <a:t>Fe, Zn, </a:t>
            </a:r>
            <a:r>
              <a:rPr lang="en-US" u="sng" dirty="0" err="1" smtClean="0">
                <a:solidFill>
                  <a:srgbClr val="FFC000"/>
                </a:solidFill>
              </a:rPr>
              <a:t>Mn</a:t>
            </a:r>
            <a:r>
              <a:rPr lang="en-US" u="sng" dirty="0" smtClean="0">
                <a:solidFill>
                  <a:srgbClr val="FFC000"/>
                </a:solidFill>
              </a:rPr>
              <a:t>, K, Au</a:t>
            </a:r>
            <a:r>
              <a:rPr lang="ru-RU" u="sng" dirty="0" smtClean="0">
                <a:solidFill>
                  <a:srgbClr val="FFC000"/>
                </a:solidFill>
              </a:rPr>
              <a:t>?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Поясните ответ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C000"/>
                </a:solidFill>
              </a:rPr>
              <a:t>2.Ионы какого металла обладают наиболее выраженными окислительными свойствами: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FFC000"/>
                </a:solidFill>
              </a:rPr>
              <a:t>Cr³</a:t>
            </a:r>
            <a:r>
              <a:rPr lang="en-US" u="sng" dirty="0" smtClean="0">
                <a:solidFill>
                  <a:srgbClr val="FFC000"/>
                </a:solidFill>
                <a:latin typeface="Calibri"/>
                <a:cs typeface="Calibri"/>
              </a:rPr>
              <a:t>⁺</a:t>
            </a:r>
            <a:r>
              <a:rPr lang="en-US" u="sng" dirty="0" smtClean="0">
                <a:solidFill>
                  <a:srgbClr val="FFC000"/>
                </a:solidFill>
              </a:rPr>
              <a:t>, Mn</a:t>
            </a:r>
            <a:r>
              <a:rPr lang="en-US" u="sng" dirty="0" smtClean="0">
                <a:solidFill>
                  <a:srgbClr val="FFC000"/>
                </a:solidFill>
                <a:latin typeface="Calibri"/>
                <a:cs typeface="Calibri"/>
              </a:rPr>
              <a:t>²⁺</a:t>
            </a:r>
            <a:r>
              <a:rPr lang="en-US" u="sng" dirty="0" smtClean="0">
                <a:solidFill>
                  <a:srgbClr val="FFC000"/>
                </a:solidFill>
              </a:rPr>
              <a:t>, Ca</a:t>
            </a:r>
            <a:r>
              <a:rPr lang="en-US" u="sng" dirty="0" smtClean="0">
                <a:solidFill>
                  <a:srgbClr val="FFC000"/>
                </a:solidFill>
                <a:latin typeface="Calibri"/>
                <a:cs typeface="Calibri"/>
              </a:rPr>
              <a:t>²⁺</a:t>
            </a:r>
            <a:r>
              <a:rPr lang="en-US" u="sng" dirty="0" smtClean="0">
                <a:solidFill>
                  <a:srgbClr val="FFC000"/>
                </a:solidFill>
              </a:rPr>
              <a:t>, Fe</a:t>
            </a:r>
            <a:r>
              <a:rPr lang="en-US" u="sng" dirty="0" smtClean="0">
                <a:solidFill>
                  <a:srgbClr val="FFC000"/>
                </a:solidFill>
                <a:latin typeface="Calibri"/>
                <a:cs typeface="Calibri"/>
              </a:rPr>
              <a:t>²⁺</a:t>
            </a:r>
            <a:r>
              <a:rPr lang="en-US" u="sng" dirty="0" smtClean="0">
                <a:solidFill>
                  <a:srgbClr val="FFC000"/>
                </a:solidFill>
              </a:rPr>
              <a:t>, Ag</a:t>
            </a:r>
            <a:r>
              <a:rPr lang="en-US" u="sng" dirty="0" smtClean="0">
                <a:solidFill>
                  <a:srgbClr val="FFC000"/>
                </a:solidFill>
                <a:latin typeface="Calibri"/>
                <a:cs typeface="Calibri"/>
              </a:rPr>
              <a:t>⁺</a:t>
            </a:r>
            <a:r>
              <a:rPr lang="ru-RU" u="sng" dirty="0" smtClean="0">
                <a:solidFill>
                  <a:srgbClr val="FFC000"/>
                </a:solidFill>
                <a:latin typeface="Calibri"/>
                <a:cs typeface="Calibri"/>
              </a:rPr>
              <a:t>?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C000"/>
                </a:solidFill>
                <a:latin typeface="Calibri"/>
                <a:cs typeface="Calibri"/>
              </a:rPr>
              <a:t>3.Чем отличается строение атомов металлов от строения атомов неметаллов?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rgbClr val="FFC000"/>
                </a:solidFill>
                <a:latin typeface="Calibri"/>
                <a:cs typeface="Calibri"/>
              </a:rPr>
              <a:t>4.Какой вид химической связи характерен для металлов?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6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результаты опытов №3 и №4, сделайте 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61531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1276082" y="4371207"/>
            <a:ext cx="338336" cy="385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2318048" y="4464199"/>
            <a:ext cx="288032" cy="2628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109082" y="4138439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115616" y="3926365"/>
            <a:ext cx="36004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651882" y="4367039"/>
            <a:ext cx="457200" cy="38519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4067944" y="4336822"/>
            <a:ext cx="457200" cy="380973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2 9"/>
          <p:cNvSpPr/>
          <p:nvPr/>
        </p:nvSpPr>
        <p:spPr>
          <a:xfrm>
            <a:off x="5292080" y="4402840"/>
            <a:ext cx="457200" cy="321926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2 10"/>
          <p:cNvSpPr/>
          <p:nvPr/>
        </p:nvSpPr>
        <p:spPr>
          <a:xfrm>
            <a:off x="4525144" y="4393667"/>
            <a:ext cx="291480" cy="340271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2 11"/>
          <p:cNvSpPr/>
          <p:nvPr/>
        </p:nvSpPr>
        <p:spPr>
          <a:xfrm>
            <a:off x="4932040" y="4336822"/>
            <a:ext cx="360040" cy="372344"/>
          </a:xfrm>
          <a:prstGeom prst="irregularSeal2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результаты опыта №2 и №5, сделайте 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1051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0078"/>
            <a:ext cx="42957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1547664" y="4221088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2033910" y="4477112"/>
            <a:ext cx="247625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5451755" y="4572274"/>
            <a:ext cx="216024" cy="2120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80963"/>
            <a:ext cx="634365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34374"/>
            <a:ext cx="4591050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34374"/>
            <a:ext cx="4591050" cy="61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9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защиты металлов от коррозии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i="1" dirty="0"/>
              <a:t>Анодная защита — покрытие металла более активным металлом. Например, в гальванической паре </a:t>
            </a:r>
            <a:r>
              <a:rPr lang="en-US" i="1" dirty="0"/>
              <a:t>Zn</a:t>
            </a:r>
            <a:r>
              <a:rPr lang="ru-RU" i="1" dirty="0"/>
              <a:t>—</a:t>
            </a:r>
            <a:r>
              <a:rPr lang="en-US" i="1" dirty="0"/>
              <a:t>Fe </a:t>
            </a:r>
            <a:r>
              <a:rPr lang="ru-RU" i="1" dirty="0"/>
              <a:t>(оцинкованное железо) защищено желе­зо, в паре </a:t>
            </a:r>
            <a:r>
              <a:rPr lang="en-US" i="1" dirty="0"/>
              <a:t>Zn</a:t>
            </a:r>
            <a:r>
              <a:rPr lang="ru-RU" i="1" dirty="0"/>
              <a:t>-</a:t>
            </a:r>
            <a:r>
              <a:rPr lang="en-US" i="1" dirty="0"/>
              <a:t>Cu </a:t>
            </a:r>
            <a:r>
              <a:rPr lang="ru-RU" i="1" dirty="0"/>
              <a:t>защищена медь и т. д. Как частный случай анодной защиты можно рассматривать про­текторную защиту. Например, к днищам кораблей прикрепляют протекторы — слитки более активного металла (чаще всего цинка), чем тот, из которого выполнена обшивка днища корабля.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07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Катодная защита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—</a:t>
            </a:r>
            <a:r>
              <a:rPr lang="ru-RU" dirty="0" smtClean="0"/>
              <a:t> </a:t>
            </a:r>
            <a:r>
              <a:rPr lang="ru-RU" dirty="0"/>
              <a:t>защита менее активным металлом, например покрытие железа оловом (луже­ное железо). Особое требование в данном случае — не допускать нарушения целостности покрытия</a:t>
            </a:r>
            <a:r>
              <a:rPr lang="ru-RU" dirty="0" smtClean="0"/>
              <a:t>.</a:t>
            </a:r>
          </a:p>
          <a:p>
            <a:r>
              <a:rPr lang="ru-RU" b="1" i="1" dirty="0">
                <a:solidFill>
                  <a:srgbClr val="FFC000"/>
                </a:solidFill>
              </a:rPr>
              <a:t>Изготовление сплавов, стойких к </a:t>
            </a:r>
            <a:r>
              <a:rPr lang="ru-RU" b="1" i="1" dirty="0" smtClean="0">
                <a:solidFill>
                  <a:srgbClr val="FFC000"/>
                </a:solidFill>
              </a:rPr>
              <a:t>коррозии.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Отделение металла от агрессивной 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i="1" dirty="0" smtClean="0"/>
              <a:t>(</a:t>
            </a:r>
            <a:r>
              <a:rPr lang="ru-RU" i="1" dirty="0"/>
              <a:t>ок­раска, смазка, покрытие лаками, эмалями). Ученые создали новое стеклокристаллическое покрытие, ко­торое отличается стойкостью и способностью рабо­тать при более высокой, чем металлы, температуре.</a:t>
            </a:r>
            <a:endParaRPr lang="ru-RU" dirty="0"/>
          </a:p>
          <a:p>
            <a:r>
              <a:rPr lang="ru-RU" i="1" dirty="0">
                <a:solidFill>
                  <a:srgbClr val="FFC000"/>
                </a:solidFill>
              </a:rPr>
              <a:t>Использование ингибиторов</a:t>
            </a:r>
            <a:r>
              <a:rPr lang="ru-RU" i="1" dirty="0"/>
              <a:t>. Чаще всего это органические вещества или неорганические соли (</a:t>
            </a:r>
            <a:r>
              <a:rPr lang="ru-RU" i="1" u="sng" dirty="0"/>
              <a:t>дихромат и нитрат натрия, хроматы стронция, свин­ца, цинка</a:t>
            </a:r>
            <a:r>
              <a:rPr lang="ru-RU" i="1" dirty="0"/>
              <a:t> и др.).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9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Электрозащита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i="1" dirty="0" smtClean="0"/>
              <a:t>— </a:t>
            </a:r>
            <a:r>
              <a:rPr lang="ru-RU" i="1" dirty="0"/>
              <a:t>нейтрализация тока, возни­кающего при коррозии, постоянным током, пропус­каемым в противоположном направлении. Защищае­мую конструкцию присоединяют к катоду внешнего источника тока, а анод заземляют. Так обычно защи­щают трубы </a:t>
            </a:r>
            <a:r>
              <a:rPr lang="ru-RU" i="1" dirty="0" err="1"/>
              <a:t>нефте</a:t>
            </a:r>
            <a:r>
              <a:rPr lang="ru-RU" i="1" dirty="0"/>
              <a:t>- и газопроводов.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2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Пассивация металлов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i="1" dirty="0" smtClean="0"/>
              <a:t>— </a:t>
            </a:r>
            <a:r>
              <a:rPr lang="ru-RU" i="1" dirty="0"/>
              <a:t>это образование на поверхности металла плотно прилегающего оксидно­го слоя, защищающего от коррозии. Например, желе­зо </a:t>
            </a:r>
            <a:r>
              <a:rPr lang="ru-RU" i="1" dirty="0" err="1"/>
              <a:t>пассивируют</a:t>
            </a:r>
            <a:r>
              <a:rPr lang="ru-RU" i="1" dirty="0"/>
              <a:t> погружением изделия в концентри­рованную азотную кислоту. </a:t>
            </a:r>
            <a:r>
              <a:rPr lang="ru-RU" i="1" dirty="0" err="1"/>
              <a:t>Пассивированное</a:t>
            </a:r>
            <a:r>
              <a:rPr lang="ru-RU" i="1" dirty="0"/>
              <a:t> желе­зо перестает взаимодействовать с кислотами с выде­лением водорода. Устранить пассивацию можно раз­рушением пленки.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8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Может ли ржавчина быть полезной для металла?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Любопытную техно­логию превращения слоя ржавчины в защит­ное покрытие удалось разработать индий­ским ученым. Для этого на стальное изделие, покрытое густым налетом ржавчины, нано­сят специальный состав, который превраща­ет слой оксидов в прочный панцирь черно­го цвета. Затем на него наносят краску. Кста­ти, на этом защитном слое краска держится надежнее, чем непосредственно на металли­ческой поверхности. Теперь изделию корро­зия не страшна.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4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«Я </a:t>
            </a:r>
            <a:r>
              <a:rPr lang="ru-RU" dirty="0"/>
              <a:t>держу в страхе металлы и сплавы всего мира. Более 20 млн тонн в год — примерно 15 % всех производимых в мире металлов становятся ежегодно моими жертвами. по под­счетам экономистов, ущерб, наносимый мною, во много раз превышает даже поте­ри от такого страшного стихийного бедст­вия, как пожары?! Это и неудивительно: ведь огонь буйствует сравнительно редко, а я действую постоянно, ни на одно мгновение не прекращая свою подрывную деятель­ность.</a:t>
            </a:r>
          </a:p>
          <a:p>
            <a:r>
              <a:rPr lang="ru-RU" dirty="0" smtClean="0"/>
              <a:t>Суще­ственные </a:t>
            </a:r>
            <a:r>
              <a:rPr lang="ru-RU" dirty="0"/>
              <a:t>убытки я причиняю и косвенно. Вспомните хотя бы утечку нефти или газа из съеденного мною трубопровода. Я досрочно вывожу из строя детали, оборудование и це­лые сооружения</a:t>
            </a:r>
            <a:r>
              <a:rPr lang="ru-RU" dirty="0" smtClean="0"/>
              <a:t>.»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4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вопроса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начале 30-х гг. XX в. советский ученый </a:t>
            </a:r>
            <a:r>
              <a:rPr lang="ru-RU" b="1" i="1" dirty="0"/>
              <a:t>А. Н. Фрумкин</a:t>
            </a:r>
            <a:r>
              <a:rPr lang="ru-RU" dirty="0"/>
              <a:t>, изучая амальгамы металлов, показал, что активный металл амальгамы растворяется в кислотах, хотя амальгама од­нородна и не имеет никаких включений. В 1935 г. </a:t>
            </a:r>
            <a:r>
              <a:rPr lang="ru-RU" b="1" i="1" dirty="0"/>
              <a:t>А. И. </a:t>
            </a:r>
            <a:r>
              <a:rPr lang="ru-RU" b="1" i="1" dirty="0" err="1"/>
              <a:t>Шултин</a:t>
            </a:r>
            <a:r>
              <a:rPr lang="ru-RU" b="1" i="1" dirty="0"/>
              <a:t> </a:t>
            </a:r>
            <a:r>
              <a:rPr lang="ru-RU" dirty="0"/>
              <a:t>объяснил коррозию как индивидуальных металлов, так и сплавов. Он предложил механизм процесса корро­зии и выявил факторы, влияющие на его скорость. В том же 1935 г. </a:t>
            </a:r>
            <a:endParaRPr lang="ru-RU" dirty="0" smtClean="0"/>
          </a:p>
          <a:p>
            <a:r>
              <a:rPr lang="ru-RU" b="1" i="1" dirty="0" smtClean="0"/>
              <a:t>Я</a:t>
            </a:r>
            <a:r>
              <a:rPr lang="ru-RU" b="1" i="1" dirty="0"/>
              <a:t>. В. </a:t>
            </a:r>
            <a:r>
              <a:rPr lang="ru-RU" b="1" i="1" dirty="0" err="1"/>
              <a:t>Дурдин</a:t>
            </a:r>
            <a:r>
              <a:rPr lang="ru-RU" b="1" i="1" dirty="0"/>
              <a:t> </a:t>
            </a:r>
            <a:r>
              <a:rPr lang="ru-RU" dirty="0"/>
              <a:t>так­же высказал и обосновал идею о растворе­нии металлов в кислотах без наличия ино­родных включений в них. Таким образом, именно советские ученые сформулировали теорию электрохимической коррозии ме­таллических 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2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Ответьте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Что такое коррозия? Какие виды коррозии вы знаете?</a:t>
            </a:r>
          </a:p>
          <a:p>
            <a:pPr lvl="0"/>
            <a:r>
              <a:rPr lang="ru-RU" dirty="0"/>
              <a:t>Когда и кем была создана теория коррозии металлов?</a:t>
            </a:r>
          </a:p>
          <a:p>
            <a:pPr lvl="0"/>
            <a:r>
              <a:rPr lang="ru-RU" dirty="0"/>
              <a:t>При каких условиях коррозия протекает осо­бенно интенсивно?</a:t>
            </a:r>
          </a:p>
          <a:p>
            <a:pPr lvl="0"/>
            <a:r>
              <a:rPr lang="ru-RU" dirty="0"/>
              <a:t>Как можно замедлить коррозию металлов?</a:t>
            </a:r>
          </a:p>
          <a:p>
            <a:pPr lvl="0"/>
            <a:r>
              <a:rPr lang="ru-RU" dirty="0"/>
              <a:t>Чистый цинк не растворяется в разбавленной серной кислоте, а если прибавить несколько капель сульфата меди, начинает энергично выделять водо­род. Объясните это явление.</a:t>
            </a:r>
          </a:p>
          <a:p>
            <a:pPr lvl="0"/>
            <a:r>
              <a:rPr lang="ru-RU" dirty="0"/>
              <a:t>Почему луженый бак в местах повреждения быстро ржавеет, а оцинкованный при тех же услови­ях не разрушается?</a:t>
            </a:r>
          </a:p>
          <a:p>
            <a:pPr lvl="0"/>
            <a:r>
              <a:rPr lang="ru-RU" dirty="0"/>
              <a:t>Почему рядом со стальной коронкой не реко­мендуют ставить золотую?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8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объяснить </a:t>
            </a:r>
            <a:r>
              <a:rPr lang="ru-RU" i="1" dirty="0"/>
              <a:t>химические процессы, о которых идет речь в отрывке из стихотворения А. Ахматовой</a:t>
            </a:r>
            <a:r>
              <a:rPr lang="ru-RU" i="1" dirty="0" smtClean="0"/>
              <a:t>.)</a:t>
            </a:r>
          </a:p>
          <a:p>
            <a:pPr marL="118872" indent="0">
              <a:buNone/>
            </a:pPr>
            <a:r>
              <a:rPr lang="ru-RU" dirty="0"/>
              <a:t>На рукомойнике моем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Позеленела </a:t>
            </a:r>
            <a:r>
              <a:rPr lang="ru-RU" dirty="0"/>
              <a:t>медь,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Но </a:t>
            </a:r>
            <a:r>
              <a:rPr lang="ru-RU" dirty="0"/>
              <a:t>так играет луч на нем, </a:t>
            </a:r>
            <a:endParaRPr lang="ru-RU" dirty="0" smtClean="0"/>
          </a:p>
          <a:p>
            <a:pPr marL="118872" indent="0">
              <a:buNone/>
            </a:pPr>
            <a:r>
              <a:rPr lang="ru-RU" dirty="0" smtClean="0"/>
              <a:t>Что </a:t>
            </a:r>
            <a:r>
              <a:rPr lang="ru-RU" dirty="0"/>
              <a:t>весело глядеть.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29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Образование патины — это не что иное, как коррозия меди, из которой изготовлен рукомойник. Главная причина начала корро­зионных процессов — присутствие солей в воде (особенно хлорида натрия). Первона­чальные продукты взаимодействия солей и металла под действием кислорода, углекисло­го газа и кислот постепенно превращаются в другие соединения.</a:t>
            </a:r>
          </a:p>
          <a:p>
            <a:r>
              <a:rPr lang="ru-RU" dirty="0"/>
              <a:t>Если предположить, что корродирующий агент — хлорид натрия, то в присутствии воды на воздухе образуется бледно-зеленый </a:t>
            </a:r>
            <a:r>
              <a:rPr lang="ru-RU" dirty="0" err="1"/>
              <a:t>атакамит</a:t>
            </a:r>
            <a:r>
              <a:rPr lang="ru-RU" dirty="0"/>
              <a:t> СиС1</a:t>
            </a:r>
            <a:r>
              <a:rPr lang="ru-RU" baseline="-25000" dirty="0"/>
              <a:t>2</a:t>
            </a:r>
            <a:r>
              <a:rPr lang="ru-RU" dirty="0"/>
              <a:t> • </a:t>
            </a:r>
            <a:r>
              <a:rPr lang="ru-RU" dirty="0" err="1"/>
              <a:t>ЗСи</a:t>
            </a:r>
            <a:r>
              <a:rPr lang="ru-RU" dirty="0"/>
              <a:t>(ОН)</a:t>
            </a:r>
            <a:r>
              <a:rPr lang="ru-RU" baseline="-25000" dirty="0"/>
              <a:t>2</a:t>
            </a:r>
            <a:r>
              <a:rPr lang="ru-RU" dirty="0"/>
              <a:t>. Последний при наличии достаточных количеств углекисло­го газа постепенно переходит в темно-зеле­ный малахит </a:t>
            </a:r>
            <a:r>
              <a:rPr lang="en-US" dirty="0"/>
              <a:t>Cu</a:t>
            </a:r>
            <a:r>
              <a:rPr lang="ru-RU" baseline="-25000" dirty="0"/>
              <a:t>2</a:t>
            </a:r>
            <a:r>
              <a:rPr lang="ru-RU" dirty="0"/>
              <a:t>(0</a:t>
            </a:r>
            <a:r>
              <a:rPr lang="en-US" dirty="0"/>
              <a:t>H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en-US" dirty="0"/>
              <a:t>C</a:t>
            </a:r>
            <a:r>
              <a:rPr lang="ru-RU" dirty="0"/>
              <a:t>0</a:t>
            </a:r>
            <a:r>
              <a:rPr lang="ru-RU" baseline="-25000" dirty="0"/>
              <a:t>3</a:t>
            </a:r>
            <a:r>
              <a:rPr lang="ru-RU" dirty="0"/>
              <a:t>. На чистой меди плотная зеленая патина образуется с боль­шим трудом, и она служит несомненным до­казательством того, что медный рукомой­ник уже очень старый.	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Коррозия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«Просто знать — еще не все, знания нуж­но уметь использовать</a:t>
            </a:r>
            <a:r>
              <a:rPr lang="ru-RU" dirty="0" smtClean="0"/>
              <a:t>». </a:t>
            </a:r>
          </a:p>
          <a:p>
            <a:pPr algn="just"/>
            <a:r>
              <a:rPr lang="ru-RU" dirty="0" smtClean="0"/>
              <a:t>                                                          Гёте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2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/>
              <a:t>Коррозия - это разрушение металла под действием внешней среды. </a:t>
            </a:r>
            <a:endParaRPr lang="ru-RU" dirty="0" smtClean="0"/>
          </a:p>
          <a:p>
            <a:r>
              <a:rPr lang="ru-RU" dirty="0" smtClean="0"/>
              <a:t>Этот </a:t>
            </a:r>
            <a:r>
              <a:rPr lang="ru-RU" dirty="0"/>
              <a:t>процесс имеет </a:t>
            </a:r>
            <a:r>
              <a:rPr lang="ru-RU" dirty="0" err="1"/>
              <a:t>окислительно</a:t>
            </a:r>
            <a:r>
              <a:rPr lang="ru-RU" dirty="0"/>
              <a:t>-восстановительный ха­рактер.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роли окислителя, как правило, вы­ступают 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и Н</a:t>
            </a:r>
            <a:r>
              <a:rPr lang="ru-RU" baseline="30000" dirty="0"/>
              <a:t>+</a:t>
            </a:r>
            <a:r>
              <a:rPr lang="ru-RU" dirty="0"/>
              <a:t>, при этом атомы металла превращаются в </a:t>
            </a:r>
            <a:r>
              <a:rPr lang="ru-RU" dirty="0" smtClean="0"/>
              <a:t>ионы:</a:t>
            </a:r>
          </a:p>
          <a:p>
            <a:pPr marL="0" indent="0">
              <a:buNone/>
            </a:pPr>
            <a:r>
              <a:rPr lang="ru-RU" dirty="0" smtClean="0"/>
              <a:t>                                  </a:t>
            </a:r>
            <a:r>
              <a:rPr lang="ru-RU" dirty="0" err="1" smtClean="0"/>
              <a:t>Ме</a:t>
            </a:r>
            <a:r>
              <a:rPr lang="ru-RU" dirty="0" smtClean="0">
                <a:latin typeface="Calibri"/>
                <a:cs typeface="Calibri"/>
              </a:rPr>
              <a:t>⁰</a:t>
            </a:r>
            <a:r>
              <a:rPr lang="ru-RU" dirty="0" smtClean="0"/>
              <a:t> - </a:t>
            </a:r>
            <a:r>
              <a:rPr lang="en-US" dirty="0" err="1" smtClean="0"/>
              <a:t>n</a:t>
            </a:r>
            <a:r>
              <a:rPr lang="en-US" dirty="0" err="1" smtClean="0">
                <a:latin typeface="Calibri"/>
                <a:cs typeface="Calibri"/>
              </a:rPr>
              <a:t>ḗ</a:t>
            </a:r>
            <a:r>
              <a:rPr lang="ru-RU" dirty="0" smtClean="0">
                <a:latin typeface="Calibri"/>
                <a:cs typeface="Calibri"/>
              </a:rPr>
              <a:t> → </a:t>
            </a:r>
            <a:r>
              <a:rPr lang="ru-RU" dirty="0" err="1" smtClean="0">
                <a:latin typeface="Calibri"/>
                <a:cs typeface="Calibri"/>
              </a:rPr>
              <a:t>Ме</a:t>
            </a:r>
            <a:r>
              <a:rPr lang="ru-RU" dirty="0">
                <a:latin typeface="Calibri"/>
                <a:cs typeface="Calibri"/>
              </a:rPr>
              <a:t>⁺</a:t>
            </a:r>
            <a:r>
              <a:rPr lang="en-US" dirty="0" smtClean="0">
                <a:latin typeface="Calibri"/>
                <a:cs typeface="Calibri"/>
              </a:rPr>
              <a:t>ⁿ</a:t>
            </a:r>
            <a:r>
              <a:rPr lang="ru-RU" dirty="0" smtClean="0">
                <a:latin typeface="Calibri"/>
                <a:cs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204864"/>
            <a:ext cx="2487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химическая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2204864"/>
            <a:ext cx="4023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электрохимическая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204864"/>
            <a:ext cx="2487861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химическая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2204864"/>
            <a:ext cx="4023730" cy="646331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электрохимическая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67744" y="1196752"/>
            <a:ext cx="1008112" cy="93610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1196752"/>
            <a:ext cx="1395265" cy="93610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771800" y="620688"/>
            <a:ext cx="2736304" cy="576064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Коррозия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7" y="4018121"/>
            <a:ext cx="3975126" cy="191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86570"/>
            <a:ext cx="4176464" cy="107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08104" y="5188550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или</a:t>
            </a: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610339"/>
            <a:ext cx="4263833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химическая коррозия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Химическая коррозия протекает в средах, </a:t>
            </a:r>
          </a:p>
          <a:p>
            <a:pPr marL="0" indent="0">
              <a:buNone/>
            </a:pPr>
            <a:r>
              <a:rPr lang="ru-RU" dirty="0" smtClean="0"/>
              <a:t>не проводящих электрический ток </a:t>
            </a:r>
          </a:p>
          <a:p>
            <a:pPr marL="0" indent="0">
              <a:buNone/>
            </a:pPr>
            <a:r>
              <a:rPr lang="ru-RU" dirty="0" smtClean="0"/>
              <a:t>(напри­мер, газы, нефть), при высоких температу­рах, когда невозможна конденсация водяно­го пара.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Ей подвергаются арматура печей, детали </a:t>
            </a:r>
          </a:p>
          <a:p>
            <a:pPr marL="0" indent="0">
              <a:buNone/>
            </a:pPr>
            <a:r>
              <a:rPr lang="ru-RU" dirty="0" smtClean="0"/>
              <a:t>двигателей внутреннего сгорания, лопатки газовых турбин, аппаратура хими­ческой промышленности.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7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Электрохимическая коррозия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Электрохимическая коррозия протекает в присутствии влаги. </a:t>
            </a:r>
          </a:p>
          <a:p>
            <a:r>
              <a:rPr lang="ru-RU" dirty="0" smtClean="0"/>
              <a:t>Ей подвер­гаются подводные части судов в морской и пресной воде, паровые котлы, </a:t>
            </a:r>
          </a:p>
          <a:p>
            <a:pPr marL="0" indent="0">
              <a:buNone/>
            </a:pPr>
            <a:r>
              <a:rPr lang="ru-RU" dirty="0" smtClean="0"/>
              <a:t>    металлические сооружения и конструкции под водой и в атмосфере, проложенные </a:t>
            </a:r>
          </a:p>
          <a:p>
            <a:pPr marL="0" indent="0">
              <a:buNone/>
            </a:pPr>
            <a:r>
              <a:rPr lang="ru-RU" dirty="0" smtClean="0"/>
              <a:t>в грунте трубопро­воды, оболочки кабелей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5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Объясните результат опытов №1 и №2, сделайте 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5867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1641416" y="4479871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4788024" y="4581128"/>
            <a:ext cx="457200" cy="57606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836178" y="4235572"/>
            <a:ext cx="26632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476138" y="3963421"/>
            <a:ext cx="360040" cy="28803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2130379" y="4754860"/>
            <a:ext cx="288032" cy="228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Сравните результаты опытов №2 и №3, сделайте 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601027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971600" y="4400239"/>
            <a:ext cx="457200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1691680" y="4533106"/>
            <a:ext cx="338336" cy="27890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1825107" y="3994297"/>
            <a:ext cx="288032" cy="3726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067944" y="4248211"/>
            <a:ext cx="457200" cy="380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984901" y="4383591"/>
            <a:ext cx="457200" cy="3177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154069" y="4070972"/>
            <a:ext cx="288032" cy="32821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4186808" y="3916446"/>
            <a:ext cx="457200" cy="36834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644008" y="4372472"/>
            <a:ext cx="359838" cy="457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1078</Words>
  <Application>Microsoft Office PowerPoint</Application>
  <PresentationFormat>Экран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Модульная</vt:lpstr>
      <vt:lpstr>1.Какой металл в следующем ряду является наиболее активным?</vt:lpstr>
      <vt:lpstr>Тема урока</vt:lpstr>
      <vt:lpstr>Коррозия</vt:lpstr>
      <vt:lpstr>Презентация PowerPoint</vt:lpstr>
      <vt:lpstr>Презентация PowerPoint</vt:lpstr>
      <vt:lpstr> химическая коррозия</vt:lpstr>
      <vt:lpstr>Электрохимическая коррозия</vt:lpstr>
      <vt:lpstr>Объясните результат опытов №1 и №2, сделайте вывод.</vt:lpstr>
      <vt:lpstr>Сравните результаты опытов №2 и №3, сделайте вывод.</vt:lpstr>
      <vt:lpstr>Сравните результаты опытов №3 и №4, сделайте вывод.</vt:lpstr>
      <vt:lpstr>Сравните результаты опыта №2 и №5, сделайте вывод.</vt:lpstr>
      <vt:lpstr>Презентация PowerPoint</vt:lpstr>
      <vt:lpstr>Презентация PowerPoint</vt:lpstr>
      <vt:lpstr>Способы защиты металлов от коррозии</vt:lpstr>
      <vt:lpstr>Катодная защита</vt:lpstr>
      <vt:lpstr>Отделение металла от агрессивной среды</vt:lpstr>
      <vt:lpstr>Электрозащита</vt:lpstr>
      <vt:lpstr>Пассивация металлов</vt:lpstr>
      <vt:lpstr>Может ли ржавчина быть полезной для металла?</vt:lpstr>
      <vt:lpstr>История вопроса</vt:lpstr>
      <vt:lpstr>Ответьте на вопросы:</vt:lpstr>
      <vt:lpstr>Творческое домашнее задание:</vt:lpstr>
      <vt:lpstr>Ответ: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Terehova</dc:creator>
  <cp:lastModifiedBy>Terehova</cp:lastModifiedBy>
  <cp:revision>26</cp:revision>
  <dcterms:created xsi:type="dcterms:W3CDTF">2013-01-22T16:46:17Z</dcterms:created>
  <dcterms:modified xsi:type="dcterms:W3CDTF">2013-07-01T17:58:23Z</dcterms:modified>
</cp:coreProperties>
</file>