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57D41F-A985-4E1C-B53E-4FB4D94F0000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31E4C5-F7D4-41F5-9616-50D5040B20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Мыло и синтетические моющие средства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Мыло – натриевая или калиевая соль высшей карбоновой кислоты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7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Поверхностно-активные вещества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У любого мыла есть существенный недостаток — для его изготовления нужны большие количества пищевых продуктов (животных и расти­тельных жиров). На смену мылу пришли </a:t>
            </a:r>
            <a:r>
              <a:rPr lang="en-US" i="1" dirty="0"/>
              <a:t>CMC</a:t>
            </a:r>
            <a:r>
              <a:rPr lang="ru-RU" i="1" dirty="0"/>
              <a:t> — ПАВ, в которых длинный углеводородный предельный (чаще всего неразветвленный) радикал (как в мыле) соединен с сульфатной или </a:t>
            </a:r>
            <a:r>
              <a:rPr lang="ru-RU" i="1" dirty="0" err="1"/>
              <a:t>сульфонатной</a:t>
            </a:r>
            <a:r>
              <a:rPr lang="ru-RU" i="1" dirty="0"/>
              <a:t> группой. Их производ­ство основано на продуктах переработки нефти.</a:t>
            </a:r>
            <a:endParaRPr lang="ru-RU" dirty="0"/>
          </a:p>
          <a:p>
            <a:r>
              <a:rPr lang="ru-RU" i="1" dirty="0"/>
              <a:t>Запишите в тетрадях цепочку превращений: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2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Синтетическое моющее средство – СМС, ПАВ.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</a:t>
            </a:r>
            <a:r>
              <a:rPr lang="ru-RU" sz="2000" dirty="0" smtClean="0"/>
              <a:t>12</a:t>
            </a:r>
            <a:r>
              <a:rPr lang="ru-RU" dirty="0" smtClean="0"/>
              <a:t>Н</a:t>
            </a:r>
            <a:r>
              <a:rPr lang="ru-RU" sz="2000" dirty="0" smtClean="0"/>
              <a:t>25</a:t>
            </a:r>
            <a:r>
              <a:rPr lang="ru-RU" dirty="0" smtClean="0"/>
              <a:t>-            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  → С</a:t>
            </a:r>
            <a:r>
              <a:rPr lang="ru-RU" sz="2000" dirty="0" smtClean="0">
                <a:latin typeface="Calibri"/>
                <a:cs typeface="Calibri"/>
              </a:rPr>
              <a:t>12</a:t>
            </a:r>
            <a:r>
              <a:rPr lang="ru-RU" dirty="0" smtClean="0">
                <a:latin typeface="Calibri"/>
                <a:cs typeface="Calibri"/>
              </a:rPr>
              <a:t>Н</a:t>
            </a:r>
            <a:r>
              <a:rPr lang="ru-RU" sz="2000" dirty="0" smtClean="0">
                <a:latin typeface="Calibri"/>
                <a:cs typeface="Calibri"/>
              </a:rPr>
              <a:t>25</a:t>
            </a:r>
            <a:r>
              <a:rPr lang="ru-RU" dirty="0" smtClean="0">
                <a:latin typeface="Calibri"/>
                <a:cs typeface="Calibri"/>
              </a:rPr>
              <a:t>—</a:t>
            </a:r>
            <a:r>
              <a:rPr lang="en-US" dirty="0" smtClean="0">
                <a:latin typeface="Calibri"/>
                <a:cs typeface="Calibri"/>
              </a:rPr>
              <a:t>     </a:t>
            </a:r>
            <a:r>
              <a:rPr lang="ru-RU" dirty="0" smtClean="0">
                <a:latin typeface="Calibri"/>
                <a:cs typeface="Calibri"/>
              </a:rPr>
              <a:t>       </a:t>
            </a:r>
            <a:r>
              <a:rPr lang="en-US" dirty="0" smtClean="0">
                <a:latin typeface="Calibri"/>
                <a:cs typeface="Calibri"/>
              </a:rPr>
              <a:t>      -SO</a:t>
            </a:r>
            <a:r>
              <a:rPr lang="en-US" sz="2000" dirty="0" smtClean="0">
                <a:latin typeface="Calibri"/>
                <a:cs typeface="Calibri"/>
              </a:rPr>
              <a:t>3</a:t>
            </a:r>
            <a:r>
              <a:rPr lang="en-US" dirty="0" smtClean="0">
                <a:latin typeface="Calibri"/>
                <a:cs typeface="Calibri"/>
              </a:rPr>
              <a:t>H →</a:t>
            </a:r>
          </a:p>
          <a:p>
            <a:r>
              <a:rPr lang="ru-RU" sz="2800" i="1" dirty="0" smtClean="0">
                <a:latin typeface="Calibri"/>
                <a:cs typeface="Calibri"/>
              </a:rPr>
              <a:t>         </a:t>
            </a:r>
            <a:r>
              <a:rPr lang="ru-RU" sz="2800" i="1" dirty="0" err="1" smtClean="0">
                <a:latin typeface="Calibri"/>
                <a:cs typeface="Calibri"/>
              </a:rPr>
              <a:t>Алкилбензол</a:t>
            </a:r>
            <a:r>
              <a:rPr lang="ru-RU" sz="2800" i="1" dirty="0" smtClean="0">
                <a:latin typeface="Calibri"/>
                <a:cs typeface="Calibri"/>
              </a:rPr>
              <a:t>   </a:t>
            </a:r>
            <a:r>
              <a:rPr lang="ru-RU" dirty="0" smtClean="0">
                <a:latin typeface="Calibri"/>
                <a:cs typeface="Calibri"/>
              </a:rPr>
              <a:t>                </a:t>
            </a:r>
            <a:r>
              <a:rPr lang="ru-RU" sz="2800" i="1" dirty="0" smtClean="0">
                <a:latin typeface="Calibri"/>
                <a:cs typeface="Calibri"/>
              </a:rPr>
              <a:t>сульфокислота</a:t>
            </a:r>
            <a:endParaRPr lang="en-US" sz="2800" i="1" dirty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→ C</a:t>
            </a:r>
            <a:r>
              <a:rPr lang="en-US" sz="2000" dirty="0" smtClean="0">
                <a:latin typeface="Calibri"/>
                <a:cs typeface="Calibri"/>
              </a:rPr>
              <a:t>12</a:t>
            </a:r>
            <a:r>
              <a:rPr lang="en-US" dirty="0" smtClean="0">
                <a:latin typeface="Calibri"/>
                <a:cs typeface="Calibri"/>
              </a:rPr>
              <a:t>H</a:t>
            </a:r>
            <a:r>
              <a:rPr lang="en-US" sz="2000" dirty="0" smtClean="0">
                <a:latin typeface="Calibri"/>
                <a:cs typeface="Calibri"/>
              </a:rPr>
              <a:t>25</a:t>
            </a:r>
            <a:r>
              <a:rPr lang="en-US" dirty="0" smtClean="0">
                <a:latin typeface="Calibri"/>
                <a:cs typeface="Calibri"/>
              </a:rPr>
              <a:t> -     </a:t>
            </a:r>
            <a:r>
              <a:rPr lang="ru-RU" dirty="0" smtClean="0">
                <a:latin typeface="Calibri"/>
                <a:cs typeface="Calibri"/>
              </a:rPr>
              <a:t>   </a:t>
            </a:r>
            <a:r>
              <a:rPr lang="en-US" dirty="0" smtClean="0">
                <a:latin typeface="Calibri"/>
                <a:cs typeface="Calibri"/>
              </a:rPr>
              <a:t>          -SO</a:t>
            </a:r>
            <a:r>
              <a:rPr lang="en-US" sz="2000" dirty="0" smtClean="0">
                <a:latin typeface="Calibri"/>
                <a:cs typeface="Calibri"/>
              </a:rPr>
              <a:t>3</a:t>
            </a:r>
            <a:r>
              <a:rPr lang="en-US" dirty="0" smtClean="0">
                <a:latin typeface="Calibri"/>
                <a:cs typeface="Calibri"/>
              </a:rPr>
              <a:t>Na</a:t>
            </a:r>
            <a:endParaRPr lang="ru-RU" dirty="0" smtClean="0">
              <a:latin typeface="Calibri"/>
              <a:cs typeface="Calibri"/>
            </a:endParaRPr>
          </a:p>
          <a:p>
            <a:endParaRPr lang="ru-RU" sz="2800" i="1" dirty="0" smtClean="0">
              <a:latin typeface="Calibri"/>
              <a:cs typeface="Calibri"/>
            </a:endParaRPr>
          </a:p>
          <a:p>
            <a:r>
              <a:rPr lang="ru-RU" sz="2800" i="1" dirty="0" err="1" smtClean="0">
                <a:latin typeface="Calibri"/>
                <a:cs typeface="Calibri"/>
              </a:rPr>
              <a:t>Алкилбензолсульфонат</a:t>
            </a:r>
            <a:r>
              <a:rPr lang="ru-RU" sz="2800" i="1" dirty="0" smtClean="0">
                <a:latin typeface="Calibri"/>
                <a:cs typeface="Calibri"/>
              </a:rPr>
              <a:t> натрия</a:t>
            </a:r>
            <a:endParaRPr lang="ru-RU" sz="2800" i="1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2330462" y="206084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5721005" y="20717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627784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12160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3059832" y="380486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91166" y="4005064"/>
            <a:ext cx="46075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0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и свойства СМС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err="1"/>
              <a:t>Алкилбензолсулъфонат</a:t>
            </a:r>
            <a:r>
              <a:rPr lang="ru-RU" i="1" dirty="0"/>
              <a:t> натрия — основной компо­нент многих детергентов (стиральных порошков). В отличие от нерастворимых </a:t>
            </a:r>
            <a:r>
              <a:rPr lang="ru-RU" i="1" dirty="0" err="1"/>
              <a:t>стеаратов</a:t>
            </a:r>
            <a:r>
              <a:rPr lang="ru-RU" i="1" dirty="0"/>
              <a:t> кальция и магния, которые образуются при стирке в жесткой воде и осаждаются на ткани, кальциевые и магние­вые соли </a:t>
            </a:r>
            <a:r>
              <a:rPr lang="ru-RU" i="1" dirty="0" err="1"/>
              <a:t>сулъфокислот</a:t>
            </a:r>
            <a:r>
              <a:rPr lang="ru-RU" i="1" dirty="0"/>
              <a:t> обладают более высокой ра­створимостью в воде. Следовательно, многие </a:t>
            </a:r>
            <a:r>
              <a:rPr lang="en-US" i="1" dirty="0"/>
              <a:t>CMC</a:t>
            </a:r>
            <a:r>
              <a:rPr lang="ru-RU" i="1" dirty="0"/>
              <a:t> одинаково хорошо моют как в мягкой, так и в жест­кой воде. Расход их (</a:t>
            </a:r>
            <a:r>
              <a:rPr lang="en-US" i="1" dirty="0"/>
              <a:t>CMC</a:t>
            </a:r>
            <a:r>
              <a:rPr lang="ru-RU" i="1" dirty="0"/>
              <a:t>) по сравнению с мылом гораздо меньше (около 25% мыла идет на связывание ионов кальция и магния). Но детергенты в отличие от мыла медленно разлагаются и, попадая со сточ­ными водами в водоемы, оказывают вредное воздей­ствие на живые организмы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93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 мыла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 </a:t>
            </a:r>
            <a:r>
              <a:rPr lang="ru-RU" dirty="0"/>
              <a:t>медицинском древнеегипетском трактате </a:t>
            </a:r>
            <a:r>
              <a:rPr lang="ru-RU" dirty="0" err="1"/>
              <a:t>Г.Эбер-са</a:t>
            </a:r>
            <a:r>
              <a:rPr lang="ru-RU" dirty="0"/>
              <a:t> (названном его именем и опубликованном им в 1875 г.) мыло упоминается как лекарственный пре­парат.</a:t>
            </a:r>
          </a:p>
          <a:p>
            <a:r>
              <a:rPr lang="ru-RU" dirty="0"/>
              <a:t>В дошедших до нас документах раннего средне­вековья упоминаний о мыле нет. И это неудиви­тельно. В те суровые годы, освещенные зловещи­ми кострами инквизиции, понятие о чистоте и ги­гиене отступило на задний план.</a:t>
            </a:r>
          </a:p>
          <a:p>
            <a:r>
              <a:rPr lang="ru-RU" dirty="0"/>
              <a:t>Если в Древнем Риме было около 800 бань, то в середине второго тысячелетия испанская королева Изабелла Католическая гордилась тем, что мылась два раза в жизни — после рождения и перед выхо­дом замуж.</a:t>
            </a:r>
          </a:p>
          <a:p>
            <a:r>
              <a:rPr lang="ru-RU" dirty="0"/>
              <a:t>По преданию, английский король Генрих </a:t>
            </a:r>
            <a:r>
              <a:rPr lang="en-US" dirty="0"/>
              <a:t>II</a:t>
            </a:r>
            <a:r>
              <a:rPr lang="ru-RU" dirty="0"/>
              <a:t> уч­редил орден Бани. Привилегией кавалеров этого ордена было умывание.</a:t>
            </a:r>
          </a:p>
          <a:p>
            <a:r>
              <a:rPr lang="ru-RU" dirty="0"/>
              <a:t>Мыловарение возникло в Европе только в </a:t>
            </a:r>
            <a:r>
              <a:rPr lang="en-US" dirty="0"/>
              <a:t>XIV</a:t>
            </a:r>
            <a:r>
              <a:rPr lang="ru-RU" dirty="0"/>
              <a:t> в. На научную основу производство мыла было по­ставлено в начале </a:t>
            </a:r>
            <a:r>
              <a:rPr lang="en-US" dirty="0"/>
              <a:t>XIX</a:t>
            </a:r>
            <a:r>
              <a:rPr lang="ru-RU" dirty="0"/>
              <a:t> в. Этому способствовали многочисленные исследования французского хими­ка Мишеля </a:t>
            </a:r>
            <a:r>
              <a:rPr lang="ru-RU" dirty="0" err="1"/>
              <a:t>Шевреля</a:t>
            </a:r>
            <a:r>
              <a:rPr lang="ru-RU" dirty="0"/>
              <a:t> в области химии жиров. С тех пор производство мыла не претерпело принципи­альных изменений.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51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Профессии мыла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Смачивающая </a:t>
            </a:r>
            <a:r>
              <a:rPr lang="ru-RU" dirty="0"/>
              <a:t>и </a:t>
            </a:r>
            <a:r>
              <a:rPr lang="ru-RU" dirty="0" err="1"/>
              <a:t>эмульгирующая</a:t>
            </a:r>
            <a:r>
              <a:rPr lang="ru-RU" dirty="0"/>
              <a:t> способность мыла делают его вспомогательным веществом в технологических процессах производства тканей, лекарств, пластмасс, синтетических каучуков, туши, чернил. Мыльные растворы помогают из­влечь нефть из истощенных скважин. Чтобы ко­рабли не обрастали со дна ракушками и из-за это­го не снижалась их скорость, наружную обшивку корпуса покрывают нерастворимым в воде мылом (соль алюминия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56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«Моющие средства»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 </a:t>
            </a:r>
            <a:r>
              <a:rPr lang="ru-RU" dirty="0"/>
              <a:t>Какой из перечисленных ученых поставил производство мыла на научную основу?</a:t>
            </a:r>
          </a:p>
          <a:p>
            <a:r>
              <a:rPr lang="ru-RU" dirty="0"/>
              <a:t>а) </a:t>
            </a:r>
            <a:r>
              <a:rPr lang="ru-RU" dirty="0" err="1"/>
              <a:t>А.М.Бутлеров</a:t>
            </a:r>
            <a:r>
              <a:rPr lang="ru-RU" dirty="0"/>
              <a:t>;        б) </a:t>
            </a:r>
            <a:r>
              <a:rPr lang="ru-RU" dirty="0" err="1"/>
              <a:t>П.Э.М.Бертло</a:t>
            </a:r>
            <a:r>
              <a:rPr lang="ru-RU" dirty="0"/>
              <a:t>; в) </a:t>
            </a:r>
            <a:r>
              <a:rPr lang="ru-RU" dirty="0" err="1"/>
              <a:t>К.Л.Бертолле</a:t>
            </a:r>
            <a:r>
              <a:rPr lang="ru-RU" dirty="0"/>
              <a:t>;       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К.В.Шееле</a:t>
            </a:r>
            <a:r>
              <a:rPr lang="ru-RU" dirty="0"/>
              <a:t>; д) </a:t>
            </a:r>
            <a:r>
              <a:rPr lang="ru-RU" dirty="0" err="1"/>
              <a:t>М.Э.Шеврель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 Какие вещества не могут образоваться при гидролизе жиров?</a:t>
            </a:r>
          </a:p>
          <a:p>
            <a:r>
              <a:rPr lang="ru-RU" dirty="0"/>
              <a:t>а) Вода;           б) муравьиная кислота;</a:t>
            </a:r>
          </a:p>
          <a:p>
            <a:r>
              <a:rPr lang="ru-RU" dirty="0"/>
              <a:t>в) глицерин;     г) олеиновая кислота; д) этанол;        е) масляная кислота.</a:t>
            </a:r>
          </a:p>
          <a:p>
            <a:r>
              <a:rPr lang="ru-RU" dirty="0" smtClean="0"/>
              <a:t>3</a:t>
            </a:r>
            <a:r>
              <a:rPr lang="ru-RU" dirty="0"/>
              <a:t>.  </a:t>
            </a:r>
            <a:r>
              <a:rPr lang="ru-RU" dirty="0" err="1"/>
              <a:t>Стеарат</a:t>
            </a:r>
            <a:r>
              <a:rPr lang="ru-RU" dirty="0"/>
              <a:t> натрия имеет формулу:</a:t>
            </a:r>
          </a:p>
          <a:p>
            <a:r>
              <a:rPr lang="en-US" dirty="0"/>
              <a:t>a) C</a:t>
            </a:r>
            <a:r>
              <a:rPr lang="en-US" baseline="-25000" dirty="0"/>
              <a:t>15</a:t>
            </a:r>
            <a:r>
              <a:rPr lang="en-US" dirty="0"/>
              <a:t>H</a:t>
            </a:r>
            <a:r>
              <a:rPr lang="en-US" baseline="-25000" dirty="0"/>
              <a:t>31</a:t>
            </a:r>
            <a:r>
              <a:rPr lang="en-US" dirty="0"/>
              <a:t>COONa;       </a:t>
            </a:r>
            <a:r>
              <a:rPr lang="ru-RU" dirty="0"/>
              <a:t>б</a:t>
            </a:r>
            <a:r>
              <a:rPr lang="en-US" dirty="0"/>
              <a:t>) C</a:t>
            </a:r>
            <a:r>
              <a:rPr lang="en-US" baseline="-25000" dirty="0"/>
              <a:t>17</a:t>
            </a:r>
            <a:r>
              <a:rPr lang="en-US" dirty="0"/>
              <a:t>H</a:t>
            </a:r>
            <a:r>
              <a:rPr lang="en-US" baseline="-25000" dirty="0"/>
              <a:t>35</a:t>
            </a:r>
            <a:r>
              <a:rPr lang="en-US" dirty="0"/>
              <a:t>COONa;</a:t>
            </a:r>
            <a:endParaRPr lang="ru-RU" dirty="0"/>
          </a:p>
          <a:p>
            <a:r>
              <a:rPr lang="ru-RU" dirty="0"/>
              <a:t>в</a:t>
            </a:r>
            <a:r>
              <a:rPr lang="en-US" dirty="0"/>
              <a:t>) C</a:t>
            </a:r>
            <a:r>
              <a:rPr lang="en-US" baseline="-25000" dirty="0"/>
              <a:t>18</a:t>
            </a:r>
            <a:r>
              <a:rPr lang="en-US" dirty="0"/>
              <a:t>H</a:t>
            </a:r>
            <a:r>
              <a:rPr lang="en-US" baseline="-25000" dirty="0"/>
              <a:t>37</a:t>
            </a:r>
            <a:r>
              <a:rPr lang="en-US" dirty="0"/>
              <a:t>COONa;        </a:t>
            </a:r>
            <a:r>
              <a:rPr lang="ru-RU" dirty="0"/>
              <a:t>г</a:t>
            </a:r>
            <a:r>
              <a:rPr lang="en-US" dirty="0"/>
              <a:t>) C</a:t>
            </a:r>
            <a:r>
              <a:rPr lang="en-US" baseline="-25000" dirty="0"/>
              <a:t>19</a:t>
            </a:r>
            <a:r>
              <a:rPr lang="en-US" dirty="0"/>
              <a:t>H</a:t>
            </a:r>
            <a:r>
              <a:rPr lang="en-US" baseline="-25000" dirty="0"/>
              <a:t>39</a:t>
            </a:r>
            <a:r>
              <a:rPr lang="en-US" dirty="0"/>
              <a:t>'C00Na.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34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теста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4.  </a:t>
            </a:r>
            <a:r>
              <a:rPr lang="ru-RU" dirty="0" err="1"/>
              <a:t>Лаурилсульфат</a:t>
            </a:r>
            <a:r>
              <a:rPr lang="ru-RU" dirty="0"/>
              <a:t> натрия</a:t>
            </a:r>
            <a:r>
              <a:rPr lang="en-US" dirty="0"/>
              <a:t>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ru-RU" sz="1700" dirty="0" smtClean="0"/>
              <a:t>11</a:t>
            </a:r>
            <a:r>
              <a:rPr lang="en-US" dirty="0" smtClean="0"/>
              <a:t>OS0</a:t>
            </a:r>
            <a:r>
              <a:rPr lang="en-US" baseline="-25000" dirty="0" smtClean="0"/>
              <a:t>3</a:t>
            </a:r>
            <a:r>
              <a:rPr lang="en-US" dirty="0" smtClean="0"/>
              <a:t>Na </a:t>
            </a:r>
            <a:r>
              <a:rPr lang="en-US" dirty="0"/>
              <a:t>-</a:t>
            </a:r>
            <a:r>
              <a:rPr lang="ru-RU" dirty="0"/>
              <a:t>ПАВ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Растворимо ли это соединение в воде?</a:t>
            </a:r>
          </a:p>
          <a:p>
            <a:r>
              <a:rPr lang="ru-RU" dirty="0"/>
              <a:t> а) Да;    б) нет.</a:t>
            </a:r>
          </a:p>
          <a:p>
            <a:r>
              <a:rPr lang="ru-RU" dirty="0"/>
              <a:t> Растворимо ли  это соединение в масле?</a:t>
            </a:r>
          </a:p>
          <a:p>
            <a:r>
              <a:rPr lang="ru-RU" dirty="0"/>
              <a:t> в) Да;    г) нет.</a:t>
            </a:r>
          </a:p>
          <a:p>
            <a:r>
              <a:rPr lang="ru-RU" dirty="0" smtClean="0"/>
              <a:t>5</a:t>
            </a:r>
            <a:r>
              <a:rPr lang="ru-RU" dirty="0"/>
              <a:t>. Вещество </a:t>
            </a:r>
            <a:r>
              <a:rPr lang="en-US" dirty="0"/>
              <a:t>C</a:t>
            </a:r>
            <a:r>
              <a:rPr lang="ru-RU" baseline="-25000" dirty="0"/>
              <a:t>17</a:t>
            </a:r>
            <a:r>
              <a:rPr lang="en-US" dirty="0"/>
              <a:t>H</a:t>
            </a:r>
            <a:r>
              <a:rPr lang="ru-RU" baseline="-25000" dirty="0"/>
              <a:t>33</a:t>
            </a:r>
            <a:r>
              <a:rPr lang="en-US" dirty="0" err="1"/>
              <a:t>COONa</a:t>
            </a:r>
            <a:r>
              <a:rPr lang="ru-RU" dirty="0"/>
              <a:t> - это:</a:t>
            </a:r>
          </a:p>
          <a:p>
            <a:r>
              <a:rPr lang="ru-RU" dirty="0"/>
              <a:t> а) сложный эфир;      б) соль; в) спирт; 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кислота.</a:t>
            </a:r>
          </a:p>
          <a:p>
            <a:r>
              <a:rPr lang="ru-RU" dirty="0" smtClean="0"/>
              <a:t>Растворимо </a:t>
            </a:r>
            <a:r>
              <a:rPr lang="ru-RU" dirty="0"/>
              <a:t>ли  это соединение в масле?</a:t>
            </a:r>
          </a:p>
          <a:p>
            <a:r>
              <a:rPr lang="ru-RU" dirty="0"/>
              <a:t> в) Да;    г) нет.</a:t>
            </a:r>
          </a:p>
          <a:p>
            <a:r>
              <a:rPr lang="ru-RU" dirty="0" smtClean="0"/>
              <a:t>Ответ: </a:t>
            </a:r>
            <a:r>
              <a:rPr lang="ru-RU" i="1" dirty="0" smtClean="0"/>
              <a:t>1д; 2а,б,д;</a:t>
            </a:r>
            <a:r>
              <a:rPr lang="en-US" i="1" dirty="0" smtClean="0"/>
              <a:t> </a:t>
            </a:r>
            <a:r>
              <a:rPr lang="ru-RU" i="1" dirty="0" smtClean="0"/>
              <a:t>3б; </a:t>
            </a:r>
            <a:r>
              <a:rPr lang="ru-RU" i="1" dirty="0" smtClean="0"/>
              <a:t>4 а, г; 5 б, г.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73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«Жиры»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831722"/>
              </p:ext>
            </p:extLst>
          </p:nvPr>
        </p:nvGraphicFramePr>
        <p:xfrm>
          <a:off x="755573" y="1628802"/>
          <a:ext cx="8208914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2638"/>
                <a:gridCol w="1637828"/>
                <a:gridCol w="1885202"/>
                <a:gridCol w="203246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Структура (формула)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Название кислоты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Источник получения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10</a:t>
                      </a:r>
                      <a:r>
                        <a:rPr lang="ru-RU" sz="1400">
                          <a:effectLst/>
                        </a:rPr>
                        <a:t>СООН   (С</a:t>
                      </a:r>
                      <a:r>
                        <a:rPr lang="ru-RU" sz="1400" baseline="-25000">
                          <a:effectLst/>
                        </a:rPr>
                        <a:t>11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23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Лауриновая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Кокосовое масло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12</a:t>
                      </a:r>
                      <a:r>
                        <a:rPr lang="ru-RU" sz="1400">
                          <a:effectLst/>
                        </a:rPr>
                        <a:t>СООН   (С</a:t>
                      </a:r>
                      <a:r>
                        <a:rPr lang="ru-RU" sz="1400" baseline="-25000">
                          <a:effectLst/>
                        </a:rPr>
                        <a:t>13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27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Миристиновая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Мускатное масло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16</a:t>
                      </a:r>
                      <a:r>
                        <a:rPr lang="ru-RU" sz="1400">
                          <a:effectLst/>
                        </a:rPr>
                        <a:t>СООН   (С</a:t>
                      </a:r>
                      <a:r>
                        <a:rPr lang="ru-RU" sz="1400" baseline="-25000">
                          <a:effectLst/>
                        </a:rPr>
                        <a:t>17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35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Стеариновая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Животные жиры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7</a:t>
                      </a:r>
                      <a:r>
                        <a:rPr lang="ru-RU" sz="1400">
                          <a:effectLst/>
                        </a:rPr>
                        <a:t>СН=СН(СН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7</a:t>
                      </a:r>
                      <a:r>
                        <a:rPr lang="ru-RU" sz="1400">
                          <a:effectLst/>
                        </a:rPr>
                        <a:t>СООН   (С</a:t>
                      </a:r>
                      <a:r>
                        <a:rPr lang="ru-RU" sz="1400" baseline="-25000">
                          <a:effectLst/>
                        </a:rPr>
                        <a:t>17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33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Олеиновая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Оливковое масло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4</a:t>
                      </a:r>
                      <a:r>
                        <a:rPr lang="ru-RU" sz="1400">
                          <a:effectLst/>
                        </a:rPr>
                        <a:t>СН=СНСН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СН=СН(СН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7</a:t>
                      </a:r>
                      <a:r>
                        <a:rPr lang="ru-RU" sz="1400">
                          <a:effectLst/>
                        </a:rPr>
                        <a:t>СООН (С</a:t>
                      </a:r>
                      <a:r>
                        <a:rPr lang="ru-RU" sz="1400" baseline="-25000">
                          <a:effectLst/>
                        </a:rPr>
                        <a:t>17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31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 и нолевая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Конопляное масло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3</a:t>
                      </a:r>
                      <a:r>
                        <a:rPr lang="ru-RU" sz="1400">
                          <a:effectLst/>
                        </a:rPr>
                        <a:t>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СН=СНСН,СН=СНСН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СН=СН(СН</a:t>
                      </a:r>
                      <a:r>
                        <a:rPr lang="ru-RU" sz="1400" baseline="-25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r>
                        <a:rPr lang="ru-RU" sz="1400" baseline="-25000">
                          <a:effectLst/>
                        </a:rPr>
                        <a:t>7</a:t>
                      </a:r>
                      <a:r>
                        <a:rPr lang="ru-RU" sz="1400">
                          <a:effectLst/>
                        </a:rPr>
                        <a:t>СООН (С</a:t>
                      </a:r>
                      <a:r>
                        <a:rPr lang="ru-RU" sz="1400" baseline="-25000">
                          <a:effectLst/>
                        </a:rPr>
                        <a:t>17</a:t>
                      </a:r>
                      <a:r>
                        <a:rPr lang="ru-RU" sz="1400">
                          <a:effectLst/>
                        </a:rPr>
                        <a:t>Н</a:t>
                      </a:r>
                      <a:r>
                        <a:rPr lang="ru-RU" sz="1400" baseline="-25000">
                          <a:effectLst/>
                        </a:rPr>
                        <a:t>29</a:t>
                      </a:r>
                      <a:r>
                        <a:rPr lang="ru-RU" sz="1400">
                          <a:effectLst/>
                        </a:rPr>
                        <a:t>СООН)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Линоленовая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Льняное масло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43113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704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Мыло и синтетические моющие средства</vt:lpstr>
      <vt:lpstr>Поверхностно-активные вещества</vt:lpstr>
      <vt:lpstr>Синтетическое моющее средство – СМС, ПАВ.</vt:lpstr>
      <vt:lpstr>Состав и свойства СМС </vt:lpstr>
      <vt:lpstr>Возраст мыла</vt:lpstr>
      <vt:lpstr>Профессии мыла</vt:lpstr>
      <vt:lpstr>Тест «Моющие средства» </vt:lpstr>
      <vt:lpstr>Продолжение теста</vt:lpstr>
      <vt:lpstr>Таблица «Жиры»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Мыло и синтетические моющие средства</dc:title>
  <dc:creator>Terehova</dc:creator>
  <cp:lastModifiedBy>Terehova</cp:lastModifiedBy>
  <cp:revision>7</cp:revision>
  <dcterms:created xsi:type="dcterms:W3CDTF">2012-04-01T18:08:17Z</dcterms:created>
  <dcterms:modified xsi:type="dcterms:W3CDTF">2012-04-01T19:17:27Z</dcterms:modified>
</cp:coreProperties>
</file>