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97" r:id="rId3"/>
    <p:sldId id="276" r:id="rId4"/>
    <p:sldId id="296" r:id="rId5"/>
    <p:sldId id="267" r:id="rId6"/>
    <p:sldId id="268" r:id="rId7"/>
    <p:sldId id="269" r:id="rId8"/>
    <p:sldId id="270" r:id="rId9"/>
    <p:sldId id="271" r:id="rId10"/>
    <p:sldId id="291" r:id="rId11"/>
    <p:sldId id="273" r:id="rId12"/>
    <p:sldId id="299" r:id="rId13"/>
    <p:sldId id="298" r:id="rId14"/>
    <p:sldId id="262" r:id="rId15"/>
    <p:sldId id="30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4" d="100"/>
          <a:sy n="44" d="100"/>
        </p:scale>
        <p:origin x="-1266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2BDBE-B5CD-4154-A064-C0AE031F990A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77EFA-484A-4B62-9B61-0C9375D86E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C9960-0ADB-492B-BCBF-49CCECC72001}" type="slidenum">
              <a:rPr lang="ru-RU"/>
              <a:pPr/>
              <a:t>1</a:t>
            </a:fld>
            <a:endParaRPr 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C9960-0ADB-492B-BCBF-49CCECC72001}" type="slidenum">
              <a:rPr lang="ru-RU"/>
              <a:pPr/>
              <a:t>2</a:t>
            </a:fld>
            <a:endParaRPr 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097B8-57CA-4580-B45A-63AB2935B957}" type="slidenum">
              <a:rPr lang="ru-RU"/>
              <a:pPr/>
              <a:t>3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78C82-4413-45FF-AC84-FC0791317B42}" type="slidenum">
              <a:rPr lang="ru-RU"/>
              <a:pPr/>
              <a:t>10</a:t>
            </a:fld>
            <a:endParaRPr 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3C24A-B6B0-4ABB-9981-6752F63AC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0"/>
            <a:ext cx="91440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b="1" dirty="0" smtClean="0">
                <a:latin typeface="Century" pitchFamily="18" charset="0"/>
              </a:rPr>
              <a:t>Тема урока:</a:t>
            </a:r>
            <a:br>
              <a:rPr lang="ru-RU" sz="4800" b="1" dirty="0" smtClean="0">
                <a:latin typeface="Century" pitchFamily="18" charset="0"/>
              </a:rPr>
            </a:br>
            <a:r>
              <a:rPr lang="ru-RU" sz="4800" b="1" dirty="0" smtClean="0">
                <a:latin typeface="Century" pitchFamily="18" charset="0"/>
              </a:rPr>
              <a:t/>
            </a:r>
            <a:br>
              <a:rPr lang="ru-RU" sz="4800" b="1" dirty="0" smtClean="0">
                <a:latin typeface="Century" pitchFamily="18" charset="0"/>
              </a:rPr>
            </a:br>
            <a:r>
              <a:rPr lang="ru-RU" sz="4800" b="1" dirty="0" smtClean="0">
                <a:latin typeface="Century" pitchFamily="18" charset="0"/>
              </a:rPr>
              <a:t>Линия и ее выразительные возможности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/>
              <a:t>Ритм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457200"/>
            <a:ext cx="9144000" cy="4824412"/>
          </a:xfrm>
        </p:spPr>
        <p:txBody>
          <a:bodyPr/>
          <a:lstStyle/>
          <a:p>
            <a:pPr eaLnBrk="1" hangingPunct="1"/>
            <a:r>
              <a:rPr lang="ru-RU" sz="2800" dirty="0" smtClean="0"/>
              <a:t>Одно из основных композиционных средств в графике – ритм линий и пятен.</a:t>
            </a:r>
          </a:p>
          <a:p>
            <a:pPr eaLnBrk="1" hangingPunct="1"/>
            <a:r>
              <a:rPr lang="ru-RU" sz="2800" dirty="0" smtClean="0"/>
              <a:t>Ритм – это чередование элементов композиции. </a:t>
            </a: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395288" y="1905000"/>
            <a:ext cx="8147050" cy="1252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обычно ритм  построен на неравномерном изменении свойств элементов композиции, ритм линий придаёт динамику композиции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0" descr="japan_katsushica_hocusai_great_wave_kanasaw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" y="3405188"/>
            <a:ext cx="4546452" cy="3047999"/>
          </a:xfrm>
          <a:noFill/>
        </p:spPr>
      </p:pic>
      <p:pic>
        <p:nvPicPr>
          <p:cNvPr id="7" name="Picture 7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8762" y="3328987"/>
            <a:ext cx="45252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6629400" cy="5257790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Century" pitchFamily="18" charset="0"/>
              </a:rPr>
              <a:t>Выполните зарисовку пейзажа, передавая через изображение деревьев  и трав состояние природы: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 smtClean="0">
              <a:latin typeface="Century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сильные  порывы  ветра;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лёгкий  шелест  листвы;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000" b="1" i="1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спокойствие.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600" dirty="0" smtClean="0">
                <a:latin typeface="Century" pitchFamily="18" charset="0"/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Century" pitchFamily="18" charset="0"/>
              </a:rPr>
              <a:t>  Используйте разные выразительные возможности  линии.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066800"/>
          </a:xfrm>
        </p:spPr>
        <p:txBody>
          <a:bodyPr/>
          <a:lstStyle/>
          <a:p>
            <a:r>
              <a:rPr lang="ru-RU" sz="3200" b="1" dirty="0" smtClean="0">
                <a:latin typeface="Century" pitchFamily="18" charset="0"/>
              </a:rPr>
              <a:t>4 упражнение</a:t>
            </a:r>
            <a:r>
              <a:rPr lang="ru-RU" sz="3200" dirty="0" smtClean="0">
                <a:latin typeface="Century" pitchFamily="18" charset="0"/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5602" name="Picture 2" descr="Трава, ветер, темный, свет, колыхание обои, фото,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880" y="2209800"/>
            <a:ext cx="438912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Сайт Елены Казачковой Делайте сами, делайте с нами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4825" y="3382928"/>
            <a:ext cx="4829175" cy="3475072"/>
          </a:xfrm>
          <a:prstGeom prst="rect">
            <a:avLst/>
          </a:prstGeom>
          <a:noFill/>
        </p:spPr>
      </p:pic>
      <p:pic>
        <p:nvPicPr>
          <p:cNvPr id="51206" name="Picture 6" descr="Быть где-то, где нравится - просто замечательно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343400" cy="3429000"/>
          </a:xfrm>
          <a:prstGeom prst="rect">
            <a:avLst/>
          </a:prstGeom>
          <a:noFill/>
        </p:spPr>
      </p:pic>
      <p:pic>
        <p:nvPicPr>
          <p:cNvPr id="51202" name="Picture 2" descr="Я. А. Марголин &quot;Где у растения дом?"/>
          <p:cNvPicPr>
            <a:picLocks noChangeAspect="1" noChangeArrowheads="1"/>
          </p:cNvPicPr>
          <p:nvPr/>
        </p:nvPicPr>
        <p:blipFill>
          <a:blip r:embed="rId4" cstate="print"/>
          <a:srcRect t="37778"/>
          <a:stretch>
            <a:fillRect/>
          </a:stretch>
        </p:blipFill>
        <p:spPr bwMode="auto">
          <a:xfrm>
            <a:off x="0" y="0"/>
            <a:ext cx="9194564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25779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Century" pitchFamily="18" charset="0"/>
              </a:rPr>
              <a:t>Изобразите фантастическое дерево, которое показывало бы ваш характер, применяя знания о линии и используя фактуру дерева.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 smtClean="0">
              <a:latin typeface="Century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Century" pitchFamily="18" charset="0"/>
              </a:rPr>
              <a:t>Можно включать предмеры, которые нравятся вам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600" dirty="0" smtClean="0">
                <a:latin typeface="Century" pitchFamily="18" charset="0"/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atin typeface="Century" pitchFamily="18" charset="0"/>
              </a:rPr>
              <a:t>  Используйте разные выразительные возможности  линии.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066800"/>
          </a:xfrm>
        </p:spPr>
        <p:txBody>
          <a:bodyPr/>
          <a:lstStyle/>
          <a:p>
            <a:r>
              <a:rPr lang="ru-RU" sz="3200" b="1" dirty="0" smtClean="0">
                <a:latin typeface="Century" pitchFamily="18" charset="0"/>
              </a:rPr>
              <a:t>5 упражнение</a:t>
            </a:r>
            <a:r>
              <a:rPr lang="ru-RU" sz="3200" dirty="0" smtClean="0">
                <a:latin typeface="Century" pitchFamily="18" charset="0"/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9887" y="0"/>
            <a:ext cx="25027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4559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0"/>
            <a:ext cx="260967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57200"/>
            <a:ext cx="231392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5867400" y="35814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Юлия\Desktop\3 уроки\растения. графика\6-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6551" y="3733800"/>
            <a:ext cx="4209449" cy="3124200"/>
          </a:xfrm>
          <a:prstGeom prst="rect">
            <a:avLst/>
          </a:prstGeom>
          <a:noFill/>
        </p:spPr>
      </p:pic>
      <p:pic>
        <p:nvPicPr>
          <p:cNvPr id="10" name="Picture 4" descr="кора дерева,карандаш"/>
          <p:cNvPicPr>
            <a:picLocks noChangeAspect="1" noChangeArrowheads="1"/>
          </p:cNvPicPr>
          <p:nvPr/>
        </p:nvPicPr>
        <p:blipFill>
          <a:blip r:embed="rId8" cstate="print">
            <a:lum contrast="30000"/>
          </a:blip>
          <a:srcRect/>
          <a:stretch>
            <a:fillRect/>
          </a:stretch>
        </p:blipFill>
        <p:spPr bwMode="auto">
          <a:xfrm>
            <a:off x="0" y="3962400"/>
            <a:ext cx="1949704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Передача фактуры предметов / Основы рисунка для учащихся 5-8 классов"/>
          <p:cNvPicPr>
            <a:picLocks noChangeAspect="1" noChangeArrowheads="1"/>
          </p:cNvPicPr>
          <p:nvPr/>
        </p:nvPicPr>
        <p:blipFill>
          <a:blip r:embed="rId2" cstate="print"/>
          <a:srcRect l="51667"/>
          <a:stretch>
            <a:fillRect/>
          </a:stretch>
        </p:blipFill>
        <p:spPr bwMode="auto">
          <a:xfrm>
            <a:off x="5410200" y="0"/>
            <a:ext cx="3733800" cy="3442710"/>
          </a:xfrm>
          <a:prstGeom prst="rect">
            <a:avLst/>
          </a:prstGeom>
          <a:noFill/>
        </p:spPr>
      </p:pic>
      <p:pic>
        <p:nvPicPr>
          <p:cNvPr id="4" name="Picture 2" descr="Передача фактуры предметов / Основы рисунка для учащихся 5-8 класс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485550"/>
            <a:ext cx="3657600" cy="3372450"/>
          </a:xfrm>
          <a:prstGeom prst="rect">
            <a:avLst/>
          </a:prstGeom>
          <a:noFill/>
        </p:spPr>
      </p:pic>
      <p:pic>
        <p:nvPicPr>
          <p:cNvPr id="5" name="Picture 2" descr="C:\Users\Юлия\Desktop\3 уроки\растения. графика\image_image_95596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76200" y="838200"/>
            <a:ext cx="5334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1440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latin typeface="Century" pitchFamily="18" charset="0"/>
              </a:rPr>
              <a:t>Цель: </a:t>
            </a:r>
            <a:r>
              <a:rPr lang="ru-RU" sz="2800" dirty="0" smtClean="0">
                <a:latin typeface="Century" pitchFamily="18" charset="0"/>
              </a:rPr>
              <a:t>познакомиться с выразительными свойствами линии, видами и характером линии.</a:t>
            </a:r>
          </a:p>
        </p:txBody>
      </p:sp>
      <p:pic>
        <p:nvPicPr>
          <p:cNvPr id="59394" name="Picture 2" descr="Transverse Line Kandinsk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47849"/>
            <a:ext cx="6909024" cy="4781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990600" y="1066800"/>
            <a:ext cx="7467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Century" pitchFamily="18" charset="0"/>
                <a:ea typeface="+mj-ea"/>
                <a:cs typeface="+mj-cs"/>
              </a:rPr>
              <a:t>Линия </a:t>
            </a:r>
            <a:endParaRPr lang="ru-RU" sz="4400" b="1" dirty="0" smtClean="0">
              <a:latin typeface="Century" pitchFamily="18" charset="0"/>
              <a:ea typeface="+mj-ea"/>
              <a:cs typeface="+mj-cs"/>
            </a:endParaRPr>
          </a:p>
          <a:p>
            <a:pPr algn="ctr"/>
            <a:endParaRPr lang="ru-RU" sz="4400" b="1" dirty="0" smtClean="0">
              <a:latin typeface="Century" pitchFamily="18" charset="0"/>
              <a:ea typeface="+mj-ea"/>
              <a:cs typeface="+mj-cs"/>
            </a:endParaRPr>
          </a:p>
          <a:p>
            <a:pPr algn="ctr"/>
            <a:r>
              <a:rPr lang="ru-RU" sz="4400" b="1" dirty="0" smtClean="0">
                <a:latin typeface="Century" pitchFamily="18" charset="0"/>
                <a:ea typeface="+mj-ea"/>
                <a:cs typeface="+mj-cs"/>
              </a:rPr>
              <a:t>– </a:t>
            </a:r>
            <a:r>
              <a:rPr lang="ru-RU" sz="4400" b="1" dirty="0">
                <a:latin typeface="Century" pitchFamily="18" charset="0"/>
                <a:ea typeface="+mj-ea"/>
                <a:cs typeface="+mj-cs"/>
              </a:rPr>
              <a:t>основное средство художественной выразительности в графике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Century" pitchFamily="18" charset="0"/>
              </a:rPr>
              <a:t>ЗАДАНИЯ:</a:t>
            </a:r>
            <a:endParaRPr lang="ru-RU" sz="5400" b="1" dirty="0"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1752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Century" pitchFamily="18" charset="0"/>
              </a:rPr>
              <a:t>Для выполнения заданий вам потребуется  3 листа бумаги. 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Century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" y="2819400"/>
          <a:ext cx="2133602" cy="3124199"/>
        </p:xfrm>
        <a:graphic>
          <a:graphicData uri="http://schemas.openxmlformats.org/drawingml/2006/table">
            <a:tbl>
              <a:tblPr/>
              <a:tblGrid>
                <a:gridCol w="244570"/>
                <a:gridCol w="266062"/>
                <a:gridCol w="266062"/>
                <a:gridCol w="266062"/>
                <a:gridCol w="266062"/>
                <a:gridCol w="266062"/>
                <a:gridCol w="266062"/>
                <a:gridCol w="292660"/>
              </a:tblGrid>
              <a:tr h="437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18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283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188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67000" y="3276600"/>
          <a:ext cx="3657600" cy="2138363"/>
        </p:xfrm>
        <a:graphic>
          <a:graphicData uri="http://schemas.openxmlformats.org/drawingml/2006/table">
            <a:tbl>
              <a:tblPr/>
              <a:tblGrid>
                <a:gridCol w="1227383"/>
                <a:gridCol w="1276477"/>
                <a:gridCol w="1153740"/>
              </a:tblGrid>
              <a:tr h="2138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629400" y="2819400"/>
          <a:ext cx="2209800" cy="3276600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327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90675" algn="l"/>
                        </a:tabLs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ru-RU" sz="6000" b="1" dirty="0" smtClean="0">
                <a:latin typeface="Century" pitchFamily="18" charset="0"/>
              </a:rPr>
              <a:t>По почерку мы можем узнать о характере человека</a:t>
            </a:r>
            <a:endParaRPr lang="ru-RU" sz="6000" dirty="0" smtClean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Century" pitchFamily="18" charset="0"/>
              </a:rPr>
              <a:t>1 упражнение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47801"/>
            <a:ext cx="8229600" cy="54102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Century" pitchFamily="18" charset="0"/>
              </a:rPr>
              <a:t>Своим обычным почерком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Century" pitchFamily="18" charset="0"/>
              </a:rPr>
              <a:t>Как очень аккуратный человек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Century" pitchFamily="18" charset="0"/>
              </a:rPr>
              <a:t>Как человек, который спешит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Century" pitchFamily="18" charset="0"/>
              </a:rPr>
              <a:t>Словно вы экономите место, скупо, убористо.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latin typeface="Century" pitchFamily="18" charset="0"/>
              </a:rPr>
              <a:t>Твёрдо, решительно</a:t>
            </a:r>
          </a:p>
          <a:p>
            <a:pPr lvl="0">
              <a:buNone/>
            </a:pPr>
            <a:endParaRPr lang="ru-RU" sz="2400" dirty="0" smtClean="0">
              <a:latin typeface="Century" pitchFamily="18" charset="0"/>
            </a:endParaRPr>
          </a:p>
          <a:p>
            <a:pPr lvl="0" algn="ctr">
              <a:buNone/>
            </a:pPr>
            <a:r>
              <a:rPr lang="ru-RU" b="1" dirty="0" smtClean="0">
                <a:latin typeface="Century" pitchFamily="18" charset="0"/>
              </a:rPr>
              <a:t>Сравните варианты написания. </a:t>
            </a:r>
          </a:p>
          <a:p>
            <a:pPr lvl="0" algn="ctr">
              <a:buNone/>
            </a:pPr>
            <a:r>
              <a:rPr lang="ru-RU" b="1" dirty="0" smtClean="0">
                <a:latin typeface="Century" pitchFamily="18" charset="0"/>
              </a:rPr>
              <a:t>Чем они отличаются?</a:t>
            </a:r>
          </a:p>
          <a:p>
            <a:endParaRPr lang="ru-RU" dirty="0"/>
          </a:p>
        </p:txBody>
      </p:sp>
      <p:sp>
        <p:nvSpPr>
          <p:cNvPr id="4" name="Подзаголовок 3"/>
          <p:cNvSpPr txBox="1">
            <a:spLocks/>
          </p:cNvSpPr>
          <p:nvPr/>
        </p:nvSpPr>
        <p:spPr>
          <a:xfrm>
            <a:off x="0" y="6096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</a:rPr>
              <a:t>Напишите слово «Здравствуй» или своё имя: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Century" pitchFamily="18" charset="0"/>
              </a:rPr>
              <a:t>2 упражнение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1722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Century" pitchFamily="18" charset="0"/>
              </a:rPr>
              <a:t>Изобразите несколько линий на одном листе.</a:t>
            </a:r>
          </a:p>
          <a:p>
            <a:pPr>
              <a:buNone/>
            </a:pPr>
            <a:endParaRPr lang="ru-RU" dirty="0" smtClean="0">
              <a:latin typeface="Century" pitchFamily="18" charset="0"/>
            </a:endParaRPr>
          </a:p>
          <a:p>
            <a:pPr lvl="0" algn="ctr"/>
            <a:r>
              <a:rPr lang="ru-RU" sz="2800" dirty="0" smtClean="0">
                <a:latin typeface="Century" pitchFamily="18" charset="0"/>
              </a:rPr>
              <a:t> «Музыкальные»</a:t>
            </a:r>
          </a:p>
          <a:p>
            <a:pPr lvl="0" algn="ctr"/>
            <a:r>
              <a:rPr lang="ru-RU" sz="2800" dirty="0" smtClean="0">
                <a:latin typeface="Century" pitchFamily="18" charset="0"/>
              </a:rPr>
              <a:t>«Лёгкие», «Воздушные»</a:t>
            </a:r>
          </a:p>
          <a:p>
            <a:pPr lvl="0" algn="ctr"/>
            <a:r>
              <a:rPr lang="ru-RU" sz="2800" dirty="0" smtClean="0">
                <a:latin typeface="Century" pitchFamily="18" charset="0"/>
              </a:rPr>
              <a:t>«Жёсткие»</a:t>
            </a:r>
          </a:p>
          <a:p>
            <a:pPr lvl="0" algn="ctr"/>
            <a:r>
              <a:rPr lang="ru-RU" sz="2800" dirty="0" smtClean="0">
                <a:latin typeface="Century" pitchFamily="18" charset="0"/>
              </a:rPr>
              <a:t>«Ломаные»</a:t>
            </a:r>
          </a:p>
          <a:p>
            <a:pPr lvl="0" algn="ctr"/>
            <a:r>
              <a:rPr lang="ru-RU" sz="2800" dirty="0" smtClean="0">
                <a:latin typeface="Century" pitchFamily="18" charset="0"/>
              </a:rPr>
              <a:t>«Колючие»</a:t>
            </a:r>
          </a:p>
          <a:p>
            <a:pPr lvl="0" algn="ctr"/>
            <a:r>
              <a:rPr lang="ru-RU" sz="2800" dirty="0" smtClean="0">
                <a:latin typeface="Century" pitchFamily="18" charset="0"/>
              </a:rPr>
              <a:t>«Витиеватые»</a:t>
            </a:r>
          </a:p>
          <a:p>
            <a:pPr lvl="0" algn="ctr"/>
            <a:r>
              <a:rPr lang="ru-RU" sz="2800" dirty="0" smtClean="0">
                <a:latin typeface="Century" pitchFamily="18" charset="0"/>
              </a:rPr>
              <a:t>«Спиральные»</a:t>
            </a:r>
          </a:p>
          <a:p>
            <a:pPr lvl="0" algn="ctr"/>
            <a:r>
              <a:rPr lang="ru-RU" sz="2800" dirty="0" smtClean="0">
                <a:latin typeface="Century" pitchFamily="18" charset="0"/>
              </a:rPr>
              <a:t>«Лучистые»</a:t>
            </a:r>
          </a:p>
          <a:p>
            <a:pPr lvl="0" algn="ctr"/>
            <a:r>
              <a:rPr lang="ru-RU" sz="2800" dirty="0" smtClean="0">
                <a:latin typeface="Century" pitchFamily="18" charset="0"/>
              </a:rPr>
              <a:t>«Волнообразная»</a:t>
            </a:r>
          </a:p>
          <a:p>
            <a:pPr lvl="0"/>
            <a:endParaRPr lang="ru-RU" sz="2400" dirty="0" smtClean="0">
              <a:latin typeface="Century" pitchFamily="18" charset="0"/>
            </a:endParaRPr>
          </a:p>
          <a:p>
            <a:pPr lvl="0" algn="ctr">
              <a:buNone/>
            </a:pPr>
            <a:r>
              <a:rPr lang="ru-RU" b="1" dirty="0" smtClean="0">
                <a:latin typeface="Century" pitchFamily="18" charset="0"/>
              </a:rPr>
              <a:t>Какое настроение создаётся, когда вы видите</a:t>
            </a:r>
          </a:p>
          <a:p>
            <a:pPr algn="ctr">
              <a:buNone/>
            </a:pPr>
            <a:r>
              <a:rPr lang="ru-RU" b="1" dirty="0" smtClean="0">
                <a:latin typeface="Century" pitchFamily="18" charset="0"/>
              </a:rPr>
              <a:t>разные по характеру линии? </a:t>
            </a:r>
          </a:p>
          <a:p>
            <a:pPr algn="ctr">
              <a:buNone/>
            </a:pPr>
            <a:r>
              <a:rPr lang="ru-RU" b="1" dirty="0" smtClean="0">
                <a:latin typeface="Century" pitchFamily="18" charset="0"/>
              </a:rPr>
              <a:t>Что этому способствует?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066800"/>
          </a:xfrm>
        </p:spPr>
        <p:txBody>
          <a:bodyPr/>
          <a:lstStyle/>
          <a:p>
            <a:r>
              <a:rPr lang="ru-RU" sz="3200" b="1" dirty="0" smtClean="0">
                <a:latin typeface="Century" pitchFamily="18" charset="0"/>
              </a:rPr>
              <a:t>3 упражнение</a:t>
            </a:r>
            <a:r>
              <a:rPr lang="ru-RU" sz="3200" dirty="0" smtClean="0">
                <a:latin typeface="Century" pitchFamily="18" charset="0"/>
              </a:rPr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atin typeface="Century" pitchFamily="18" charset="0"/>
              </a:rPr>
              <a:t>Разделить лист на две части и изобразить, не используя конкретных предметов:</a:t>
            </a:r>
          </a:p>
          <a:p>
            <a:pPr>
              <a:buNone/>
            </a:pPr>
            <a:endParaRPr lang="ru-RU" b="1" dirty="0" smtClean="0">
              <a:latin typeface="Century" pitchFamily="18" charset="0"/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latin typeface="Century" pitchFamily="18" charset="0"/>
              </a:rPr>
              <a:t>Гнев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latin typeface="Century" pitchFamily="18" charset="0"/>
              </a:rPr>
              <a:t>Радость </a:t>
            </a:r>
          </a:p>
          <a:p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4191000" cy="1066800"/>
          </a:xfrm>
        </p:spPr>
        <p:txBody>
          <a:bodyPr/>
          <a:lstStyle/>
          <a:p>
            <a:r>
              <a:rPr lang="ru-RU" sz="3200" dirty="0" smtClean="0">
                <a:latin typeface="Century" pitchFamily="18" charset="0"/>
              </a:rPr>
              <a:t>Выразительные возможности линии</a:t>
            </a:r>
            <a:endParaRPr lang="ru-RU" sz="3200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057400"/>
            <a:ext cx="4038600" cy="4525963"/>
          </a:xfrm>
        </p:spPr>
        <p:txBody>
          <a:bodyPr/>
          <a:lstStyle/>
          <a:p>
            <a:r>
              <a:rPr lang="ru-RU" b="1" dirty="0" smtClean="0">
                <a:latin typeface="Century" pitchFamily="18" charset="0"/>
              </a:rPr>
              <a:t>Характер </a:t>
            </a:r>
          </a:p>
          <a:p>
            <a:r>
              <a:rPr lang="ru-RU" b="1" dirty="0" smtClean="0">
                <a:latin typeface="Century" pitchFamily="18" charset="0"/>
              </a:rPr>
              <a:t>Выразительность</a:t>
            </a:r>
          </a:p>
          <a:p>
            <a:r>
              <a:rPr lang="ru-RU" b="1" dirty="0" smtClean="0">
                <a:latin typeface="Century" pitchFamily="18" charset="0"/>
              </a:rPr>
              <a:t>Ритм</a:t>
            </a:r>
            <a:r>
              <a:rPr lang="ru-RU" dirty="0" smtClean="0">
                <a:latin typeface="Century" pitchFamily="18" charset="0"/>
              </a:rPr>
              <a:t>  </a:t>
            </a:r>
            <a:endParaRPr lang="ru-RU" dirty="0">
              <a:latin typeface="Century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1" y="0"/>
            <a:ext cx="4953000" cy="686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685800" y="5791200"/>
            <a:ext cx="3429024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Рисунок  И.И. Шишкина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  <a:ea typeface="+mj-ea"/>
                <a:cs typeface="+mj-cs"/>
              </a:rPr>
              <a:t>«Упавшее дерево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278</Words>
  <Application>Microsoft Office PowerPoint</Application>
  <PresentationFormat>Экран (4:3)</PresentationFormat>
  <Paragraphs>66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Тема урока:  Линия и ее выразительные возможности</vt:lpstr>
      <vt:lpstr>Цель: познакомиться с выразительными свойствами линии, видами и характером линии.</vt:lpstr>
      <vt:lpstr>Слайд 3</vt:lpstr>
      <vt:lpstr>ЗАДАНИЯ:</vt:lpstr>
      <vt:lpstr>По почерку мы можем узнать о характере человека</vt:lpstr>
      <vt:lpstr>1 упражнение  </vt:lpstr>
      <vt:lpstr>2 упражнение  </vt:lpstr>
      <vt:lpstr>3 упражнение  </vt:lpstr>
      <vt:lpstr>Выразительные возможности линии</vt:lpstr>
      <vt:lpstr>Ритм</vt:lpstr>
      <vt:lpstr>4 упражнение  </vt:lpstr>
      <vt:lpstr>Слайд 12</vt:lpstr>
      <vt:lpstr>5 упражнение 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User</cp:lastModifiedBy>
  <cp:revision>25</cp:revision>
  <dcterms:created xsi:type="dcterms:W3CDTF">2013-09-14T07:05:28Z</dcterms:created>
  <dcterms:modified xsi:type="dcterms:W3CDTF">2014-10-02T08:59:04Z</dcterms:modified>
</cp:coreProperties>
</file>