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8" r:id="rId7"/>
    <p:sldId id="269" r:id="rId8"/>
    <p:sldId id="271" r:id="rId9"/>
    <p:sldId id="273" r:id="rId10"/>
    <p:sldId id="270" r:id="rId11"/>
    <p:sldId id="272" r:id="rId12"/>
    <p:sldId id="260" r:id="rId13"/>
    <p:sldId id="275" r:id="rId14"/>
    <p:sldId id="276" r:id="rId15"/>
    <p:sldId id="266" r:id="rId16"/>
    <p:sldId id="26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82"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E86A53-C185-4E33-8673-6906939FCF52}" type="datetimeFigureOut">
              <a:rPr lang="ru-RU" smtClean="0"/>
              <a:pPr/>
              <a:t>02.10.2014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F896A5-8786-4E46-A331-46BC6476338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86A53-C185-4E33-8673-6906939FCF52}" type="datetimeFigureOut">
              <a:rPr lang="ru-RU" smtClean="0"/>
              <a:pPr/>
              <a:t>02.10.2014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896A5-8786-4E46-A331-46BC6476338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ranamasterov.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adikal.ru/F/i004.radikal.ru/0811/75/85a74e5816a7.jpg.html"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radikal.ru/F/i045.radikal.ru/0811/01/51f8284d6000.jpg.html"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выступление в Вельске\3.jpg"/>
          <p:cNvPicPr>
            <a:picLocks noChangeAspect="1" noChangeArrowheads="1"/>
          </p:cNvPicPr>
          <p:nvPr/>
        </p:nvPicPr>
        <p:blipFill>
          <a:blip r:embed="rId2" cstate="print"/>
          <a:srcRect/>
          <a:stretch>
            <a:fillRect/>
          </a:stretch>
        </p:blipFill>
        <p:spPr bwMode="auto">
          <a:xfrm>
            <a:off x="2267744" y="1628800"/>
            <a:ext cx="4876718" cy="3535850"/>
          </a:xfrm>
          <a:prstGeom prst="rect">
            <a:avLst/>
          </a:prstGeom>
          <a:noFill/>
        </p:spPr>
      </p:pic>
      <p:sp>
        <p:nvSpPr>
          <p:cNvPr id="2" name="Заголовок 1"/>
          <p:cNvSpPr>
            <a:spLocks noGrp="1"/>
          </p:cNvSpPr>
          <p:nvPr>
            <p:ph type="ctrTitle"/>
          </p:nvPr>
        </p:nvSpPr>
        <p:spPr>
          <a:xfrm>
            <a:off x="0" y="332656"/>
            <a:ext cx="9144000" cy="1656184"/>
          </a:xfrm>
        </p:spPr>
        <p:txBody>
          <a:bodyPr>
            <a:normAutofit fontScale="90000"/>
          </a:bodyPr>
          <a:lstStyle/>
          <a:p>
            <a:r>
              <a:rPr lang="ru-RU" sz="3200" b="1" dirty="0" smtClean="0">
                <a:solidFill>
                  <a:schemeClr val="tx2"/>
                </a:solidFill>
              </a:rPr>
              <a:t>«Нетрадиционные техники рисования как средство развития интереса к изобразительному творчеству»</a:t>
            </a:r>
            <a:br>
              <a:rPr lang="ru-RU" sz="3200" b="1" dirty="0" smtClean="0">
                <a:solidFill>
                  <a:schemeClr val="tx2"/>
                </a:solidFill>
              </a:rPr>
            </a:br>
            <a:endParaRPr lang="ru-RU" sz="3200" b="1" dirty="0">
              <a:solidFill>
                <a:schemeClr val="tx2"/>
              </a:solidFill>
            </a:endParaRPr>
          </a:p>
        </p:txBody>
      </p:sp>
      <p:sp>
        <p:nvSpPr>
          <p:cNvPr id="3" name="Подзаголовок 2"/>
          <p:cNvSpPr>
            <a:spLocks noGrp="1"/>
          </p:cNvSpPr>
          <p:nvPr>
            <p:ph type="subTitle" idx="1"/>
          </p:nvPr>
        </p:nvSpPr>
        <p:spPr>
          <a:xfrm>
            <a:off x="827584" y="5589240"/>
            <a:ext cx="7488832" cy="864096"/>
          </a:xfrm>
        </p:spPr>
        <p:txBody>
          <a:bodyPr>
            <a:noAutofit/>
          </a:bodyPr>
          <a:lstStyle/>
          <a:p>
            <a:r>
              <a:rPr lang="ru-RU" b="1" dirty="0" smtClean="0">
                <a:solidFill>
                  <a:schemeClr val="tx2"/>
                </a:solidFill>
              </a:rPr>
              <a:t>Мастер-класс</a:t>
            </a:r>
          </a:p>
          <a:p>
            <a:r>
              <a:rPr lang="ru-RU" sz="1600" dirty="0" smtClean="0">
                <a:solidFill>
                  <a:srgbClr val="000000"/>
                </a:solidFill>
              </a:rPr>
              <a:t>Житова М.В. учитель изо МБОУ «Ясненская СОШ№7»</a:t>
            </a:r>
          </a:p>
          <a:p>
            <a:r>
              <a:rPr lang="ru-RU" sz="1600" dirty="0" smtClean="0">
                <a:solidFill>
                  <a:srgbClr val="000000"/>
                </a:solidFill>
              </a:rPr>
              <a:t> </a:t>
            </a:r>
            <a:r>
              <a:rPr lang="ru-RU" sz="1600" dirty="0" err="1" smtClean="0">
                <a:solidFill>
                  <a:srgbClr val="000000"/>
                </a:solidFill>
              </a:rPr>
              <a:t>Пинежский</a:t>
            </a:r>
            <a:r>
              <a:rPr lang="ru-RU" sz="1600" dirty="0" smtClean="0">
                <a:solidFill>
                  <a:srgbClr val="000000"/>
                </a:solidFill>
              </a:rPr>
              <a:t> район Архангельская область</a:t>
            </a:r>
          </a:p>
          <a:p>
            <a:endParaRPr lang="ru-RU" sz="20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2"/>
                </a:solidFill>
                <a:latin typeface="Times New Roman" pitchFamily="18" charset="0"/>
                <a:cs typeface="Times New Roman" pitchFamily="18" charset="0"/>
              </a:rPr>
              <a:t>Рисование мыльными пузырями</a:t>
            </a:r>
            <a:endParaRPr lang="ru-RU" dirty="0">
              <a:solidFill>
                <a:schemeClr val="tx2"/>
              </a:solidFill>
            </a:endParaRPr>
          </a:p>
        </p:txBody>
      </p:sp>
      <p:sp>
        <p:nvSpPr>
          <p:cNvPr id="3" name="Содержимое 2"/>
          <p:cNvSpPr>
            <a:spLocks noGrp="1"/>
          </p:cNvSpPr>
          <p:nvPr>
            <p:ph idx="1"/>
          </p:nvPr>
        </p:nvSpPr>
        <p:spPr>
          <a:xfrm>
            <a:off x="4716016" y="1124744"/>
            <a:ext cx="4104456" cy="4320480"/>
          </a:xfrm>
        </p:spPr>
        <p:txBody>
          <a:bodyPr>
            <a:normAutofit fontScale="77500" lnSpcReduction="20000"/>
          </a:bodyPr>
          <a:lstStyle/>
          <a:p>
            <a:pPr fontAlgn="base">
              <a:buNone/>
            </a:pPr>
            <a:r>
              <a:rPr lang="ru-RU" b="1" u="sng" dirty="0" smtClean="0"/>
              <a:t>Технология рисования:</a:t>
            </a:r>
            <a:r>
              <a:rPr lang="ru-RU" b="1" dirty="0" smtClean="0"/>
              <a:t> </a:t>
            </a:r>
          </a:p>
          <a:p>
            <a:pPr fontAlgn="base">
              <a:buNone/>
            </a:pPr>
            <a:r>
              <a:rPr lang="ru-RU" dirty="0" smtClean="0"/>
              <a:t>Смешиваем гуашь, жидкое мыло и воду. Опускаем в смесь трубочку для сока и дуем. На получившиеся мыльные пузыри осторожно накладываем лист бумаги. Получились удивительные отпечатки. Угадайте, на что они похожи? Придумай название.</a:t>
            </a:r>
          </a:p>
          <a:p>
            <a:endParaRPr lang="ru-RU" dirty="0"/>
          </a:p>
        </p:txBody>
      </p:sp>
      <p:pic>
        <p:nvPicPr>
          <p:cNvPr id="10244" name="Picture 4" descr="http://rf.foto.radikal.ru/0707/ff/b5357baf1918.jpg"/>
          <p:cNvPicPr>
            <a:picLocks noChangeAspect="1" noChangeArrowheads="1"/>
          </p:cNvPicPr>
          <p:nvPr/>
        </p:nvPicPr>
        <p:blipFill>
          <a:blip r:embed="rId2" cstate="print"/>
          <a:srcRect/>
          <a:stretch>
            <a:fillRect/>
          </a:stretch>
        </p:blipFill>
        <p:spPr bwMode="auto">
          <a:xfrm>
            <a:off x="899592" y="1412776"/>
            <a:ext cx="2784309" cy="2088232"/>
          </a:xfrm>
          <a:prstGeom prst="rect">
            <a:avLst/>
          </a:prstGeom>
          <a:noFill/>
        </p:spPr>
      </p:pic>
      <p:pic>
        <p:nvPicPr>
          <p:cNvPr id="10246" name="Picture 6" descr="http://img1.liveinternet.ru/images/attach/c/5/86/701/86701463_3781855_2_cr.jpg"/>
          <p:cNvPicPr>
            <a:picLocks noChangeAspect="1" noChangeArrowheads="1"/>
          </p:cNvPicPr>
          <p:nvPr/>
        </p:nvPicPr>
        <p:blipFill>
          <a:blip r:embed="rId3" cstate="print"/>
          <a:srcRect/>
          <a:stretch>
            <a:fillRect/>
          </a:stretch>
        </p:blipFill>
        <p:spPr bwMode="auto">
          <a:xfrm rot="20852938">
            <a:off x="730406" y="3922059"/>
            <a:ext cx="2796239" cy="2075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8" name="Picture 8" descr="http://img1.liveinternet.ru/images/attach/c/5/86/701/86701461_3781855_3_cr.jpg"/>
          <p:cNvPicPr>
            <a:picLocks noChangeAspect="1" noChangeArrowheads="1"/>
          </p:cNvPicPr>
          <p:nvPr/>
        </p:nvPicPr>
        <p:blipFill>
          <a:blip r:embed="rId4" cstate="print"/>
          <a:srcRect/>
          <a:stretch>
            <a:fillRect/>
          </a:stretch>
        </p:blipFill>
        <p:spPr bwMode="auto">
          <a:xfrm>
            <a:off x="7020272" y="5013176"/>
            <a:ext cx="1907704" cy="1534643"/>
          </a:xfrm>
          <a:prstGeom prst="rect">
            <a:avLst/>
          </a:prstGeom>
          <a:noFill/>
        </p:spPr>
      </p:pic>
      <p:sp>
        <p:nvSpPr>
          <p:cNvPr id="7" name="Прямоугольник 6"/>
          <p:cNvSpPr/>
          <p:nvPr/>
        </p:nvSpPr>
        <p:spPr>
          <a:xfrm>
            <a:off x="3995936" y="5011341"/>
            <a:ext cx="2952328" cy="1354217"/>
          </a:xfrm>
          <a:prstGeom prst="rect">
            <a:avLst/>
          </a:prstGeom>
        </p:spPr>
        <p:txBody>
          <a:bodyPr wrap="square">
            <a:spAutoFit/>
          </a:bodyPr>
          <a:lstStyle/>
          <a:p>
            <a:r>
              <a:rPr lang="ru-RU" u="sng" dirty="0" smtClean="0"/>
              <a:t>Материал:</a:t>
            </a:r>
            <a:r>
              <a:rPr lang="ru-RU" dirty="0" smtClean="0"/>
              <a:t> </a:t>
            </a:r>
          </a:p>
          <a:p>
            <a:r>
              <a:rPr lang="ru-RU" sz="1600" dirty="0" smtClean="0"/>
              <a:t>Гуашь, вода, шампунь или жидкое мыло, трубочка для коктейля, мелкая баночка (крышка от баночки), бумага.</a:t>
            </a:r>
            <a:endParaRPr lang="ru-RU"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2"/>
                </a:solidFill>
                <a:latin typeface="Times New Roman" pitchFamily="18" charset="0"/>
                <a:cs typeface="Times New Roman" pitchFamily="18" charset="0"/>
              </a:rPr>
              <a:t>Рисование в технике «Монотипия»</a:t>
            </a:r>
            <a:endParaRPr lang="ru-RU" dirty="0">
              <a:solidFill>
                <a:schemeClr val="tx2"/>
              </a:solidFill>
            </a:endParaRPr>
          </a:p>
        </p:txBody>
      </p:sp>
      <p:sp>
        <p:nvSpPr>
          <p:cNvPr id="3" name="Содержимое 2"/>
          <p:cNvSpPr>
            <a:spLocks noGrp="1"/>
          </p:cNvSpPr>
          <p:nvPr>
            <p:ph idx="1"/>
          </p:nvPr>
        </p:nvSpPr>
        <p:spPr>
          <a:xfrm>
            <a:off x="4283968" y="1412776"/>
            <a:ext cx="4536504" cy="5184576"/>
          </a:xfrm>
        </p:spPr>
        <p:txBody>
          <a:bodyPr>
            <a:normAutofit fontScale="55000" lnSpcReduction="20000"/>
          </a:bodyPr>
          <a:lstStyle/>
          <a:p>
            <a:pPr>
              <a:buNone/>
            </a:pPr>
            <a:r>
              <a:rPr lang="ru-RU" dirty="0" smtClean="0"/>
              <a:t>   </a:t>
            </a:r>
          </a:p>
          <a:p>
            <a:pPr>
              <a:buNone/>
            </a:pPr>
            <a:r>
              <a:rPr lang="ru-RU" dirty="0" smtClean="0"/>
              <a:t>   </a:t>
            </a:r>
            <a:r>
              <a:rPr lang="ru-RU" b="1" u="sng" dirty="0" smtClean="0"/>
              <a:t>Технология рисования:</a:t>
            </a:r>
            <a:r>
              <a:rPr lang="ru-RU" b="1" dirty="0" smtClean="0"/>
              <a:t> </a:t>
            </a:r>
            <a:endParaRPr lang="ru-RU" dirty="0" smtClean="0"/>
          </a:p>
          <a:p>
            <a:pPr>
              <a:buNone/>
            </a:pPr>
            <a:r>
              <a:rPr lang="ru-RU" dirty="0" smtClean="0"/>
              <a:t>  1 вариант: (симметричное изображение). Сначала сворачивают лист бумаги пополам. Затем разворачивают. Наносят различного размера гуашевые пятна (произвольно). Затем опять сворачивают, проводят рукой, дают краске смешаться — разворачивают и получают все что угодно, от мотыльков до елочек от щенков до разбойников. </a:t>
            </a:r>
          </a:p>
          <a:p>
            <a:pPr>
              <a:buNone/>
            </a:pPr>
            <a:r>
              <a:rPr lang="ru-RU" dirty="0" smtClean="0"/>
              <a:t>2 вариант: На лист бумаги наносят кляксы, поверх накладывается чистый лист бумаги, проводят рукой, дают краске смешаться. На листе появится некое изображение. Дети рассматривают полученные кляксы, дорисовывают детали или просто называют то, что они увидели.</a:t>
            </a:r>
          </a:p>
          <a:p>
            <a:pPr>
              <a:buNone/>
            </a:pPr>
            <a:r>
              <a:rPr lang="ru-RU" dirty="0" smtClean="0"/>
              <a:t>Этот вид рисования очень нравится детям всех возрастов. </a:t>
            </a:r>
          </a:p>
          <a:p>
            <a:endParaRPr lang="ru-RU" dirty="0"/>
          </a:p>
        </p:txBody>
      </p:sp>
      <p:pic>
        <p:nvPicPr>
          <p:cNvPr id="4" name="Рисунок 4" descr="Бабочка"/>
          <p:cNvPicPr>
            <a:picLocks noChangeAspect="1" noChangeArrowheads="1"/>
          </p:cNvPicPr>
          <p:nvPr/>
        </p:nvPicPr>
        <p:blipFill>
          <a:blip r:embed="rId2" cstate="print"/>
          <a:srcRect/>
          <a:stretch>
            <a:fillRect/>
          </a:stretch>
        </p:blipFill>
        <p:spPr bwMode="auto">
          <a:xfrm>
            <a:off x="611560" y="1988840"/>
            <a:ext cx="3240360" cy="2462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39552" y="4797152"/>
            <a:ext cx="3528392" cy="646331"/>
          </a:xfrm>
          <a:prstGeom prst="rect">
            <a:avLst/>
          </a:prstGeom>
        </p:spPr>
        <p:txBody>
          <a:bodyPr wrap="square">
            <a:spAutoFit/>
          </a:bodyPr>
          <a:lstStyle/>
          <a:p>
            <a:r>
              <a:rPr lang="ru-RU" u="sng" dirty="0" smtClean="0"/>
              <a:t>Материал:</a:t>
            </a:r>
          </a:p>
          <a:p>
            <a:r>
              <a:rPr lang="ru-RU" dirty="0" smtClean="0"/>
              <a:t> гуашь, кисточки, бумага.</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354162"/>
          </a:xfrm>
        </p:spPr>
        <p:txBody>
          <a:bodyPr>
            <a:normAutofit fontScale="90000"/>
          </a:bodyPr>
          <a:lstStyle/>
          <a:p>
            <a:r>
              <a:rPr lang="ru-RU" b="1" dirty="0" smtClean="0">
                <a:solidFill>
                  <a:schemeClr val="tx2"/>
                </a:solidFill>
                <a:latin typeface="Times New Roman" pitchFamily="18" charset="0"/>
                <a:cs typeface="Times New Roman" pitchFamily="18" charset="0"/>
              </a:rPr>
              <a:t>Рисование в технике «Пуантилизм»</a:t>
            </a:r>
            <a:endParaRPr lang="ru-RU" b="1" dirty="0">
              <a:solidFill>
                <a:schemeClr val="tx2"/>
              </a:solidFill>
            </a:endParaRPr>
          </a:p>
        </p:txBody>
      </p:sp>
      <p:sp>
        <p:nvSpPr>
          <p:cNvPr id="3" name="Содержимое 2"/>
          <p:cNvSpPr>
            <a:spLocks noGrp="1"/>
          </p:cNvSpPr>
          <p:nvPr>
            <p:ph idx="1"/>
          </p:nvPr>
        </p:nvSpPr>
        <p:spPr>
          <a:xfrm>
            <a:off x="4644008" y="1412776"/>
            <a:ext cx="4248472" cy="5445224"/>
          </a:xfrm>
        </p:spPr>
        <p:txBody>
          <a:bodyPr>
            <a:normAutofit fontScale="55000" lnSpcReduction="20000"/>
          </a:bodyPr>
          <a:lstStyle/>
          <a:p>
            <a:pPr>
              <a:buNone/>
            </a:pPr>
            <a:r>
              <a:rPr lang="ru-RU" u="sng" dirty="0" smtClean="0"/>
              <a:t>Технология рисования:</a:t>
            </a:r>
            <a:r>
              <a:rPr lang="ru-RU" dirty="0" smtClean="0"/>
              <a:t> </a:t>
            </a:r>
          </a:p>
          <a:p>
            <a:pPr>
              <a:buNone/>
            </a:pPr>
            <a:r>
              <a:rPr lang="ru-RU" dirty="0" smtClean="0"/>
              <a:t>Направление во французской живописи</a:t>
            </a:r>
          </a:p>
          <a:p>
            <a:pPr>
              <a:buNone/>
            </a:pPr>
            <a:r>
              <a:rPr lang="ru-RU" b="1" dirty="0" smtClean="0">
                <a:solidFill>
                  <a:srgbClr val="FF0000"/>
                </a:solidFill>
              </a:rPr>
              <a:t>«Пуантилизм»- рисование точками.</a:t>
            </a:r>
          </a:p>
          <a:p>
            <a:pPr>
              <a:buNone/>
            </a:pPr>
            <a:r>
              <a:rPr lang="ru-RU" dirty="0" smtClean="0"/>
              <a:t>Детям нравится все нетрадиционное. </a:t>
            </a:r>
          </a:p>
          <a:p>
            <a:pPr>
              <a:buNone/>
            </a:pPr>
            <a:r>
              <a:rPr lang="ru-RU" dirty="0" smtClean="0"/>
              <a:t>Рисование точками относится к необычным, в данном случае, приемам. </a:t>
            </a:r>
          </a:p>
          <a:p>
            <a:pPr>
              <a:buNone/>
            </a:pPr>
            <a:r>
              <a:rPr lang="ru-RU" dirty="0" smtClean="0"/>
              <a:t>Для реализации можно взять фломастер, карандаш, поставить его перпендикулярно к белому листу бумаги и начать изображать. </a:t>
            </a:r>
          </a:p>
          <a:p>
            <a:pPr>
              <a:buNone/>
            </a:pPr>
            <a:r>
              <a:rPr lang="ru-RU" dirty="0" smtClean="0"/>
              <a:t>Но вот лучше всего получаются точечные рисунки красками .</a:t>
            </a:r>
          </a:p>
          <a:p>
            <a:pPr>
              <a:buNone/>
            </a:pPr>
            <a:r>
              <a:rPr lang="ru-RU" dirty="0" smtClean="0"/>
              <a:t>Вот как это делается.  Ватная палочка или спичка, очищенная от серы, туго заматывается небольшим кусочком ваты и окунается в густую краску. А дальше принцип нанесения точек такой же. Главное, сразу же заинтересовать ребенка.</a:t>
            </a:r>
          </a:p>
          <a:p>
            <a:pPr>
              <a:buNone/>
            </a:pPr>
            <a:endParaRPr lang="ru-RU" dirty="0"/>
          </a:p>
        </p:txBody>
      </p:sp>
      <p:pic>
        <p:nvPicPr>
          <p:cNvPr id="1026" name="Picture 2" descr="F:\выступление в Вельске\i (1).jpg"/>
          <p:cNvPicPr>
            <a:picLocks noChangeAspect="1" noChangeArrowheads="1"/>
          </p:cNvPicPr>
          <p:nvPr/>
        </p:nvPicPr>
        <p:blipFill>
          <a:blip r:embed="rId2" cstate="print"/>
          <a:srcRect l="9339" t="8154" r="9336" b="13175"/>
          <a:stretch>
            <a:fillRect/>
          </a:stretch>
        </p:blipFill>
        <p:spPr bwMode="auto">
          <a:xfrm>
            <a:off x="683568" y="1916832"/>
            <a:ext cx="3104368" cy="3023227"/>
          </a:xfrm>
          <a:prstGeom prst="rect">
            <a:avLst/>
          </a:prstGeom>
          <a:noFill/>
        </p:spPr>
      </p:pic>
      <p:sp>
        <p:nvSpPr>
          <p:cNvPr id="6" name="Прямоугольник 5"/>
          <p:cNvSpPr/>
          <p:nvPr/>
        </p:nvSpPr>
        <p:spPr>
          <a:xfrm>
            <a:off x="467544" y="5301208"/>
            <a:ext cx="4248472" cy="646331"/>
          </a:xfrm>
          <a:prstGeom prst="rect">
            <a:avLst/>
          </a:prstGeom>
        </p:spPr>
        <p:txBody>
          <a:bodyPr wrap="square">
            <a:spAutoFit/>
          </a:bodyPr>
          <a:lstStyle/>
          <a:p>
            <a:r>
              <a:rPr lang="ru-RU" dirty="0" smtClean="0"/>
              <a:t>Материал: фломастер или гуашь, карандаш, бумага</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812360" cy="1148680"/>
          </a:xfrm>
        </p:spPr>
        <p:txBody>
          <a:bodyPr>
            <a:noAutofit/>
          </a:bodyPr>
          <a:lstStyle/>
          <a:p>
            <a:pPr algn="ctr"/>
            <a:r>
              <a:rPr lang="ru-RU" sz="3200" dirty="0" smtClean="0">
                <a:solidFill>
                  <a:schemeClr val="tx2"/>
                </a:solidFill>
              </a:rPr>
              <a:t>Работы моих учащихся по теме «Пуантилизм»</a:t>
            </a:r>
            <a:endParaRPr lang="ru-RU" sz="3200" dirty="0">
              <a:solidFill>
                <a:schemeClr val="tx2"/>
              </a:solidFill>
            </a:endParaRPr>
          </a:p>
        </p:txBody>
      </p:sp>
      <p:pic>
        <p:nvPicPr>
          <p:cNvPr id="3074" name="Picture 2" descr="D:\1-уроки\МО- ПО ИЗО и МУЗЫКЕ\Неделя изо и музыки\ПУАНТИЛИЗМ\фото-Мастер-класс-Пуантилизм-\DSC05801.JPG"/>
          <p:cNvPicPr>
            <a:picLocks noGrp="1" noChangeAspect="1" noChangeArrowheads="1"/>
          </p:cNvPicPr>
          <p:nvPr>
            <p:ph type="pic" idx="1"/>
          </p:nvPr>
        </p:nvPicPr>
        <p:blipFill>
          <a:blip r:embed="rId2" cstate="print"/>
          <a:srcRect/>
          <a:stretch>
            <a:fillRect/>
          </a:stretch>
        </p:blipFill>
        <p:spPr bwMode="auto">
          <a:xfrm>
            <a:off x="1331640" y="1124744"/>
            <a:ext cx="6840760" cy="5130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pic>
        <p:nvPicPr>
          <p:cNvPr id="4098" name="Picture 2" descr="D:\1-уроки\МО- ПО ИЗО и МУЗЫКЕ\Неделя изо и музыки\ПУАНТИЛИЗМ\фото-Мастер-класс-Пуантилизм-\DSC05815.JPG"/>
          <p:cNvPicPr>
            <a:picLocks noGrp="1" noChangeAspect="1" noChangeArrowheads="1"/>
          </p:cNvPicPr>
          <p:nvPr>
            <p:ph sz="half" idx="1"/>
          </p:nvPr>
        </p:nvPicPr>
        <p:blipFill>
          <a:blip r:embed="rId2" cstate="print"/>
          <a:stretch>
            <a:fillRect/>
          </a:stretch>
        </p:blipFill>
        <p:spPr bwMode="auto">
          <a:xfrm>
            <a:off x="6732240" y="3429000"/>
            <a:ext cx="2060625" cy="2673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descr="D:\1-уроки\МО- ПО ИЗО и МУЗЫКЕ\Неделя изо и музыки\ПУАНТИЛИЗМ\фото-Мастер-класс-Пуантилизм-\DSC05813.JPG"/>
          <p:cNvPicPr>
            <a:picLocks noGrp="1" noChangeAspect="1" noChangeArrowheads="1"/>
          </p:cNvPicPr>
          <p:nvPr>
            <p:ph sz="half" idx="2"/>
          </p:nvPr>
        </p:nvPicPr>
        <p:blipFill>
          <a:blip r:embed="rId3" cstate="print"/>
          <a:srcRect/>
          <a:stretch>
            <a:fillRect/>
          </a:stretch>
        </p:blipFill>
        <p:spPr bwMode="auto">
          <a:xfrm>
            <a:off x="3347864" y="548680"/>
            <a:ext cx="1948006" cy="2313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descr="D:\1-уроки\МО- ПО ИЗО и МУЗЫКЕ\Неделя изо и музыки\ПУАНТИЛИЗМ\фото-Мастер-класс-Пуантилизм-\DSC05824.JPG"/>
          <p:cNvPicPr>
            <a:picLocks noChangeAspect="1" noChangeArrowheads="1"/>
          </p:cNvPicPr>
          <p:nvPr/>
        </p:nvPicPr>
        <p:blipFill>
          <a:blip r:embed="rId4" cstate="print"/>
          <a:srcRect/>
          <a:stretch>
            <a:fillRect/>
          </a:stretch>
        </p:blipFill>
        <p:spPr bwMode="auto">
          <a:xfrm>
            <a:off x="5580112" y="620688"/>
            <a:ext cx="3184314" cy="2236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D:\1-уроки\МО- ПО ИЗО и МУЗЫКЕ\Неделя изо и музыки\ПУАНТИЛИЗМ\фото-Мастер-класс-Пуантилизм-\DSC05816.JPG"/>
          <p:cNvPicPr>
            <a:picLocks noChangeAspect="1" noChangeArrowheads="1"/>
          </p:cNvPicPr>
          <p:nvPr/>
        </p:nvPicPr>
        <p:blipFill>
          <a:blip r:embed="rId5" cstate="print"/>
          <a:srcRect/>
          <a:stretch>
            <a:fillRect/>
          </a:stretch>
        </p:blipFill>
        <p:spPr bwMode="auto">
          <a:xfrm>
            <a:off x="323528" y="3429000"/>
            <a:ext cx="2436658" cy="2708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3" descr="D:\1-уроки\МО- ПО ИЗО и МУЗЫКЕ\Неделя изо и музыки\ПУАНТИЛИЗМ\фото-Мастер-класс-Пуантилизм-\DSC05805.JPG"/>
          <p:cNvPicPr>
            <a:picLocks noChangeAspect="1" noChangeArrowheads="1"/>
          </p:cNvPicPr>
          <p:nvPr/>
        </p:nvPicPr>
        <p:blipFill>
          <a:blip r:embed="rId6" cstate="print"/>
          <a:srcRect/>
          <a:stretch>
            <a:fillRect/>
          </a:stretch>
        </p:blipFill>
        <p:spPr bwMode="auto">
          <a:xfrm>
            <a:off x="251521" y="622584"/>
            <a:ext cx="2880320" cy="2230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descr="D:\1-уроки\МО- ПО ИЗО и МУЗЫКЕ\Неделя изо и музыки\ПУАНТИЛИЗМ\фото-Мастер-класс-Пуантилизм-\DSC05836.JPG"/>
          <p:cNvPicPr>
            <a:picLocks noChangeAspect="1" noChangeArrowheads="1"/>
          </p:cNvPicPr>
          <p:nvPr/>
        </p:nvPicPr>
        <p:blipFill>
          <a:blip r:embed="rId7" cstate="print"/>
          <a:srcRect/>
          <a:stretch>
            <a:fillRect/>
          </a:stretch>
        </p:blipFill>
        <p:spPr bwMode="auto">
          <a:xfrm>
            <a:off x="2915816" y="3284984"/>
            <a:ext cx="3600400" cy="2639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r>
              <a:rPr lang="ru-RU" b="1" dirty="0" smtClean="0">
                <a:solidFill>
                  <a:schemeClr val="tx2"/>
                </a:solidFill>
              </a:rPr>
              <a:t>Предела совершенствованию и творчеству в изобразительной деятельности нет</a:t>
            </a:r>
            <a:endParaRPr lang="ru-RU" b="1" dirty="0">
              <a:solidFill>
                <a:schemeClr val="tx2"/>
              </a:solidFill>
            </a:endParaRPr>
          </a:p>
        </p:txBody>
      </p:sp>
      <p:sp>
        <p:nvSpPr>
          <p:cNvPr id="3" name="Содержимое 2"/>
          <p:cNvSpPr>
            <a:spLocks noGrp="1"/>
          </p:cNvSpPr>
          <p:nvPr>
            <p:ph idx="1"/>
          </p:nvPr>
        </p:nvSpPr>
        <p:spPr>
          <a:xfrm>
            <a:off x="457200" y="1988840"/>
            <a:ext cx="8229600" cy="4137323"/>
          </a:xfrm>
        </p:spPr>
        <p:txBody>
          <a:bodyPr>
            <a:normAutofit lnSpcReduction="10000"/>
          </a:bodyPr>
          <a:lstStyle/>
          <a:p>
            <a:r>
              <a:rPr lang="ru-RU" dirty="0" smtClean="0"/>
              <a:t>Английский педагог-исследователь Анна Роговин рекомендует все, что есть под рукой, использовать для упражнений в рисовании: рисовать тряпочкой, бумажной салфеткой (сложенной много раз); рисовать грязной водой, старой чайной заваркой, кофейной гущей, выжимкой из ягод. Полезно так же раскрашивать банки и бутылки, катушки и коробки и т.д.</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b="1" dirty="0" smtClean="0">
                <a:solidFill>
                  <a:schemeClr val="tx2"/>
                </a:solidFill>
              </a:rPr>
              <a:t>Спасибо за внимание!</a:t>
            </a:r>
            <a:endParaRPr lang="ru-RU" b="1" dirty="0">
              <a:solidFill>
                <a:schemeClr val="tx2"/>
              </a:solidFill>
            </a:endParaRPr>
          </a:p>
        </p:txBody>
      </p:sp>
      <p:sp>
        <p:nvSpPr>
          <p:cNvPr id="32771" name="Содержимое 2"/>
          <p:cNvSpPr>
            <a:spLocks noGrp="1"/>
          </p:cNvSpPr>
          <p:nvPr>
            <p:ph sz="quarter" idx="1"/>
          </p:nvPr>
        </p:nvSpPr>
        <p:spPr>
          <a:xfrm>
            <a:off x="683568" y="1844824"/>
            <a:ext cx="7560840" cy="3888433"/>
          </a:xfrm>
        </p:spPr>
        <p:txBody>
          <a:bodyPr>
            <a:normAutofit/>
          </a:bodyPr>
          <a:lstStyle/>
          <a:p>
            <a:pPr>
              <a:buNone/>
            </a:pPr>
            <a:r>
              <a:rPr lang="ru-RU" sz="2000" b="1" dirty="0" smtClean="0"/>
              <a:t>При создании презентации использован: </a:t>
            </a:r>
          </a:p>
          <a:p>
            <a:pPr>
              <a:buNone/>
            </a:pPr>
            <a:r>
              <a:rPr lang="ru-RU" sz="2000" b="1" dirty="0" smtClean="0"/>
              <a:t>1. материал сайта: </a:t>
            </a:r>
            <a:r>
              <a:rPr lang="en-US" sz="2000" b="1" dirty="0" smtClean="0">
                <a:hlinkClick r:id="rId2"/>
              </a:rPr>
              <a:t>http://stranamasterov.ru/</a:t>
            </a:r>
            <a:r>
              <a:rPr lang="ru-RU" sz="2000" b="1" dirty="0" smtClean="0"/>
              <a:t> «Страна мастеров» </a:t>
            </a:r>
          </a:p>
          <a:p>
            <a:pPr>
              <a:buNone/>
            </a:pPr>
            <a:r>
              <a:rPr lang="ru-RU" sz="2000" b="1" dirty="0" smtClean="0"/>
              <a:t>2. мои фотографии работ моих учеников.</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5069160"/>
          </a:xfrm>
        </p:spPr>
        <p:txBody>
          <a:bodyPr>
            <a:normAutofit/>
          </a:bodyPr>
          <a:lstStyle/>
          <a:p>
            <a:pPr algn="ctr">
              <a:buNone/>
            </a:pPr>
            <a:r>
              <a:rPr lang="ru-RU" dirty="0" smtClean="0"/>
              <a:t>"</a:t>
            </a:r>
            <a:r>
              <a:rPr lang="ru-RU" b="1" dirty="0" smtClean="0"/>
              <a:t>Истоки способностей и дарования детей — на кончиках их пальцев. </a:t>
            </a:r>
            <a:r>
              <a:rPr lang="ru-RU" dirty="0" smtClean="0"/>
              <a:t>От пальцев, образно говоря, идут тончайшие нити — ручейки, которые питают источник творческой мысли. Другими словами, чем больше мастерства в детской руке, тем умнее ребенок",</a:t>
            </a:r>
          </a:p>
          <a:p>
            <a:pPr algn="ctr">
              <a:buNone/>
            </a:pPr>
            <a:r>
              <a:rPr lang="ru-RU" dirty="0" smtClean="0">
                <a:solidFill>
                  <a:schemeClr val="tx2"/>
                </a:solidFill>
              </a:rPr>
              <a:t> —  </a:t>
            </a:r>
            <a:r>
              <a:rPr lang="ru-RU" dirty="0" smtClean="0"/>
              <a:t>В.А.Сухомлинский. </a:t>
            </a:r>
          </a:p>
        </p:txBody>
      </p:sp>
      <p:sp>
        <p:nvSpPr>
          <p:cNvPr id="4" name="Заголовок 1"/>
          <p:cNvSpPr>
            <a:spLocks noGrp="1"/>
          </p:cNvSpPr>
          <p:nvPr>
            <p:ph type="title"/>
          </p:nvPr>
        </p:nvSpPr>
        <p:spPr/>
        <p:txBody>
          <a:bodyPr>
            <a:normAutofit/>
          </a:bodyPr>
          <a:lstStyle/>
          <a:p>
            <a:pPr fontAlgn="auto">
              <a:spcAft>
                <a:spcPts val="0"/>
              </a:spcAft>
              <a:defRPr/>
            </a:pPr>
            <a:r>
              <a:rPr lang="ru-RU" b="1" dirty="0" smtClean="0"/>
              <a:t>Польза</a:t>
            </a:r>
            <a:endParaRPr lang="ru-R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Воображение и фантазия </a:t>
            </a:r>
            <a:r>
              <a:rPr lang="ru-RU" dirty="0" smtClean="0"/>
              <a:t>— это важнейшая сторона жизни ребенка </a:t>
            </a:r>
            <a:endParaRPr lang="ru-RU" dirty="0"/>
          </a:p>
        </p:txBody>
      </p:sp>
      <p:sp>
        <p:nvSpPr>
          <p:cNvPr id="3" name="Содержимое 2"/>
          <p:cNvSpPr>
            <a:spLocks noGrp="1"/>
          </p:cNvSpPr>
          <p:nvPr>
            <p:ph idx="1"/>
          </p:nvPr>
        </p:nvSpPr>
        <p:spPr>
          <a:xfrm>
            <a:off x="457200" y="1600200"/>
            <a:ext cx="8229600" cy="4997152"/>
          </a:xfrm>
        </p:spPr>
        <p:txBody>
          <a:bodyPr>
            <a:normAutofit fontScale="92500"/>
          </a:bodyPr>
          <a:lstStyle/>
          <a:p>
            <a:r>
              <a:rPr lang="ru-RU" b="1" dirty="0" smtClean="0">
                <a:solidFill>
                  <a:schemeClr val="tx2"/>
                </a:solidFill>
              </a:rPr>
              <a:t>А развивается воображение особенно интенсивно в возрасте от 5 до 15 лет. </a:t>
            </a:r>
          </a:p>
          <a:p>
            <a:r>
              <a:rPr lang="ru-RU" dirty="0" smtClean="0"/>
              <a:t>Вместе с уменьшением способности фантазировать у детей обедняется личность, снижаются возможности творческого мышления, гаснет интерес к искусству, к творческой деятельности. </a:t>
            </a:r>
            <a:endParaRPr lang="ru-RU" dirty="0"/>
          </a:p>
          <a:p>
            <a:r>
              <a:rPr lang="ru-RU" dirty="0" smtClean="0"/>
              <a:t>Для того чтобы развивать творческое воображение у детей, необходима особая организация изобразительной деятельности.  </a:t>
            </a:r>
          </a:p>
          <a:p>
            <a:endParaRPr lang="ru-RU"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0"/>
                <a:solidFill>
                  <a:schemeClr val="tx2"/>
                </a:solidFill>
                <a:effectLst>
                  <a:reflection blurRad="12700" stA="50000" endPos="50000" dist="5000" dir="5400000" sy="-100000" rotWithShape="0"/>
                </a:effectLst>
              </a:rPr>
              <a:t>Польза</a:t>
            </a:r>
            <a:endParaRPr lang="ru-RU" dirty="0">
              <a:solidFill>
                <a:schemeClr val="tx2"/>
              </a:solidFill>
            </a:endParaRPr>
          </a:p>
        </p:txBody>
      </p:sp>
      <p:sp>
        <p:nvSpPr>
          <p:cNvPr id="3" name="Содержимое 2"/>
          <p:cNvSpPr>
            <a:spLocks noGrp="1"/>
          </p:cNvSpPr>
          <p:nvPr>
            <p:ph idx="1"/>
          </p:nvPr>
        </p:nvSpPr>
        <p:spPr/>
        <p:txBody>
          <a:bodyPr/>
          <a:lstStyle/>
          <a:p>
            <a:r>
              <a:rPr lang="ru-RU" b="1" dirty="0" smtClean="0"/>
              <a:t>В процессе изобразительной деятельности сочетается умственная и физическая активность ребенка.</a:t>
            </a:r>
            <a:r>
              <a:rPr lang="ru-RU" dirty="0" smtClean="0"/>
              <a:t> </a:t>
            </a:r>
          </a:p>
          <a:p>
            <a:pPr>
              <a:buNone/>
            </a:pPr>
            <a:r>
              <a:rPr lang="ru-RU" dirty="0" smtClean="0">
                <a:solidFill>
                  <a:schemeClr val="tx2"/>
                </a:solidFill>
              </a:rPr>
              <a:t>    А где же грань между шалостью и рисованием? </a:t>
            </a:r>
          </a:p>
          <a:p>
            <a:pPr>
              <a:buNone/>
            </a:pPr>
            <a:r>
              <a:rPr lang="ru-RU" dirty="0" smtClean="0">
                <a:solidFill>
                  <a:schemeClr val="tx2"/>
                </a:solidFill>
              </a:rPr>
              <a:t>    А почему мы должны рисовать только кисточкой или цветными карандашами? </a:t>
            </a:r>
            <a:endParaRPr lang="ru-RU" b="1" dirty="0" smtClean="0">
              <a:solidFill>
                <a:schemeClr val="tx2"/>
              </a:solidFill>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dirty="0" smtClean="0"/>
              <a:t>    расширить знания через знакомство с нетрадиционными техниками рисования, как средствами развития интереса школьников к изобразительному творчеству для реализации требований ФГОС второго поколения на уроках в образовательной области «Искусство».</a:t>
            </a:r>
            <a:endParaRPr lang="ru-RU" dirty="0"/>
          </a:p>
        </p:txBody>
      </p:sp>
      <p:sp>
        <p:nvSpPr>
          <p:cNvPr id="4" name="AutoShape 2"/>
          <p:cNvSpPr>
            <a:spLocks noGrp="1" noChangeArrowheads="1"/>
          </p:cNvSpPr>
          <p:nvPr>
            <p:ph type="title"/>
          </p:nvPr>
        </p:nvSpPr>
        <p:spPr/>
        <p:txBody>
          <a:bodyPr/>
          <a:lstStyle/>
          <a:p>
            <a:pPr eaLnBrk="1" hangingPunct="1"/>
            <a:r>
              <a:rPr lang="ru-RU" b="1" dirty="0" smtClean="0">
                <a:solidFill>
                  <a:schemeClr val="tx2"/>
                </a:solidFill>
              </a:rPr>
              <a:t>Цель мастер – класса: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1"/>
          <p:cNvSpPr>
            <a:spLocks noGrp="1" noChangeArrowheads="1"/>
          </p:cNvSpPr>
          <p:nvPr>
            <p:ph type="title"/>
          </p:nvPr>
        </p:nvSpPr>
        <p:spPr/>
        <p:txBody>
          <a:bodyPr/>
          <a:lstStyle/>
          <a:p>
            <a:pPr eaLnBrk="1" hangingPunct="1"/>
            <a:r>
              <a:rPr lang="ru-RU" b="1" dirty="0" smtClean="0">
                <a:solidFill>
                  <a:schemeClr val="tx2"/>
                </a:solidFill>
              </a:rPr>
              <a:t>Задачи мастер-класса</a:t>
            </a:r>
          </a:p>
        </p:txBody>
      </p:sp>
      <p:sp>
        <p:nvSpPr>
          <p:cNvPr id="11267" name="Rectangle 22"/>
          <p:cNvSpPr>
            <a:spLocks noGrp="1" noChangeArrowheads="1"/>
          </p:cNvSpPr>
          <p:nvPr>
            <p:ph type="body" idx="1"/>
          </p:nvPr>
        </p:nvSpPr>
        <p:spPr>
          <a:xfrm>
            <a:off x="611560" y="1268760"/>
            <a:ext cx="8229600" cy="4525963"/>
          </a:xfrm>
        </p:spPr>
        <p:txBody>
          <a:bodyPr>
            <a:normAutofit/>
          </a:bodyPr>
          <a:lstStyle/>
          <a:p>
            <a:pPr marL="533400" indent="-533400">
              <a:lnSpc>
                <a:spcPct val="90000"/>
              </a:lnSpc>
              <a:buFont typeface="Wingdings" pitchFamily="2" charset="2"/>
              <a:buAutoNum type="arabicPeriod"/>
            </a:pPr>
            <a:r>
              <a:rPr lang="ru-RU" sz="2400" dirty="0" smtClean="0"/>
              <a:t>Сформировать представление о возможностях применения нетрадиционных техник рисования как средств развития интереса к изобразительному творчеству в соответствии с ФГОС.</a:t>
            </a:r>
          </a:p>
          <a:p>
            <a:pPr marL="533400" indent="-533400">
              <a:lnSpc>
                <a:spcPct val="90000"/>
              </a:lnSpc>
              <a:buFont typeface="Wingdings" pitchFamily="2" charset="2"/>
              <a:buAutoNum type="arabicPeriod"/>
            </a:pPr>
            <a:r>
              <a:rPr lang="ru-RU" sz="2400" dirty="0" smtClean="0"/>
              <a:t>Обучить приемам нетрадиционных техник рисования.</a:t>
            </a:r>
          </a:p>
          <a:p>
            <a:pPr marL="533400" indent="-533400">
              <a:lnSpc>
                <a:spcPct val="90000"/>
              </a:lnSpc>
              <a:buFont typeface="Wingdings" pitchFamily="2" charset="2"/>
              <a:buAutoNum type="arabicPeriod"/>
            </a:pPr>
            <a:r>
              <a:rPr lang="ru-RU" sz="2400" dirty="0" smtClean="0"/>
              <a:t>Вызвать у участников мастер-класса интерес к нетрадиционным техникам рисования и желание развивать свой творческий потенциал. </a:t>
            </a:r>
          </a:p>
          <a:p>
            <a:pPr marL="533400" indent="-533400" eaLnBrk="1" hangingPunct="1">
              <a:lnSpc>
                <a:spcPct val="90000"/>
              </a:lnSpc>
              <a:buFont typeface="Wingdings" pitchFamily="2" charset="2"/>
              <a:buAutoNum type="arabicPeriod"/>
            </a:pPr>
            <a:r>
              <a:rPr lang="ru-RU" sz="2400" dirty="0" smtClean="0"/>
              <a:t>Развивать творческую активность педагогического коллектива.</a:t>
            </a:r>
          </a:p>
        </p:txBody>
      </p:sp>
      <p:sp>
        <p:nvSpPr>
          <p:cNvPr id="4" name="Прямоугольник 3"/>
          <p:cNvSpPr/>
          <p:nvPr/>
        </p:nvSpPr>
        <p:spPr>
          <a:xfrm>
            <a:off x="323528" y="4941168"/>
            <a:ext cx="8568952" cy="1938992"/>
          </a:xfrm>
          <a:prstGeom prst="rect">
            <a:avLst/>
          </a:prstGeom>
        </p:spPr>
        <p:txBody>
          <a:bodyPr wrap="square">
            <a:spAutoFit/>
          </a:bodyPr>
          <a:lstStyle/>
          <a:p>
            <a:r>
              <a:rPr lang="ru-RU" sz="3600" b="1" dirty="0" smtClean="0">
                <a:solidFill>
                  <a:schemeClr val="tx2"/>
                </a:solidFill>
              </a:rPr>
              <a:t>       Приемы и методы работы</a:t>
            </a:r>
            <a:r>
              <a:rPr lang="ru-RU" sz="3600" dirty="0" smtClean="0">
                <a:solidFill>
                  <a:schemeClr val="tx2"/>
                </a:solidFill>
              </a:rPr>
              <a:t>:</a:t>
            </a:r>
          </a:p>
          <a:p>
            <a:r>
              <a:rPr lang="ru-RU" sz="2800" dirty="0" smtClean="0">
                <a:solidFill>
                  <a:srgbClr val="FF0000"/>
                </a:solidFill>
              </a:rPr>
              <a:t>          </a:t>
            </a:r>
            <a:r>
              <a:rPr lang="ru-RU" sz="2800" dirty="0" smtClean="0"/>
              <a:t>наглядный; репродуктивный; использование</a:t>
            </a:r>
          </a:p>
          <a:p>
            <a:r>
              <a:rPr lang="ru-RU" sz="2800" dirty="0" smtClean="0"/>
              <a:t>          ТСО; практический.</a:t>
            </a:r>
          </a:p>
          <a:p>
            <a:endParaRPr lang="ru-RU" sz="28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858218"/>
          </a:xfrm>
        </p:spPr>
        <p:txBody>
          <a:bodyPr>
            <a:normAutofit fontScale="90000"/>
          </a:bodyPr>
          <a:lstStyle/>
          <a:p>
            <a:r>
              <a:rPr lang="ru-RU" b="1" dirty="0" smtClean="0">
                <a:solidFill>
                  <a:schemeClr val="tx2"/>
                </a:solidFill>
              </a:rPr>
              <a:t>Ход мастер-класса </a:t>
            </a:r>
            <a:r>
              <a:rPr lang="ru-RU" dirty="0" smtClean="0"/>
              <a:t/>
            </a:r>
            <a:br>
              <a:rPr lang="ru-RU" dirty="0" smtClean="0"/>
            </a:br>
            <a:r>
              <a:rPr lang="ru-RU" dirty="0" smtClean="0"/>
              <a:t>Приглашаю желающих принять участие в рисовании и занять места в </a:t>
            </a:r>
            <a:r>
              <a:rPr lang="ru-RU" dirty="0" err="1" smtClean="0"/>
              <a:t>микрогруппах</a:t>
            </a:r>
            <a:r>
              <a:rPr lang="ru-RU" dirty="0" smtClean="0"/>
              <a:t>.</a:t>
            </a:r>
            <a:br>
              <a:rPr lang="ru-RU" dirty="0" smtClean="0"/>
            </a:br>
            <a:endParaRPr lang="ru-RU" dirty="0"/>
          </a:p>
        </p:txBody>
      </p:sp>
      <p:sp>
        <p:nvSpPr>
          <p:cNvPr id="3" name="Содержимое 2"/>
          <p:cNvSpPr>
            <a:spLocks noGrp="1"/>
          </p:cNvSpPr>
          <p:nvPr>
            <p:ph idx="1"/>
          </p:nvPr>
        </p:nvSpPr>
        <p:spPr>
          <a:xfrm>
            <a:off x="467544" y="2924944"/>
            <a:ext cx="8229600" cy="3345235"/>
          </a:xfrm>
        </p:spPr>
        <p:txBody>
          <a:bodyPr>
            <a:normAutofit/>
          </a:bodyPr>
          <a:lstStyle/>
          <a:p>
            <a:r>
              <a:rPr lang="ru-RU" b="1" dirty="0" smtClean="0">
                <a:latin typeface="Times New Roman" pitchFamily="18" charset="0"/>
                <a:cs typeface="Times New Roman" pitchFamily="18" charset="0"/>
              </a:rPr>
              <a:t>Рисование с помощью «трафарета»-руки.</a:t>
            </a:r>
          </a:p>
          <a:p>
            <a:r>
              <a:rPr lang="ru-RU" b="1" dirty="0" smtClean="0">
                <a:latin typeface="Times New Roman" pitchFamily="18" charset="0"/>
                <a:cs typeface="Times New Roman" pitchFamily="18" charset="0"/>
              </a:rPr>
              <a:t>Рисование на мятой бумаге.</a:t>
            </a:r>
            <a:endParaRPr lang="ru-RU" b="1" dirty="0" smtClean="0"/>
          </a:p>
          <a:p>
            <a:r>
              <a:rPr lang="ru-RU" b="1" dirty="0" smtClean="0">
                <a:latin typeface="Times New Roman" pitchFamily="18" charset="0"/>
                <a:cs typeface="Times New Roman" pitchFamily="18" charset="0"/>
              </a:rPr>
              <a:t>Рисование мыльными пузырями.</a:t>
            </a:r>
          </a:p>
          <a:p>
            <a:r>
              <a:rPr lang="ru-RU" b="1" dirty="0" smtClean="0">
                <a:latin typeface="Times New Roman" pitchFamily="18" charset="0"/>
                <a:cs typeface="Times New Roman" pitchFamily="18" charset="0"/>
              </a:rPr>
              <a:t>Рисование в технике «Монотипия».</a:t>
            </a:r>
          </a:p>
          <a:p>
            <a:r>
              <a:rPr lang="ru-RU" b="1" dirty="0" smtClean="0">
                <a:latin typeface="Times New Roman" pitchFamily="18" charset="0"/>
                <a:cs typeface="Times New Roman" pitchFamily="18" charset="0"/>
              </a:rPr>
              <a:t>Рисование в технике «Пуантилизм».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143000"/>
          </a:xfrm>
        </p:spPr>
        <p:txBody>
          <a:bodyPr>
            <a:normAutofit fontScale="90000"/>
          </a:bodyPr>
          <a:lstStyle/>
          <a:p>
            <a:r>
              <a:rPr lang="ru-RU" b="1" dirty="0" smtClean="0">
                <a:solidFill>
                  <a:schemeClr val="tx2"/>
                </a:solidFill>
                <a:latin typeface="Times New Roman" pitchFamily="18" charset="0"/>
                <a:cs typeface="Times New Roman" pitchFamily="18" charset="0"/>
              </a:rPr>
              <a:t>Рисование с помощью «трафарета»-руки</a:t>
            </a:r>
            <a:endParaRPr lang="ru-RU" dirty="0">
              <a:solidFill>
                <a:schemeClr val="tx2"/>
              </a:solidFill>
            </a:endParaRPr>
          </a:p>
        </p:txBody>
      </p:sp>
      <p:sp>
        <p:nvSpPr>
          <p:cNvPr id="3" name="Содержимое 2"/>
          <p:cNvSpPr>
            <a:spLocks noGrp="1"/>
          </p:cNvSpPr>
          <p:nvPr>
            <p:ph idx="1"/>
          </p:nvPr>
        </p:nvSpPr>
        <p:spPr>
          <a:xfrm>
            <a:off x="4644008" y="1600200"/>
            <a:ext cx="4042792" cy="4925144"/>
          </a:xfrm>
        </p:spPr>
        <p:txBody>
          <a:bodyPr>
            <a:normAutofit fontScale="70000" lnSpcReduction="20000"/>
          </a:bodyPr>
          <a:lstStyle/>
          <a:p>
            <a:pPr algn="ctr">
              <a:buNone/>
            </a:pPr>
            <a:r>
              <a:rPr lang="ru-RU" b="1" dirty="0" smtClean="0"/>
              <a:t>Т</a:t>
            </a:r>
            <a:r>
              <a:rPr lang="ru-RU" b="1" u="sng" dirty="0" smtClean="0"/>
              <a:t>ехнология рисования:</a:t>
            </a:r>
            <a:r>
              <a:rPr lang="ru-RU" b="1" dirty="0" smtClean="0"/>
              <a:t> </a:t>
            </a:r>
          </a:p>
          <a:p>
            <a:pPr>
              <a:buNone/>
            </a:pPr>
            <a:r>
              <a:rPr lang="ru-RU" sz="2800" b="1" dirty="0" smtClean="0"/>
              <a:t>1 способ</a:t>
            </a:r>
            <a:r>
              <a:rPr lang="ru-RU" b="1" dirty="0" smtClean="0"/>
              <a:t>: </a:t>
            </a:r>
            <a:r>
              <a:rPr lang="ru-RU" dirty="0" smtClean="0"/>
              <a:t>Макаем в краску и отпечатываем на бумаге свою ладошку так, как необходимо для рисунка.</a:t>
            </a:r>
          </a:p>
          <a:p>
            <a:pPr>
              <a:buNone/>
            </a:pPr>
            <a:r>
              <a:rPr lang="ru-RU" dirty="0" smtClean="0"/>
              <a:t> 2</a:t>
            </a:r>
            <a:r>
              <a:rPr lang="ru-RU" b="1" dirty="0" smtClean="0"/>
              <a:t> способ:</a:t>
            </a:r>
            <a:r>
              <a:rPr lang="ru-RU" dirty="0" smtClean="0"/>
              <a:t> обведем карандашом свою ладошку . </a:t>
            </a:r>
          </a:p>
          <a:p>
            <a:pPr>
              <a:buNone/>
            </a:pPr>
            <a:r>
              <a:rPr lang="ru-RU" dirty="0" smtClean="0"/>
              <a:t>На что или на кого она похожа?  </a:t>
            </a:r>
          </a:p>
          <a:p>
            <a:pPr>
              <a:buNone/>
            </a:pPr>
            <a:r>
              <a:rPr lang="ru-RU" dirty="0" smtClean="0"/>
              <a:t> Дорисуйте карандашом увиденный образ и раскрасьте.</a:t>
            </a:r>
          </a:p>
          <a:p>
            <a:pPr>
              <a:buNone/>
            </a:pPr>
            <a:r>
              <a:rPr lang="ru-RU" dirty="0" smtClean="0"/>
              <a:t>Только старание и аккуратность помогут нарисовать красивые рисунки.</a:t>
            </a:r>
          </a:p>
          <a:p>
            <a:pPr>
              <a:buNone/>
            </a:pPr>
            <a:r>
              <a:rPr lang="ru-RU" b="1" dirty="0" smtClean="0"/>
              <a:t> </a:t>
            </a:r>
            <a:r>
              <a:rPr lang="ru-RU" dirty="0" smtClean="0"/>
              <a:t/>
            </a:r>
            <a:br>
              <a:rPr lang="ru-RU" dirty="0" smtClean="0"/>
            </a:br>
            <a:r>
              <a:rPr lang="ru-RU" dirty="0" smtClean="0"/>
              <a:t> </a:t>
            </a:r>
            <a:r>
              <a:rPr lang="ru-RU" b="1" dirty="0" smtClean="0"/>
              <a:t> </a:t>
            </a:r>
            <a:endParaRPr lang="ru-RU" dirty="0" smtClean="0"/>
          </a:p>
          <a:p>
            <a:endParaRPr lang="ru-RU" dirty="0"/>
          </a:p>
        </p:txBody>
      </p:sp>
      <p:pic>
        <p:nvPicPr>
          <p:cNvPr id="5" name="Рисунок 5" descr="http://i004.radikal.ru/0811/75/85a74e5816a7t.jpg">
            <a:hlinkClick r:id="rId2"/>
          </p:cNvPr>
          <p:cNvPicPr>
            <a:picLocks noChangeAspect="1" noChangeArrowheads="1"/>
          </p:cNvPicPr>
          <p:nvPr/>
        </p:nvPicPr>
        <p:blipFill>
          <a:blip r:embed="rId3" cstate="print"/>
          <a:srcRect b="6737"/>
          <a:stretch>
            <a:fillRect/>
          </a:stretch>
        </p:blipFill>
        <p:spPr bwMode="auto">
          <a:xfrm rot="718738">
            <a:off x="419928" y="2242557"/>
            <a:ext cx="2016224" cy="2528222"/>
          </a:xfrm>
          <a:prstGeom prst="rect">
            <a:avLst/>
          </a:prstGeom>
          <a:noFill/>
          <a:ln w="9525">
            <a:noFill/>
            <a:miter lim="800000"/>
            <a:headEnd/>
            <a:tailEnd/>
          </a:ln>
        </p:spPr>
      </p:pic>
      <p:pic>
        <p:nvPicPr>
          <p:cNvPr id="6" name="Рисунок 4" descr="http://i073.radikal.ru/0811/66/7bb914480435.jpg"/>
          <p:cNvPicPr>
            <a:picLocks/>
          </p:cNvPicPr>
          <p:nvPr/>
        </p:nvPicPr>
        <p:blipFill>
          <a:blip r:embed="rId4" cstate="print"/>
          <a:srcRect l="19766" r="19766"/>
          <a:stretch>
            <a:fillRect/>
          </a:stretch>
        </p:blipFill>
        <p:spPr>
          <a:xfrm>
            <a:off x="323528" y="260648"/>
            <a:ext cx="1728192" cy="2016224"/>
          </a:xfrm>
          <a:prstGeom prst="rect">
            <a:avLst/>
          </a:prstGeom>
          <a:noFill/>
          <a:ln w="9525"/>
        </p:spPr>
      </p:pic>
      <p:sp>
        <p:nvSpPr>
          <p:cNvPr id="7" name="Прямоугольник 6"/>
          <p:cNvSpPr/>
          <p:nvPr/>
        </p:nvSpPr>
        <p:spPr>
          <a:xfrm>
            <a:off x="539552" y="5733256"/>
            <a:ext cx="3816424" cy="923330"/>
          </a:xfrm>
          <a:prstGeom prst="rect">
            <a:avLst/>
          </a:prstGeom>
        </p:spPr>
        <p:txBody>
          <a:bodyPr wrap="square">
            <a:spAutoFit/>
          </a:bodyPr>
          <a:lstStyle/>
          <a:p>
            <a:r>
              <a:rPr lang="ru-RU" b="1" u="sng" dirty="0" smtClean="0"/>
              <a:t>Материал:</a:t>
            </a:r>
            <a:r>
              <a:rPr lang="ru-RU" b="1" dirty="0" smtClean="0"/>
              <a:t> </a:t>
            </a:r>
            <a:r>
              <a:rPr lang="ru-RU" dirty="0" smtClean="0"/>
              <a:t>лист бумаги, розетки с гуашевой краской, кисти, мокрая тряпка.</a:t>
            </a:r>
            <a:endParaRPr lang="ru-RU" dirty="0"/>
          </a:p>
        </p:txBody>
      </p:sp>
      <p:pic>
        <p:nvPicPr>
          <p:cNvPr id="8" name="Содержимое 4" descr="http://i045.radikal.ru/0811/01/51f8284d6000t.jpg">
            <a:hlinkClick r:id="rId5"/>
          </p:cNvPr>
          <p:cNvPicPr>
            <a:picLocks/>
          </p:cNvPicPr>
          <p:nvPr/>
        </p:nvPicPr>
        <p:blipFill>
          <a:blip r:embed="rId6" cstate="print"/>
          <a:srcRect b="10001"/>
          <a:stretch>
            <a:fillRect/>
          </a:stretch>
        </p:blipFill>
        <p:spPr>
          <a:xfrm rot="20992479">
            <a:off x="1900789" y="3509584"/>
            <a:ext cx="2714625" cy="1800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solidFill>
                <a:latin typeface="Times New Roman" pitchFamily="18" charset="0"/>
                <a:cs typeface="Times New Roman" pitchFamily="18" charset="0"/>
              </a:rPr>
              <a:t>Рисование на мятой бумаге</a:t>
            </a:r>
            <a:endParaRPr lang="ru-RU" dirty="0">
              <a:solidFill>
                <a:schemeClr val="tx2"/>
              </a:solidFill>
            </a:endParaRPr>
          </a:p>
        </p:txBody>
      </p:sp>
      <p:sp>
        <p:nvSpPr>
          <p:cNvPr id="3" name="Содержимое 2"/>
          <p:cNvSpPr>
            <a:spLocks noGrp="1"/>
          </p:cNvSpPr>
          <p:nvPr>
            <p:ph idx="1"/>
          </p:nvPr>
        </p:nvSpPr>
        <p:spPr>
          <a:xfrm>
            <a:off x="3203848" y="1268760"/>
            <a:ext cx="5544616" cy="5589240"/>
          </a:xfrm>
        </p:spPr>
        <p:txBody>
          <a:bodyPr>
            <a:normAutofit fontScale="77500" lnSpcReduction="20000"/>
          </a:bodyPr>
          <a:lstStyle/>
          <a:p>
            <a:pPr algn="ctr" fontAlgn="auto">
              <a:buNone/>
              <a:defRPr/>
            </a:pPr>
            <a:r>
              <a:rPr lang="ru-RU" u="sng" dirty="0" smtClean="0"/>
              <a:t>Технология рисования:</a:t>
            </a:r>
            <a:r>
              <a:rPr lang="ru-RU" dirty="0" smtClean="0"/>
              <a:t> </a:t>
            </a:r>
          </a:p>
          <a:p>
            <a:pPr fontAlgn="auto">
              <a:buNone/>
              <a:defRPr/>
            </a:pPr>
            <a:r>
              <a:rPr lang="ru-RU" dirty="0" smtClean="0"/>
              <a:t>    эта техника интересна, тем, что в местах изгибов бумаги краска при закрашивании делается более интенсивной, темной - это называется эффектом мозаики.</a:t>
            </a:r>
          </a:p>
          <a:p>
            <a:pPr fontAlgn="auto">
              <a:buNone/>
              <a:defRPr/>
            </a:pPr>
            <a:r>
              <a:rPr lang="ru-RU" dirty="0" smtClean="0"/>
              <a:t>                                Рисовать по мятой </a:t>
            </a:r>
          </a:p>
          <a:p>
            <a:pPr fontAlgn="auto">
              <a:buNone/>
              <a:defRPr/>
            </a:pPr>
            <a:r>
              <a:rPr lang="ru-RU" dirty="0" smtClean="0"/>
              <a:t>                                бумаге очень просто.</a:t>
            </a:r>
          </a:p>
          <a:p>
            <a:pPr fontAlgn="auto">
              <a:buNone/>
              <a:defRPr/>
            </a:pPr>
            <a:r>
              <a:rPr lang="ru-RU" dirty="0" smtClean="0"/>
              <a:t>                                Перед рисованием </a:t>
            </a:r>
          </a:p>
          <a:p>
            <a:pPr fontAlgn="auto">
              <a:buNone/>
              <a:defRPr/>
            </a:pPr>
            <a:r>
              <a:rPr lang="ru-RU" dirty="0" smtClean="0"/>
              <a:t>                                аккуратно мнем </a:t>
            </a:r>
          </a:p>
          <a:p>
            <a:pPr fontAlgn="auto">
              <a:buNone/>
              <a:defRPr/>
            </a:pPr>
            <a:r>
              <a:rPr lang="ru-RU" dirty="0" smtClean="0"/>
              <a:t>                                бумагу, потом </a:t>
            </a:r>
          </a:p>
          <a:p>
            <a:pPr fontAlgn="auto">
              <a:buNone/>
              <a:defRPr/>
            </a:pPr>
            <a:r>
              <a:rPr lang="ru-RU" dirty="0" smtClean="0"/>
              <a:t>                                аккуратно </a:t>
            </a:r>
          </a:p>
          <a:p>
            <a:pPr fontAlgn="auto">
              <a:buNone/>
              <a:defRPr/>
            </a:pPr>
            <a:r>
              <a:rPr lang="ru-RU" dirty="0" smtClean="0"/>
              <a:t>                                и начинаем рисовать.</a:t>
            </a:r>
            <a:br>
              <a:rPr lang="ru-RU" dirty="0" smtClean="0"/>
            </a:br>
            <a:r>
              <a:rPr lang="ru-RU" dirty="0" smtClean="0"/>
              <a:t>  </a:t>
            </a:r>
          </a:p>
          <a:p>
            <a:pPr>
              <a:buNone/>
            </a:pPr>
            <a:endParaRPr lang="ru-RU" dirty="0"/>
          </a:p>
        </p:txBody>
      </p:sp>
      <p:pic>
        <p:nvPicPr>
          <p:cNvPr id="4" name="Рисунок 4" descr="http://i014.radikal.ru/0811/57/56b91d4939c8.jpg"/>
          <p:cNvPicPr>
            <a:picLocks noChangeAspect="1" noChangeArrowheads="1"/>
          </p:cNvPicPr>
          <p:nvPr/>
        </p:nvPicPr>
        <p:blipFill>
          <a:blip r:embed="rId2" cstate="print"/>
          <a:srcRect/>
          <a:stretch>
            <a:fillRect/>
          </a:stretch>
        </p:blipFill>
        <p:spPr bwMode="auto">
          <a:xfrm>
            <a:off x="539552" y="1412776"/>
            <a:ext cx="2250710" cy="2945929"/>
          </a:xfrm>
          <a:prstGeom prst="rect">
            <a:avLst/>
          </a:prstGeom>
          <a:noFill/>
          <a:ln w="9525">
            <a:noFill/>
            <a:miter lim="800000"/>
            <a:headEnd/>
            <a:tailEnd/>
          </a:ln>
        </p:spPr>
      </p:pic>
      <p:pic>
        <p:nvPicPr>
          <p:cNvPr id="5" name="Рисунок 1" descr="http://s57.radikal.ru/i155/0811/72/0c08fef7322f.jpg"/>
          <p:cNvPicPr>
            <a:picLocks noChangeAspect="1" noChangeArrowheads="1"/>
          </p:cNvPicPr>
          <p:nvPr/>
        </p:nvPicPr>
        <p:blipFill>
          <a:blip r:embed="rId3" cstate="print"/>
          <a:srcRect/>
          <a:stretch>
            <a:fillRect/>
          </a:stretch>
        </p:blipFill>
        <p:spPr bwMode="auto">
          <a:xfrm>
            <a:off x="3419871" y="3429000"/>
            <a:ext cx="2031737" cy="2808312"/>
          </a:xfrm>
          <a:prstGeom prst="rect">
            <a:avLst/>
          </a:prstGeom>
          <a:noFill/>
          <a:ln w="9525">
            <a:noFill/>
            <a:miter lim="800000"/>
            <a:headEnd/>
            <a:tailEnd/>
          </a:ln>
        </p:spPr>
      </p:pic>
      <p:sp>
        <p:nvSpPr>
          <p:cNvPr id="6" name="Прямоугольник 5"/>
          <p:cNvSpPr/>
          <p:nvPr/>
        </p:nvSpPr>
        <p:spPr>
          <a:xfrm>
            <a:off x="539552" y="4581128"/>
            <a:ext cx="2592288" cy="923330"/>
          </a:xfrm>
          <a:prstGeom prst="rect">
            <a:avLst/>
          </a:prstGeom>
        </p:spPr>
        <p:txBody>
          <a:bodyPr wrap="square">
            <a:spAutoFit/>
          </a:bodyPr>
          <a:lstStyle/>
          <a:p>
            <a:r>
              <a:rPr lang="ru-RU" u="sng" dirty="0" smtClean="0"/>
              <a:t>Материал:</a:t>
            </a:r>
            <a:r>
              <a:rPr lang="ru-RU" dirty="0" smtClean="0"/>
              <a:t> </a:t>
            </a:r>
          </a:p>
          <a:p>
            <a:r>
              <a:rPr lang="ru-RU" dirty="0" smtClean="0"/>
              <a:t>мятая бумага, гуашевые краски, кисти, салфетки.</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11528</TotalTime>
  <Words>726</Words>
  <Application>Microsoft Office PowerPoint</Application>
  <PresentationFormat>Экран (4:3)</PresentationFormat>
  <Paragraphs>82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«Нетрадиционные техники рисования как средство развития интереса к изобразительному творчеству» </vt:lpstr>
      <vt:lpstr>Польза</vt:lpstr>
      <vt:lpstr>Воображение и фантазия — это важнейшая сторона жизни ребенка </vt:lpstr>
      <vt:lpstr>Польза</vt:lpstr>
      <vt:lpstr>Цель мастер – класса:</vt:lpstr>
      <vt:lpstr>Задачи мастер-класса</vt:lpstr>
      <vt:lpstr>Ход мастер-класса  Приглашаю желающих принять участие в рисовании и занять места в микрогруппах. </vt:lpstr>
      <vt:lpstr>Рисование с помощью «трафарета»-руки</vt:lpstr>
      <vt:lpstr>Рисование на мятой бумаге</vt:lpstr>
      <vt:lpstr>Рисование мыльными пузырями</vt:lpstr>
      <vt:lpstr>Рисование в технике «Монотипия»</vt:lpstr>
      <vt:lpstr>Рисование в технике «Пуантилизм»</vt:lpstr>
      <vt:lpstr>Работы моих учащихся по теме «Пуантилизм»</vt:lpstr>
      <vt:lpstr>Слайд 14</vt:lpstr>
      <vt:lpstr>Предела совершенствованию и творчеству в изобразительной деятельности нет</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dc:title>
  <dc:creator>Житова</dc:creator>
  <cp:lastModifiedBy>Марина</cp:lastModifiedBy>
  <cp:revision>18</cp:revision>
  <dcterms:created xsi:type="dcterms:W3CDTF">2012-06-07T09:52:27Z</dcterms:created>
  <dcterms:modified xsi:type="dcterms:W3CDTF">2014-10-02T19:58:48Z</dcterms:modified>
</cp:coreProperties>
</file>