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95" r:id="rId3"/>
    <p:sldId id="261" r:id="rId4"/>
    <p:sldId id="262" r:id="rId5"/>
    <p:sldId id="265" r:id="rId6"/>
    <p:sldId id="259" r:id="rId7"/>
    <p:sldId id="269" r:id="rId8"/>
    <p:sldId id="270" r:id="rId9"/>
    <p:sldId id="272" r:id="rId10"/>
    <p:sldId id="285" r:id="rId11"/>
    <p:sldId id="286" r:id="rId12"/>
    <p:sldId id="287" r:id="rId13"/>
    <p:sldId id="288" r:id="rId14"/>
    <p:sldId id="289" r:id="rId15"/>
    <p:sldId id="290" r:id="rId16"/>
    <p:sldId id="283" r:id="rId17"/>
    <p:sldId id="273" r:id="rId18"/>
    <p:sldId id="291" r:id="rId19"/>
    <p:sldId id="292" r:id="rId20"/>
    <p:sldId id="275" r:id="rId21"/>
    <p:sldId id="277" r:id="rId22"/>
    <p:sldId id="293" r:id="rId23"/>
    <p:sldId id="294" r:id="rId24"/>
    <p:sldId id="296" r:id="rId25"/>
    <p:sldId id="298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FCC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0F27-5265-4256-8C60-0A4F3DCC73EB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E244-6A9D-4E81-9EB7-BA9797CF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A25E-4B01-48A1-97A6-FC2157BFBDEC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7EAE-1EA1-4DE3-9ABE-01FD0A729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F0D6-3337-4381-A3E3-3A0285A19507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6671-E180-4FE9-A7B1-AB2512D0F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6339-B628-48A7-949F-D0FAA919FFD5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A400-66FE-4AA2-9F9B-816E5965C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A78C-55CE-4519-B4F4-DFD160612789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A468-C423-477D-9A5D-E29C1FF2E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4A7D-0801-45EE-A101-E2BC17647047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D8D1-F211-4287-95B4-60CA77B0B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E31F-57CB-4E17-800B-0145C29CF3AC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0C77-BF35-4418-A9ED-620EB2249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3166-8034-48DF-B9B5-B01F99645D2F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453E-7074-484E-81D1-D8FFFFE1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D786-BCAF-4AF5-9E08-F60CA4B05C00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5A69-E97A-484C-A89B-6D33B09FE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A8AA-AC09-4887-ACD6-519F51043B1D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5D2F-47EC-496C-B472-9F63629F5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984B-2F05-40E2-B6D4-5C248FDF3211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C132-1CAB-491F-9F6A-F8A72CFBD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35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8FCAE64-8AFF-4161-9A8E-E879B8009840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1BA20CC-B04E-4E6B-A957-97879FD4D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8"/>
          <p:cNvSpPr>
            <a:spLocks noChangeArrowheads="1" noChangeShapeType="1" noTextEdit="1"/>
          </p:cNvSpPr>
          <p:nvPr/>
        </p:nvSpPr>
        <p:spPr bwMode="auto">
          <a:xfrm>
            <a:off x="500063" y="285750"/>
            <a:ext cx="8072437" cy="642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Человек без друзей,</a:t>
            </a:r>
          </a:p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дерево без корней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85750"/>
            <a:ext cx="8229600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u="sng" smtClean="0">
                <a:solidFill>
                  <a:schemeClr val="bg1"/>
                </a:solidFill>
              </a:rPr>
              <a:t>2.Честно говоря, тебе очень хотелось, чтобы твои лучшие друзья…</a:t>
            </a: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А. Были классными и интересными личностями.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В. Помогали мне, когда я об этом попрошу.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С. Никогда не предавали меня в трудную минуту.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u="sng" smtClean="0">
                <a:solidFill>
                  <a:schemeClr val="bg1"/>
                </a:solidFill>
              </a:rPr>
              <a:t>3.Если бы тебе предложили выбрать одну из книг для чтения по вечерам, то это была бы книга…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А. О том, как заводить друзей и поддерживать хорошие отношения в жизни.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В. Про интересных людей и их приключения.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С. Детектив или фантастика.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357188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u="sng" smtClean="0">
                <a:solidFill>
                  <a:schemeClr val="bg1"/>
                </a:solidFill>
              </a:rPr>
              <a:t>4.На перемене одноклассники начинают спорить и, кажется, вот-вот поссорятся. Как ты себя при этом поведешь?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А. Попытаюсь их утихомирить…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В. Отойду в сторону – это не мои проблемы.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С. Разберусь – кто прав, а кто виноват – и выскажу свое мнение.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571500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>
                <a:solidFill>
                  <a:schemeClr val="bg1"/>
                </a:solidFill>
              </a:rPr>
              <a:t>5.Согласишься ли ты с утверждением, что большинство людей были бы гораздо счастливее, если бы больше доверяли друг другу?</a:t>
            </a:r>
          </a:p>
          <a:p>
            <a:pPr eaLnBrk="1" hangingPunct="1"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А. Думаю, что да.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В. Я не уверен(а).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С. По-моему, счастье не в этом.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u="sng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b="1" u="sng" smtClean="0">
                <a:solidFill>
                  <a:schemeClr val="bg1"/>
                </a:solidFill>
              </a:rPr>
              <a:t>6.Как ты считаешь, у тебя есть качества, которыми ты гордишься, но которые так и не оценили ( может быть, пока ) твои друзья?</a:t>
            </a:r>
          </a:p>
          <a:p>
            <a:pPr eaLnBrk="1" hangingPunct="1"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А. Сомневаюсь.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В. Мне такая мысль никогда в голову не приходила…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С. Однозначно да.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u="sng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b="1" u="sng" smtClean="0">
                <a:solidFill>
                  <a:schemeClr val="bg1"/>
                </a:solidFill>
              </a:rPr>
              <a:t>7.Ты знаешь, что у друга ( подруги ) случилась неприятность и он(а) скорее всего позвонит и попросит тебя помочь. Ты…</a:t>
            </a:r>
          </a:p>
          <a:p>
            <a:pPr eaLnBrk="1" hangingPunct="1">
              <a:buFontTx/>
              <a:buNone/>
            </a:pPr>
            <a:endParaRPr lang="ru-RU" b="1" u="sng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А. Не стану дожидаться и позвоню сам(а).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В. Посочувствую по телефону.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С. Попрошу родителей сказать, что меня нет дома.</a:t>
            </a:r>
          </a:p>
          <a:p>
            <a:pPr eaLnBrk="1" hangingPunct="1"/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Сложи вместе относящиеся к тебе баллы.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 Сумма баллов покажет тебе результат.</a:t>
            </a:r>
          </a:p>
        </p:txBody>
      </p:sp>
      <p:graphicFrame>
        <p:nvGraphicFramePr>
          <p:cNvPr id="17464" name="Group 56"/>
          <p:cNvGraphicFramePr>
            <a:graphicFrameLocks noGrp="1"/>
          </p:cNvGraphicFramePr>
          <p:nvPr>
            <p:ph idx="4294967295"/>
          </p:nvPr>
        </p:nvGraphicFramePr>
        <p:xfrm>
          <a:off x="428625" y="1428750"/>
          <a:ext cx="8064500" cy="4729163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4537"/>
                <a:gridCol w="20161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rgbClr val="000066"/>
                </a:solidFill>
              </a:rPr>
              <a:t>Оценка результатов теста</a:t>
            </a:r>
            <a:r>
              <a:rPr lang="ru-RU" sz="4000" smtClean="0">
                <a:solidFill>
                  <a:srgbClr val="000066"/>
                </a:solidFill>
              </a:rPr>
              <a:t/>
            </a:r>
            <a:br>
              <a:rPr lang="ru-RU" sz="4000" smtClean="0">
                <a:solidFill>
                  <a:srgbClr val="000066"/>
                </a:solidFill>
              </a:rPr>
            </a:br>
            <a:endParaRPr lang="ru-RU" sz="4000" smtClean="0">
              <a:solidFill>
                <a:srgbClr val="00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3825" y="1125538"/>
            <a:ext cx="6480175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	</a:t>
            </a:r>
            <a:r>
              <a:rPr lang="ru-RU" sz="2800" b="1" u="sng" smtClean="0">
                <a:solidFill>
                  <a:srgbClr val="000066"/>
                </a:solidFill>
              </a:rPr>
              <a:t>0 – 20 баллов: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u="sng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	</a:t>
            </a:r>
            <a:r>
              <a:rPr lang="ru-RU" sz="2800" b="1" smtClean="0">
                <a:solidFill>
                  <a:srgbClr val="000066"/>
                </a:solidFill>
              </a:rPr>
              <a:t>Наверное, тебе вряд ли удалось бы толком ответить, а зачем вообще друзья. Тебе, в сущности, и без них неплохо… Что хочешь, то и делаешь, опять же – никаких обязательств перед человеком, с которым дружишь…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66"/>
                </a:solidFill>
              </a:rPr>
              <a:t>	Задумайся: а тебе никогда не бывает одиноко в глубине души? Все-таки в одиночку трудно прожить на свете.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</a:t>
            </a:r>
          </a:p>
        </p:txBody>
      </p:sp>
      <p:pic>
        <p:nvPicPr>
          <p:cNvPr id="29700" name="Picture 6" descr="2623255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50" y="1643063"/>
            <a:ext cx="2085975" cy="2736850"/>
          </a:xfr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>
                <a:solidFill>
                  <a:srgbClr val="000066"/>
                </a:solidFill>
              </a:rPr>
              <a:t>21 – 33 балла:</a:t>
            </a:r>
          </a:p>
          <a:p>
            <a:pPr eaLnBrk="1" hangingPunct="1">
              <a:buFontTx/>
              <a:buNone/>
            </a:pPr>
            <a:endParaRPr lang="ru-RU" u="sng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/>
              <a:t>	</a:t>
            </a:r>
            <a:r>
              <a:rPr lang="ru-RU" sz="2800" b="1" smtClean="0">
                <a:solidFill>
                  <a:srgbClr val="000066"/>
                </a:solidFill>
              </a:rPr>
              <a:t>Ты личность, с которой интересно и приятно общаться. О том, чтобы заполучить тебе в число лучших друзей, мечтают многие. К тому же у тебя есть замечательное качество – надежность: ты никогда не подведешь в трудную минуту. Словом, ты действительно умеешь дружить, и твоим близким людям можно просто позавидовать.</a:t>
            </a:r>
          </a:p>
          <a:p>
            <a:pPr eaLnBrk="1" hangingPunct="1"/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>
                <a:solidFill>
                  <a:srgbClr val="000066"/>
                </a:solidFill>
              </a:rPr>
              <a:t>34 – 48 баллов:</a:t>
            </a:r>
          </a:p>
          <a:p>
            <a:pPr eaLnBrk="1" hangingPunct="1">
              <a:buFontTx/>
              <a:buNone/>
            </a:pPr>
            <a:endParaRPr lang="ru-RU" b="1" u="sng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smtClean="0"/>
              <a:t>	</a:t>
            </a:r>
            <a:r>
              <a:rPr lang="ru-RU" sz="2800" b="1" smtClean="0">
                <a:solidFill>
                  <a:srgbClr val="000066"/>
                </a:solidFill>
              </a:rPr>
              <a:t>Для тебя дружба – это все или почти все. Ты изводишься (и изводишь других), когда тебе подолгу приходится не видеться с человеком, которого считаешь другом или подругой. Ради этого человека ты готов (а ) даже отодвинуть свои интересы в сторону. Попытайся спуститься с небес на землю!</a:t>
            </a:r>
          </a:p>
          <a:p>
            <a:pPr eaLnBrk="1" hangingPunct="1"/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755650" y="1700213"/>
            <a:ext cx="7561263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ЗДРАВ-СТВУЙ-ТЕ!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«Берегите друзей»</a:t>
            </a:r>
          </a:p>
        </p:txBody>
      </p:sp>
      <p:pic>
        <p:nvPicPr>
          <p:cNvPr id="32771" name="Picture 4" descr="45863606_1246554401_1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25" y="4000500"/>
            <a:ext cx="2762250" cy="2071688"/>
          </a:xfrm>
          <a:noFill/>
        </p:spPr>
      </p:pic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611188" y="1071563"/>
            <a:ext cx="79930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Знай, мой друг, вражде и дружбе цену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И судом поспешным не греши,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Гнев на друге, может быть, мгновенный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Изливать покуда не спеши.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Может, друг твой сам поторопился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И тебя обидел невзначай,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Провинился друг – и повинился – 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Ты ему греха не поминай.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Люди, я прошу, ради бога,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Не стесняйтесь доброты своей.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На земле друзей не так уж много,</a:t>
            </a:r>
          </a:p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Опасайтесь потерять друзей.</a:t>
            </a:r>
          </a:p>
          <a:p>
            <a:r>
              <a:rPr lang="ru-RU" sz="2000" i="1">
                <a:solidFill>
                  <a:schemeClr val="bg1"/>
                </a:solidFill>
                <a:latin typeface="Arial" charset="0"/>
              </a:rPr>
              <a:t>                                                </a:t>
            </a:r>
          </a:p>
          <a:p>
            <a:endParaRPr lang="ru-RU" sz="2000" i="1">
              <a:solidFill>
                <a:schemeClr val="bg1"/>
              </a:solidFill>
              <a:latin typeface="Arial" charset="0"/>
            </a:endParaRPr>
          </a:p>
          <a:p>
            <a:r>
              <a:rPr lang="ru-RU" sz="2000" i="1">
                <a:solidFill>
                  <a:schemeClr val="bg1"/>
                </a:solidFill>
                <a:latin typeface="Arial" charset="0"/>
              </a:rPr>
              <a:t>                                                 Расул Гамзатов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913"/>
            <a:ext cx="8147050" cy="5937250"/>
          </a:xfrm>
        </p:spPr>
        <p:txBody>
          <a:bodyPr/>
          <a:lstStyle/>
          <a:p>
            <a:pPr marL="609600" indent="-609600" eaLnBrk="1" hangingPunct="1"/>
            <a:endParaRPr lang="ru-RU" sz="2800" b="1" smtClean="0">
              <a:solidFill>
                <a:srgbClr val="000066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     Как себя вести, если услышал нелестное мнение о друге?</a:t>
            </a:r>
          </a:p>
          <a:p>
            <a:pPr marL="609600" indent="-609600" eaLnBrk="1" hangingPunct="1"/>
            <a:endParaRPr lang="ru-RU" sz="3600" b="1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sz="2800" smtClean="0"/>
              <a:t>	 </a:t>
            </a:r>
          </a:p>
        </p:txBody>
      </p:sp>
      <p:pic>
        <p:nvPicPr>
          <p:cNvPr id="33795" name="Picture 6" descr="motivator-7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205038"/>
            <a:ext cx="4351337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0066"/>
                </a:solidFill>
              </a:rPr>
              <a:t>   </a:t>
            </a:r>
            <a:r>
              <a:rPr lang="ru-RU" sz="3600" b="1" smtClean="0">
                <a:solidFill>
                  <a:srgbClr val="000066"/>
                </a:solidFill>
              </a:rPr>
              <a:t>Нужно ли вмешиваться в ситуацию, в которой друг поступает неправильно?</a:t>
            </a:r>
          </a:p>
          <a:p>
            <a:pPr eaLnBrk="1" hangingPunct="1"/>
            <a:endParaRPr lang="ru-RU" sz="3600" smtClean="0">
              <a:solidFill>
                <a:srgbClr val="000066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34819" name="Picture 5" descr="motivator-6639"/>
          <p:cNvPicPr>
            <a:picLocks noChangeAspect="1" noChangeArrowheads="1"/>
          </p:cNvPicPr>
          <p:nvPr/>
        </p:nvPicPr>
        <p:blipFill>
          <a:blip r:embed="rId2" cstate="print"/>
          <a:srcRect b="3162"/>
          <a:stretch>
            <a:fillRect/>
          </a:stretch>
        </p:blipFill>
        <p:spPr bwMode="auto">
          <a:xfrm>
            <a:off x="2124075" y="2636838"/>
            <a:ext cx="4824413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0066"/>
                </a:solidFill>
              </a:rPr>
              <a:t>   </a:t>
            </a:r>
            <a:r>
              <a:rPr lang="ru-RU" sz="3600" b="1" smtClean="0">
                <a:solidFill>
                  <a:srgbClr val="000066"/>
                </a:solidFill>
              </a:rPr>
              <a:t>Верно ли утверждение «Другом быть трудно, стать другом – большая работа»?</a:t>
            </a:r>
          </a:p>
        </p:txBody>
      </p:sp>
      <p:pic>
        <p:nvPicPr>
          <p:cNvPr id="35843" name="Picture 5" descr="motivator-3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76475"/>
            <a:ext cx="53276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smtClean="0">
                <a:solidFill>
                  <a:srgbClr val="FF3300"/>
                </a:solidFill>
                <a:latin typeface="Comic Sans MS" pitchFamily="66" charset="0"/>
              </a:rPr>
              <a:t>Сегодня на занятии я понял(а), что …</a:t>
            </a:r>
          </a:p>
        </p:txBody>
      </p:sp>
      <p:pic>
        <p:nvPicPr>
          <p:cNvPr id="36867" name="Picture 4" descr="motivator-37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89138"/>
            <a:ext cx="51847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229600" cy="330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ДО-СВИ-ДА-НИЯ!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11135359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928938"/>
            <a:ext cx="4214813" cy="3816350"/>
          </a:xfrm>
          <a:noFill/>
        </p:spPr>
      </p:pic>
      <p:pic>
        <p:nvPicPr>
          <p:cNvPr id="38915" name="Picture 7" descr="45863626_1246555284_9780939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85750"/>
            <a:ext cx="4071937" cy="4164013"/>
          </a:xfr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142875"/>
            <a:ext cx="7872412" cy="8905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Друг, товарищ, приятель…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0313" y="1214438"/>
            <a:ext cx="4429125" cy="2514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Кто в дружбу верит горячо,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Кто рядом чувствует плечо,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Тот никогда не упадет,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В любой беде не пропадет.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А если и споткнется вдруг,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То встать ему поможет друг,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Всегда ему надежный друг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300" b="1" dirty="0">
                <a:solidFill>
                  <a:schemeClr val="bg1"/>
                </a:solidFill>
              </a:rPr>
              <a:t>В беде протянет руку.</a:t>
            </a:r>
          </a:p>
        </p:txBody>
      </p:sp>
      <p:pic>
        <p:nvPicPr>
          <p:cNvPr id="15364" name="Picture 7" descr="motivator-6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4429125"/>
            <a:ext cx="26225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motivator-6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4429125"/>
            <a:ext cx="2627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motivator-6638"/>
          <p:cNvPicPr>
            <a:picLocks noChangeAspect="1" noChangeArrowheads="1"/>
          </p:cNvPicPr>
          <p:nvPr/>
        </p:nvPicPr>
        <p:blipFill>
          <a:blip r:embed="rId2" cstate="print"/>
          <a:srcRect b="3027"/>
          <a:stretch>
            <a:fillRect/>
          </a:stretch>
        </p:blipFill>
        <p:spPr bwMode="auto">
          <a:xfrm>
            <a:off x="2195513" y="1773238"/>
            <a:ext cx="47498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10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7488238" cy="158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+mn-lt"/>
                <a:ea typeface="+mn-lt"/>
                <a:cs typeface="+mn-lt"/>
              </a:rPr>
              <a:t>"Дружба - это ..."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57188"/>
            <a:ext cx="8229600" cy="962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Знакомство – представление</a:t>
            </a:r>
          </a:p>
        </p:txBody>
      </p:sp>
      <p:pic>
        <p:nvPicPr>
          <p:cNvPr id="17411" name="Picture 7" descr="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53732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0" y="142875"/>
            <a:ext cx="3429000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0066"/>
                </a:solidFill>
              </a:rPr>
              <a:t>     </a:t>
            </a:r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КАЧЕСТВА</a:t>
            </a:r>
            <a:endParaRPr lang="ru-RU" sz="4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928688"/>
            <a:ext cx="3929063" cy="3857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0066"/>
                </a:solidFill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</a:rPr>
              <a:t>Понимание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Деликатность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Мелочность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Близость взглядов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Неуверенность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Зависть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Прощение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Доброта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Равнодушие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SzPct val="97000"/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Благородство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8436" name="Picture 6" descr="WHAT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924425"/>
            <a:ext cx="17859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311275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0" y="928688"/>
            <a:ext cx="4857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Самокритичность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Болтливость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Сдержанность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Обдуманность фраз и поступков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Нахальство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Раздражительность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Искренность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Приветливость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 startAt="11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Честность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Какими качествами должен обладать настоящий друг?</a:t>
            </a:r>
          </a:p>
        </p:txBody>
      </p:sp>
      <p:pic>
        <p:nvPicPr>
          <p:cNvPr id="19459" name="Picture 7" descr="h_7Xig9Bcpd5s3KCHSVNzTJef2lv8uQM4Z_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375" y="3286125"/>
            <a:ext cx="3040063" cy="2286000"/>
          </a:xfrm>
          <a:noFill/>
        </p:spPr>
      </p:pic>
      <p:pic>
        <p:nvPicPr>
          <p:cNvPr id="19460" name="Picture 11" descr="45863624_1246555146_eea86b9f8f1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214563"/>
            <a:ext cx="38576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bg1"/>
                </a:solidFill>
                <a:latin typeface="+mn-lt"/>
              </a:rPr>
              <a:t>Расположите в порядке значимости следующие </a:t>
            </a:r>
            <a:r>
              <a:rPr lang="ru-RU" sz="3200" b="1" u="sng" dirty="0" smtClean="0">
                <a:solidFill>
                  <a:schemeClr val="bg1"/>
                </a:solidFill>
                <a:latin typeface="+mn-lt"/>
              </a:rPr>
              <a:t>высказывания: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+mn-lt"/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71563"/>
            <a:ext cx="8786813" cy="5667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Быть хорошим товарищем –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значит быть мягким и добродушным.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FF3300"/>
                </a:solidFill>
              </a:rPr>
              <a:t>Быть хорошим товарищем – это значит быть серьезным и требовательным в отношениях.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0000FF"/>
                </a:solidFill>
              </a:rPr>
              <a:t>Быть хорошим человеком –  это значит уметь помолчать, когда этого требует ситуация.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FFFF00"/>
                </a:solidFill>
              </a:rPr>
              <a:t>Быть хорошим товарищем  - это значит уметь сказать правду, не боясь быть отвергнутым после этого.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rgbClr val="7030A0"/>
                </a:solidFill>
              </a:rPr>
              <a:t>Быть хорошим товарищем – это значит хорошо знать недостатки друга и тем не менее любить его.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Тест:</a:t>
            </a:r>
            <a:endParaRPr lang="ru-RU" sz="4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25525"/>
            <a:ext cx="8929688" cy="58324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u="sng" smtClean="0">
                <a:solidFill>
                  <a:schemeClr val="bg1"/>
                </a:solidFill>
              </a:rPr>
              <a:t>1.Своими самыми лучшими друзьями (подругами) ты считаешь тех</a:t>
            </a:r>
            <a:r>
              <a:rPr lang="ru-RU" sz="3200" b="1" i="1" u="sng" smtClean="0">
                <a:solidFill>
                  <a:schemeClr val="bg1"/>
                </a:solidFill>
              </a:rPr>
              <a:t>,</a:t>
            </a:r>
          </a:p>
          <a:p>
            <a:pPr eaLnBrk="1" hangingPunct="1">
              <a:buFontTx/>
              <a:buNone/>
            </a:pPr>
            <a:endParaRPr lang="ru-RU" sz="3200" b="1" i="1" u="sng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А. </a:t>
            </a:r>
            <a:r>
              <a:rPr lang="ru-RU" sz="3600" b="1" smtClean="0">
                <a:solidFill>
                  <a:srgbClr val="FF3300"/>
                </a:solidFill>
              </a:rPr>
              <a:t>С кем у меня складываются отличные отношения.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FF00"/>
                </a:solidFill>
              </a:rPr>
              <a:t>В. На кого можно всегда положиться в трудную ситуацию.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7030A0"/>
                </a:solidFill>
              </a:rPr>
              <a:t>С. Кто умеет многого добиваться в жизни.</a:t>
            </a:r>
          </a:p>
        </p:txBody>
      </p:sp>
      <p:pic>
        <p:nvPicPr>
          <p:cNvPr id="21508" name="Picture 4" descr="611105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72375" y="0"/>
            <a:ext cx="1389063" cy="11763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698</Words>
  <Application>Microsoft Office PowerPoint</Application>
  <PresentationFormat>Экран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Tahoma</vt:lpstr>
      <vt:lpstr>Arial</vt:lpstr>
      <vt:lpstr>Calibri</vt:lpstr>
      <vt:lpstr>Constantia</vt:lpstr>
      <vt:lpstr>Wingdings 2</vt:lpstr>
      <vt:lpstr>Comic Sans MS</vt:lpstr>
      <vt:lpstr>Поток</vt:lpstr>
      <vt:lpstr>Слайд 1</vt:lpstr>
      <vt:lpstr>Слайд 2</vt:lpstr>
      <vt:lpstr>Друг, товарищ, приятель…</vt:lpstr>
      <vt:lpstr>Слайд 4</vt:lpstr>
      <vt:lpstr>Знакомство – представление</vt:lpstr>
      <vt:lpstr>     КАЧЕСТВА</vt:lpstr>
      <vt:lpstr>Какими качествами должен обладать настоящий друг?</vt:lpstr>
      <vt:lpstr>Расположите в порядке значимости следующие высказывания:  </vt:lpstr>
      <vt:lpstr>Тест: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Сложи вместе относящиеся к тебе баллы.  Сумма баллов покажет тебе результат.</vt:lpstr>
      <vt:lpstr>Оценка результатов теста </vt:lpstr>
      <vt:lpstr>Слайд 18</vt:lpstr>
      <vt:lpstr>Слайд 19</vt:lpstr>
      <vt:lpstr>«Берегите друзей»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володя</dc:creator>
  <cp:lastModifiedBy>Сергей Губин</cp:lastModifiedBy>
  <cp:revision>49</cp:revision>
  <dcterms:created xsi:type="dcterms:W3CDTF">2009-11-21T22:06:37Z</dcterms:created>
  <dcterms:modified xsi:type="dcterms:W3CDTF">2014-01-11T10:29:52Z</dcterms:modified>
</cp:coreProperties>
</file>