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76" r:id="rId4"/>
    <p:sldId id="274" r:id="rId5"/>
    <p:sldId id="275" r:id="rId6"/>
    <p:sldId id="277" r:id="rId7"/>
    <p:sldId id="27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FF33"/>
    <a:srgbClr val="FFCC66"/>
    <a:srgbClr val="FF00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28" autoAdjust="0"/>
  </p:normalViewPr>
  <p:slideViewPr>
    <p:cSldViewPr>
      <p:cViewPr varScale="1">
        <p:scale>
          <a:sx n="66" d="100"/>
          <a:sy n="66" d="100"/>
        </p:scale>
        <p:origin x="-11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2738-45F4-49E0-863E-D3FA3583E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151B-AC25-4BBA-90A0-28F8A6AFB70E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5481-787B-4F11-A93F-8482F4C9D2CC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4F971-2651-416B-8CE9-56EFFAE84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8F22-1227-4865-A2A9-A61E483C9E57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7E645-4FB2-4A6E-9E55-81DD7240E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9F34-E56A-4C1D-8933-3A351FB86E3E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E2FE-F680-430D-900B-9B5985E8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AFD40-A617-47C1-A99B-552DF6CD2174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FE6E8-5FBC-468E-83C5-843377C0A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7755-A5D6-460F-904B-CED3EB3ED888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38C3-4A61-4D31-8B98-702142085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C8F3-5F53-4A39-9D81-47BB403542B0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8E34-343C-4B9C-B1EA-E05BB9C1C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A8DC4-5ED2-4446-9DEC-44BE67FEDC9D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CBCC2-5C08-46FA-87F5-47A4D8380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F74C-7D0F-44ED-BCAD-049439822055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7E63-0383-4A58-B8B1-985A55438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937BA-B033-4E16-ADD0-BE78B6C74A7C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9089-888F-4378-826C-D370363EB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07294-34DD-43B3-A89A-C72D7D6B1A2F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2E94-9D10-4165-B97B-A22E88D90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D931D-126A-45C5-85AD-E9012E649067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9D5A-FCD2-4027-B1DF-213ACC956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49C33FE-095D-4DBA-8736-643CCEE08D46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3082F32-4BE9-44E5-910B-DEF67CE68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  <p:sldLayoutId id="21474837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750" y="2349500"/>
            <a:ext cx="7772400" cy="4257675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300">
                <a:solidFill>
                  <a:srgbClr val="FFCC66"/>
                </a:solidFill>
              </a:rPr>
              <a:t>МБОУ  ВСОШ при ФКУ  ИК-16 ГУФСИН России по Нижегородской области </a:t>
            </a:r>
            <a:br>
              <a:rPr lang="ru-RU" sz="4300">
                <a:solidFill>
                  <a:srgbClr val="FFCC66"/>
                </a:solidFill>
              </a:rPr>
            </a:br>
            <a:r>
              <a:rPr lang="ru-RU" sz="4300">
                <a:solidFill>
                  <a:srgbClr val="FFCC66"/>
                </a:solidFill>
              </a:rPr>
              <a:t/>
            </a:r>
            <a:br>
              <a:rPr lang="ru-RU" sz="4300">
                <a:solidFill>
                  <a:srgbClr val="FFCC66"/>
                </a:solidFill>
              </a:rPr>
            </a:br>
            <a:r>
              <a:rPr lang="ru-RU" sz="4300">
                <a:solidFill>
                  <a:srgbClr val="FFCC66"/>
                </a:solidFill>
              </a:rPr>
              <a:t>с.Просек</a:t>
            </a:r>
            <a:br>
              <a:rPr lang="ru-RU" sz="4300">
                <a:solidFill>
                  <a:srgbClr val="FFCC66"/>
                </a:solidFill>
              </a:rPr>
            </a:br>
            <a:r>
              <a:rPr lang="ru-RU" sz="4300">
                <a:solidFill>
                  <a:srgbClr val="FFCC66"/>
                </a:solidFill>
              </a:rPr>
              <a:t>2013 год </a:t>
            </a:r>
            <a:br>
              <a:rPr lang="ru-RU" sz="4300">
                <a:solidFill>
                  <a:srgbClr val="FFCC66"/>
                </a:solidFill>
              </a:rPr>
            </a:br>
            <a:endParaRPr lang="ru-RU" sz="4300">
              <a:solidFill>
                <a:srgbClr val="FFCC66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66FF33"/>
                </a:solidFill>
              </a:rPr>
              <a:t>3. Разрешение на проведение исследовательской работы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На имя  начальника колонии написано заявление  с просьбой  провести исследовательскую работу на базе биохимической лаборатории  учреждения.</a:t>
            </a:r>
          </a:p>
          <a:p>
            <a:pPr eaLnBrk="1" hangingPunct="1">
              <a:defRPr/>
            </a:pPr>
            <a:endParaRPr lang="ru-RU" sz="2800"/>
          </a:p>
        </p:txBody>
      </p:sp>
      <p:pic>
        <p:nvPicPr>
          <p:cNvPr id="18435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47925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 </a:t>
            </a:r>
          </a:p>
        </p:txBody>
      </p:sp>
      <p:sp>
        <p:nvSpPr>
          <p:cNvPr id="51212" name="Rectangle 1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>
                <a:solidFill>
                  <a:srgbClr val="66FF33"/>
                </a:solidFill>
                <a:latin typeface="Arial" charset="0"/>
              </a:rPr>
              <a:t>4. Методика  определения  качества  воды  методом  химического  анализа</a:t>
            </a:r>
          </a:p>
        </p:txBody>
      </p:sp>
      <p:pic>
        <p:nvPicPr>
          <p:cNvPr id="19459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24450" y="1905000"/>
            <a:ext cx="30861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66FF33"/>
                </a:solidFill>
              </a:rPr>
              <a:t>4.1. рН – водородный   показатель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/>
              <a:t>рН  определяем с помощью  универсальной индикаторной бумаги , сравнивая  ее  окраску со шкалой . Питьевая вода должна иметь нейтральную  реакцию .  </a:t>
            </a:r>
          </a:p>
          <a:p>
            <a:pPr eaLnBrk="1" hangingPunct="1">
              <a:defRPr/>
            </a:pPr>
            <a:r>
              <a:rPr lang="ru-RU" sz="2000" b="1" i="1">
                <a:solidFill>
                  <a:srgbClr val="FF99FF"/>
                </a:solidFill>
              </a:rPr>
              <a:t>Результат  исследования : рН=7 , вода имеет нейтральную реакцию</a:t>
            </a:r>
          </a:p>
        </p:txBody>
      </p:sp>
      <p:pic>
        <p:nvPicPr>
          <p:cNvPr id="20483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3025" y="1943100"/>
            <a:ext cx="302895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66FF33"/>
                </a:solidFill>
              </a:rPr>
              <a:t>4.2. Запах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/>
              <a:t>Запах воды  обусловлен наличием в ней пахнущих веществ , которые попадают в нее естественным путем. Определение основано на органолептическом  исследовании характера и  интенсивности  запахов воды при 20 С и 60 С </a:t>
            </a:r>
          </a:p>
          <a:p>
            <a:pPr eaLnBrk="1" hangingPunct="1">
              <a:defRPr/>
            </a:pPr>
            <a:r>
              <a:rPr lang="ru-RU" sz="2000" b="1" i="1">
                <a:solidFill>
                  <a:srgbClr val="FF99FF"/>
                </a:solidFill>
              </a:rPr>
              <a:t>Исследуемая вода без запаха,   0-баллов</a:t>
            </a:r>
          </a:p>
        </p:txBody>
      </p:sp>
      <p:pic>
        <p:nvPicPr>
          <p:cNvPr id="21507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24450" y="1905000"/>
            <a:ext cx="30861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66FF33"/>
                </a:solidFill>
              </a:rPr>
              <a:t>Характер и род запаха воды естественного происхождения</a:t>
            </a:r>
          </a:p>
        </p:txBody>
      </p:sp>
      <p:graphicFrame>
        <p:nvGraphicFramePr>
          <p:cNvPr id="65593" name="Group 57"/>
          <p:cNvGraphicFramePr>
            <a:graphicFrameLocks noGrp="1"/>
          </p:cNvGraphicFramePr>
          <p:nvPr>
            <p:ph idx="1"/>
          </p:nvPr>
        </p:nvGraphicFramePr>
        <p:xfrm>
          <a:off x="527050" y="1600200"/>
          <a:ext cx="8345488" cy="4525963"/>
        </p:xfrm>
        <a:graphic>
          <a:graphicData uri="http://schemas.openxmlformats.org/drawingml/2006/table">
            <a:tbl>
              <a:tblPr/>
              <a:tblGrid>
                <a:gridCol w="2389188"/>
                <a:gridCol w="59563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Характер запаха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Примерный род  запаха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ароматический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огуречный , цветочный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болотный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илистый, тинистый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гнилостный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фекальный , сточной 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древесный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мокрой  щепы , древесной  коры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землистый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прелый, ,свежевспаханной земли, глинистый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плесневелый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затхлый , застойный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рыбный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рыбы , рыбьего жира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сероводородный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тухлых яиц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травянистый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скошенной травы , сена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неопределенный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 подходящий под предыдущие 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733551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rgbClr val="66FF33"/>
                </a:solidFill>
              </a:rPr>
              <a:t>Интенсивность  запаха  воды</a:t>
            </a:r>
          </a:p>
        </p:txBody>
      </p:sp>
      <p:graphicFrame>
        <p:nvGraphicFramePr>
          <p:cNvPr id="67716" name="Group 132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29600" cy="4949825"/>
        </p:xfrm>
        <a:graphic>
          <a:graphicData uri="http://schemas.openxmlformats.org/drawingml/2006/table">
            <a:tbl>
              <a:tblPr/>
              <a:tblGrid>
                <a:gridCol w="1090613"/>
                <a:gridCol w="1944687"/>
                <a:gridCol w="51943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балл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интенсивность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качественная  характеристика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Отсутствие ощутимого запаха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Очень слабая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Запах,не поддающийся обнаружению потребителем, но обнаруживаемый в лаборатории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Слабая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Запах , не привлекающий внимания потребителя, но обнаруживаемый , если на него обратить внимание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Заметная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Запах , легко обнаруживаемый и дающий повод относится к воде с неодобрением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Отчетливая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Запах , обращающий на себя внимание и делающий воду непригодной для питья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Очень сильная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Запах , настолько сильный , что вода становится непригодной для питья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66FF33"/>
                </a:solidFill>
                <a:latin typeface="Arial" charset="0"/>
              </a:rPr>
              <a:t>4.3. Цвет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/>
              <a:t>Для определения цветности воды  берут стеклянный сосуд и лист белой бумаги, В сосуд набирают воду  и на белом фоне бумаги определяют цвет воды           (  голубой , зеленый , серый,коричневый , желтый ) – показатель определяемого вида загрязнения.</a:t>
            </a:r>
          </a:p>
          <a:p>
            <a:pPr eaLnBrk="1" hangingPunct="1">
              <a:defRPr/>
            </a:pPr>
            <a:r>
              <a:rPr lang="ru-RU" sz="2000" b="1" i="1">
                <a:solidFill>
                  <a:srgbClr val="FF99FF"/>
                </a:solidFill>
              </a:rPr>
              <a:t>Исследуемая  вода - бесцветная </a:t>
            </a:r>
          </a:p>
        </p:txBody>
      </p:sp>
      <p:pic>
        <p:nvPicPr>
          <p:cNvPr id="24579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24450" y="1905000"/>
            <a:ext cx="30861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66FF33"/>
                </a:solidFill>
                <a:latin typeface="Arial" charset="0"/>
              </a:rPr>
              <a:t>4.4</a:t>
            </a:r>
            <a:r>
              <a:rPr lang="ru-RU" sz="3600">
                <a:solidFill>
                  <a:srgbClr val="66FF33"/>
                </a:solidFill>
              </a:rPr>
              <a:t>. Прозрачность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/>
              <a:t>Для определения прозрачности воды используют прозрачный мерный  цилиндр с  плоским дном, в который наливают воду , подкладывают под цилиндр на расстоянии  4 см  от его дна шрифт , высота букв которого 2 мм, а толщина линий букв – 0,5 мм , и сливают воду до тех пор , пока сверху через слой воды не будет виден этот шрифт. Измеряют высоту столба оставшейся воды линейкой и выражают степень прозрачности в  сантиметрах</a:t>
            </a:r>
            <a:r>
              <a:rPr lang="ru-RU" sz="1400"/>
              <a:t> 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i="1">
                <a:solidFill>
                  <a:srgbClr val="FF99FF"/>
                </a:solidFill>
              </a:rPr>
              <a:t>Исследуемая вода  имеет прозрачность 5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66FF33"/>
                </a:solidFill>
                <a:latin typeface="Arial" charset="0"/>
              </a:rPr>
              <a:t>Исследование прозрачности воды</a:t>
            </a:r>
          </a:p>
        </p:txBody>
      </p:sp>
      <p:pic>
        <p:nvPicPr>
          <p:cNvPr id="26626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3025" y="1943100"/>
            <a:ext cx="3028950" cy="4038600"/>
          </a:xfrm>
        </p:spPr>
      </p:pic>
      <p:pic>
        <p:nvPicPr>
          <p:cNvPr id="26627" name="Объект 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62025" y="1943100"/>
            <a:ext cx="302895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66FF33"/>
                </a:solidFill>
                <a:latin typeface="Arial" charset="0"/>
              </a:rPr>
              <a:t>4.5. Определение  жесткости воды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38600" cy="4535487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>
                <a:latin typeface="Arial" charset="0"/>
              </a:rPr>
              <a:t>Мерным цилиндром  налить 10 мл  исследуемой воды  в коническую колбу</a:t>
            </a:r>
          </a:p>
          <a:p>
            <a:pPr eaLnBrk="1" hangingPunct="1">
              <a:defRPr/>
            </a:pPr>
            <a:r>
              <a:rPr lang="ru-RU" sz="1800">
                <a:latin typeface="Arial" charset="0"/>
              </a:rPr>
              <a:t>Наполнить бюретку мыльным раствором, добавить 1 мл мыльного раствора в колбу. если не образуется пена , добавить еще несколько мл раствора мыла.Продолжать добавлять мыльный раствор , пока не образуется устойчивая пена ( она должна держаться не менее 30 сек )</a:t>
            </a:r>
          </a:p>
          <a:p>
            <a:pPr eaLnBrk="1" hangingPunct="1">
              <a:defRPr/>
            </a:pPr>
            <a:r>
              <a:rPr lang="ru-RU" sz="1800">
                <a:latin typeface="Arial" charset="0"/>
              </a:rPr>
              <a:t>Записать объем мыльного раствора, необходимого для образования устойчивой пены с 10 мл исследуемой воды</a:t>
            </a:r>
          </a:p>
          <a:p>
            <a:pPr eaLnBrk="1" hangingPunct="1">
              <a:defRPr/>
            </a:pPr>
            <a:endParaRPr lang="ru-RU" sz="1800">
              <a:latin typeface="Arial" charset="0"/>
            </a:endParaRPr>
          </a:p>
          <a:p>
            <a:pPr eaLnBrk="1" hangingPunct="1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>
                <a:solidFill>
                  <a:srgbClr val="FF99FF"/>
                </a:solidFill>
                <a:latin typeface="Arial" charset="0"/>
              </a:rPr>
              <a:t>Для образования устойчивой пены потребовалось  20 мл мыльного раствора . Исследуемая вода - жесткая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750" y="1125538"/>
            <a:ext cx="7851775" cy="4032250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 учащихся  «Изучение качества питьевой воды в ФКУ  ИК-16 ГУФСИН  России по Нижегородской области </a:t>
            </a:r>
            <a:br>
              <a:rPr lang="ru-RU" sz="32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Выполнил  учащийся 10 а класса   Жилянин Кирилл</a:t>
            </a:r>
            <a:br>
              <a:rPr lang="ru-RU" sz="24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Руководитель Беленкова Ольга Александровна,                 учитель  химии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2025" y="1943100"/>
            <a:ext cx="3028950" cy="4038600"/>
          </a:xfrm>
        </p:spPr>
      </p:pic>
      <p:pic>
        <p:nvPicPr>
          <p:cNvPr id="28675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3025" y="1943100"/>
            <a:ext cx="302895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66FF33"/>
                </a:solidFill>
                <a:latin typeface="Arial" charset="0"/>
              </a:rPr>
              <a:t>4.6. Сводная таблица результатов исследования</a:t>
            </a:r>
          </a:p>
        </p:txBody>
      </p:sp>
      <p:graphicFrame>
        <p:nvGraphicFramePr>
          <p:cNvPr id="88093" name="Group 29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251325"/>
        </p:xfrm>
        <a:graphic>
          <a:graphicData uri="http://schemas.openxmlformats.org/drawingml/2006/table">
            <a:tbl>
              <a:tblPr/>
              <a:tblGrid>
                <a:gridCol w="2530475"/>
                <a:gridCol w="569912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Наблюдение  и выводы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1.рН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6,8-7,0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2.Запах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Вода  без  запаха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3.Цвет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Вода бесцветная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4.Прозрачность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Вода  прозрачная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5.Жесткость воды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Вода  жесткая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66FF33"/>
                </a:solidFill>
                <a:latin typeface="Arial" charset="0"/>
              </a:rPr>
              <a:t>5. Выводы  и рекомендации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>
                <a:latin typeface="Arial" charset="0"/>
              </a:rPr>
              <a:t> Вода , используемая  в условиях ФКУ  ИК-16  ГУФСИН  России по Нижегородской области, соответствует установленным нормам , кроме  показателя « жесткость воды»</a:t>
            </a:r>
          </a:p>
          <a:p>
            <a:pPr eaLnBrk="1" hangingPunct="1">
              <a:defRPr/>
            </a:pPr>
            <a:r>
              <a:rPr lang="ru-RU" sz="2400">
                <a:latin typeface="Arial" charset="0"/>
              </a:rPr>
              <a:t>Для устранения жесткости воду , используемую для  питья и приготовления пищи , необходимо предварительно кипятить</a:t>
            </a:r>
          </a:p>
          <a:p>
            <a:pPr eaLnBrk="1" hangingPunct="1">
              <a:defRPr/>
            </a:pPr>
            <a:r>
              <a:rPr lang="ru-RU" sz="2400">
                <a:latin typeface="Arial" charset="0"/>
              </a:rPr>
              <a:t>Для стирки белья использовать  большее количество мыла или синтетические моющие средства</a:t>
            </a:r>
          </a:p>
          <a:p>
            <a:pPr eaLnBrk="1" hangingPunct="1">
              <a:defRPr/>
            </a:pPr>
            <a:endParaRPr 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z="3600" smtClean="0">
                <a:solidFill>
                  <a:srgbClr val="66FF33"/>
                </a:solidFill>
                <a:effectLst/>
              </a:rPr>
              <a:t>Чистой воды на Земле становится все</a:t>
            </a:r>
            <a:br>
              <a:rPr lang="ru-RU" sz="3600" smtClean="0">
                <a:solidFill>
                  <a:srgbClr val="66FF33"/>
                </a:solidFill>
                <a:effectLst/>
              </a:rPr>
            </a:br>
            <a:r>
              <a:rPr lang="ru-RU" sz="3600" smtClean="0">
                <a:solidFill>
                  <a:srgbClr val="66FF33"/>
                </a:solidFill>
                <a:effectLst/>
              </a:rPr>
              <a:t>меньше  </a:t>
            </a:r>
            <a:endParaRPr lang="ru-RU" smtClean="0">
              <a:solidFill>
                <a:srgbClr val="66FF33"/>
              </a:solidFill>
              <a:effectLst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z="2800" smtClean="0">
                <a:effectLst/>
              </a:rPr>
              <a:t>В наше время , как никогда раньше , люди стали более внимательно относится к своему здоровью .</a:t>
            </a:r>
          </a:p>
          <a:p>
            <a:pPr>
              <a:buFontTx/>
              <a:buNone/>
            </a:pPr>
            <a:endParaRPr lang="ru-RU" sz="2800" smtClean="0">
              <a:effectLst/>
            </a:endParaRPr>
          </a:p>
          <a:p>
            <a:pPr>
              <a:buFontTx/>
              <a:buNone/>
            </a:pPr>
            <a:r>
              <a:rPr lang="ru-RU" sz="2800" smtClean="0">
                <a:effectLst/>
              </a:rPr>
              <a:t>Большинство населения напрочь отказывается пить водопроводную воду. Даже после промышленной очистки она содержит большое количество примесей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200" smtClean="0">
                <a:solidFill>
                  <a:srgbClr val="66FF33"/>
                </a:solidFill>
                <a:effectLst/>
              </a:rPr>
              <a:t>Вода – одно из самых важных для организма человека  веществ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Организм , его ткани –кровь, мозг ,жировая ткань- на 65% состоят из воды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В некоторых растительных и живых организмах ее количество достигает 90%(некоторые виды морских медуз)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Все химические реакции при любом процессе в организме протекают в растворах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Понятно, что чем чище вода , которую мы пьем, тем лучше для нашего организма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mtClean="0">
                <a:solidFill>
                  <a:srgbClr val="66FF33"/>
                </a:solidFill>
                <a:effectLst/>
              </a:rPr>
              <a:t>Учимся  пить воду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Совсем чистой воды в природе нет.Ее можно получить только в лаборатории.</a:t>
            </a:r>
          </a:p>
          <a:p>
            <a:r>
              <a:rPr lang="ru-RU" smtClean="0">
                <a:effectLst/>
              </a:rPr>
              <a:t>Такая вода невкусная ,в ней нет солей , необходимых живому организму.</a:t>
            </a:r>
          </a:p>
          <a:p>
            <a:r>
              <a:rPr lang="ru-RU" smtClean="0">
                <a:effectLst/>
              </a:rPr>
              <a:t>Морская вода содержит избыток различных солей, поэтому она также для питья не годится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600" smtClean="0">
                <a:solidFill>
                  <a:srgbClr val="66FF33"/>
                </a:solidFill>
                <a:effectLst/>
              </a:rPr>
              <a:t>Какой  должна быть питьевая  вода 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По своему внешнему виду питьевая вода должна быть совершенно прозрачной ,  пресной и  не обладать каким –либо  запахом.</a:t>
            </a:r>
          </a:p>
          <a:p>
            <a:r>
              <a:rPr lang="ru-RU" smtClean="0">
                <a:effectLst/>
              </a:rPr>
              <a:t>По своему  химическому составу должна быть совершенно безвредной и не содержать болезнетворных микроорганизмов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600" smtClean="0">
                <a:solidFill>
                  <a:srgbClr val="66FF33"/>
                </a:solidFill>
                <a:effectLst/>
              </a:rPr>
              <a:t>Санитарные  правила и нормы</a:t>
            </a:r>
            <a:br>
              <a:rPr lang="ru-RU" sz="3600" smtClean="0">
                <a:solidFill>
                  <a:srgbClr val="66FF33"/>
                </a:solidFill>
                <a:effectLst/>
              </a:rPr>
            </a:br>
            <a:r>
              <a:rPr lang="ru-RU" sz="3600" smtClean="0">
                <a:solidFill>
                  <a:srgbClr val="66FF33"/>
                </a:solidFill>
                <a:effectLst/>
              </a:rPr>
              <a:t>СанПиН 2.1.4.559 -96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Устанавливают гигиенические  требования к  качеству питьевой воды , а также правила контроля качества воды , производимой  и подаваемой централизованными системами  питьевого водоснабжения  населенных  мест.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 </a:t>
            </a:r>
            <a:r>
              <a:rPr lang="ru-RU" sz="4000">
                <a:solidFill>
                  <a:srgbClr val="66FF33"/>
                </a:solidFill>
              </a:rPr>
              <a:t>1.Проблема использования воды в колонии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В условиях колонии при кипячении воды на тэнах чайников  образуется интенсивная накипь. Мыло очень плохо мылится  и не дает интенсивную пену для качественной стирки.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66FF33"/>
                </a:solidFill>
              </a:rPr>
              <a:t>2. Цель  проекта 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Изучить качество  и составить  характеристику питьевой воды в  ФКУ  ИК-16  ГУФСИН  России  по Нижегородской 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295</TotalTime>
  <Words>766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Tahoma</vt:lpstr>
      <vt:lpstr>Wingdings</vt:lpstr>
      <vt:lpstr>Calibri</vt:lpstr>
      <vt:lpstr>Times New Roman</vt:lpstr>
      <vt:lpstr>Океан</vt:lpstr>
      <vt:lpstr>Океан</vt:lpstr>
      <vt:lpstr>МБОУ  ВСОШ при ФКУ  ИК-16 ГУФСИН России по Нижегородской области   с.Просек 2013 год  </vt:lpstr>
      <vt:lpstr>Исследовательский проект учащихся  «Изучение качества питьевой воды в ФКУ  ИК-16 ГУФСИН  России по Нижегородской области  Выполнил  учащийся 10 а класса   Жилянин Кирилл Руководитель Беленкова Ольга Александровна,                 учитель  химии</vt:lpstr>
      <vt:lpstr>Чистой воды на Земле становится все меньше  </vt:lpstr>
      <vt:lpstr>Вода – одно из самых важных для организма человека  веществ</vt:lpstr>
      <vt:lpstr>Учимся  пить воду</vt:lpstr>
      <vt:lpstr>Какой  должна быть питьевая  вода ?</vt:lpstr>
      <vt:lpstr>Санитарные  правила и нормы СанПиН 2.1.4.559 -96 </vt:lpstr>
      <vt:lpstr> 1.Проблема использования воды в колонии</vt:lpstr>
      <vt:lpstr>2. Цель  проекта :</vt:lpstr>
      <vt:lpstr>3. Разрешение на проведение исследовательской работы</vt:lpstr>
      <vt:lpstr> </vt:lpstr>
      <vt:lpstr>4.1. рН – водородный   показатель</vt:lpstr>
      <vt:lpstr>4.2. Запах</vt:lpstr>
      <vt:lpstr>Характер и род запаха воды естественного происхождения</vt:lpstr>
      <vt:lpstr>Интенсивность  запаха  воды</vt:lpstr>
      <vt:lpstr>4.3. Цвет</vt:lpstr>
      <vt:lpstr>4.4. Прозрачность</vt:lpstr>
      <vt:lpstr>Исследование прозрачности воды</vt:lpstr>
      <vt:lpstr>4.5. Определение  жесткости воды</vt:lpstr>
      <vt:lpstr>Слайд 20</vt:lpstr>
      <vt:lpstr>4.6. Сводная таблица результатов исследования</vt:lpstr>
      <vt:lpstr>5. Выводы  и рекомендации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 качества  питьевой  воды в ФКУ  ИК-16 ГУФСИН России по Нижегородской  области </dc:title>
  <dc:creator>Николай</dc:creator>
  <cp:lastModifiedBy>учитель</cp:lastModifiedBy>
  <cp:revision>12</cp:revision>
  <dcterms:created xsi:type="dcterms:W3CDTF">2013-01-27T15:36:31Z</dcterms:created>
  <dcterms:modified xsi:type="dcterms:W3CDTF">2013-02-12T12:38:59Z</dcterms:modified>
</cp:coreProperties>
</file>