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8" r:id="rId2"/>
    <p:sldId id="260" r:id="rId3"/>
    <p:sldId id="259" r:id="rId4"/>
    <p:sldId id="263" r:id="rId5"/>
    <p:sldId id="261" r:id="rId6"/>
    <p:sldId id="262" r:id="rId7"/>
    <p:sldId id="267" r:id="rId8"/>
    <p:sldId id="269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2"/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3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C149E87D-440F-48C0-85BF-803CC1465590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13" cy="365125"/>
          </a:xfrm>
        </p:spPr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0E6CC412-BB78-4D86-9E24-F997EE152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8346-F731-4B7D-B6C0-35DEB9E82E66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9333-AEED-404E-905E-755D4149C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F4DC9-FC77-4752-9EF6-DC5589CBF6FD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71215-A5EC-4CC6-A8FD-4BB94A419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FEE0F-72B1-45D5-B803-CB0089979DD5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72CF5-2B8F-46C6-B49B-3F2FB5F53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F27F-1471-43AD-8BE8-1C062DE0FC92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554CD-0E0F-43BF-A150-6AECCCF0E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65F4D-C958-4F8C-B6F9-0E2C3817F9A2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61CC1-462C-4831-9D41-B18960D07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1EB17-C20E-42D2-9476-B863BA5D1536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DA8DF-DD3A-444C-9409-9C46A0B2A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8E1F-DCE8-4465-9665-1EA5DF43B9B9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17700-EA31-4977-8D2F-B3A928655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4AC9-6914-4AE8-BA11-E49B46AD3ED8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DC594-0D6E-427C-84B2-3E0313C6A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1590-246F-4436-A0F3-4B2634B5E616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BA2DB-9EF9-430F-92FD-593FF3867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CABFB-EBEE-4AF3-BD9E-FA3BBE148FAC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A7A17-AC70-4961-A0B1-281C8F24C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/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71625"/>
            <a:ext cx="82296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A4C3FC-3532-4384-A09B-2641F2CC14A3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2B57F0-F1A9-4E25-9820-AD8ED6B12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F2F2F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Documents and Settings\Admin\Рабочий стол\выступление на педсовете\1339980992_escali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642938" y="142875"/>
            <a:ext cx="807243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Совершенствование личностных качеств</a:t>
            </a:r>
            <a:endParaRPr lang="ru-RU" sz="44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Calibri" pitchFamily="34" charset="0"/>
            </a:endParaRPr>
          </a:p>
          <a:p>
            <a:pPr algn="ctr" eaLnBrk="0" hangingPunct="0"/>
            <a:r>
              <a:rPr lang="ru-RU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классного руководителя, как одно из условий</a:t>
            </a:r>
            <a:endParaRPr lang="ru-RU" sz="44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 eaLnBrk="0" hangingPunct="0"/>
            <a:r>
              <a:rPr lang="ru-RU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его самореализации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684213" y="1700213"/>
            <a:ext cx="7920037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  <a:t>ГЛАВНОЕ 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i="1" dirty="0">
                <a:latin typeface="Georgia" pitchFamily="18" charset="0"/>
              </a:rPr>
              <a:t>- сохранять молодость души на долгие годы, тогда будет легче понять юных, рядом с которыми должна состояться твоя счастливая профессиональная карьера.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4"/>
          <p:cNvSpPr>
            <a:spLocks noChangeArrowheads="1"/>
          </p:cNvSpPr>
          <p:nvPr/>
        </p:nvSpPr>
        <p:spPr bwMode="auto">
          <a:xfrm>
            <a:off x="1258888" y="1660525"/>
            <a:ext cx="68421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8000"/>
                </a:solidFill>
                <a:latin typeface="Georgia" pitchFamily="18" charset="0"/>
              </a:rPr>
              <a:t>«Учитель – это человек, который учится всю жизнь, только в этом случае он обретает право учить»</a:t>
            </a:r>
            <a:r>
              <a:rPr lang="ru-RU" sz="3200" b="1">
                <a:solidFill>
                  <a:srgbClr val="0080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4338" name="Прямоугольник 5"/>
          <p:cNvSpPr>
            <a:spLocks noChangeArrowheads="1"/>
          </p:cNvSpPr>
          <p:nvPr/>
        </p:nvSpPr>
        <p:spPr bwMode="auto">
          <a:xfrm>
            <a:off x="4787900" y="4221163"/>
            <a:ext cx="3846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latin typeface="Georgia" pitchFamily="18" charset="0"/>
              </a:rPr>
              <a:t>В.М. Лизинский</a:t>
            </a:r>
            <a:r>
              <a:rPr lang="ru-RU" sz="320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611188" y="2205038"/>
            <a:ext cx="835818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5400" b="1">
                <a:solidFill>
                  <a:srgbClr val="C00000"/>
                </a:solidFill>
                <a:latin typeface="Monotype Corsiva" pitchFamily="66" charset="0"/>
              </a:rPr>
              <a:t>Классное руководство </a:t>
            </a:r>
            <a:r>
              <a:rPr lang="ru-RU" sz="5400">
                <a:solidFill>
                  <a:srgbClr val="000000"/>
                </a:solidFill>
                <a:latin typeface="Monotype Corsiva" pitchFamily="66" charset="0"/>
              </a:rPr>
              <a:t>– это не обязанность, а бесконечное творчество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H:\фото 8а класс\11042012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16075"/>
            <a:ext cx="43211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F:\ПЕДСОВЕТ\0109201217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2188" y="3602038"/>
            <a:ext cx="4341812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гнутая вверх стрелка 3"/>
          <p:cNvSpPr/>
          <p:nvPr/>
        </p:nvSpPr>
        <p:spPr>
          <a:xfrm rot="1007924">
            <a:off x="4448175" y="1751013"/>
            <a:ext cx="3376613" cy="138112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Documents and Settings\Admin\Рабочий стол\фото 8а класс\0212201124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01845">
            <a:off x="109538" y="2997200"/>
            <a:ext cx="23987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C:\Documents and Settings\Admin\Рабочий стол\фото 8а класс\210320123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79125">
            <a:off x="131763" y="1173163"/>
            <a:ext cx="24479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:\фото 8а класс\200420128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0488" y="342900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Documents and Settings\Admin\Рабочий стол\фото 8а класс\230420129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94050" y="1452563"/>
            <a:ext cx="2300288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Documents and Settings\Admin\Рабочий стол\Мисс\260420129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40990">
            <a:off x="6605499" y="1389098"/>
            <a:ext cx="24066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" descr="C:\Documents and Settings\Admin\Рабочий стол\фото 8а класс\DSC0253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900" y="4941888"/>
            <a:ext cx="24384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C:\Documents and Settings\Admin\Рабочий стол\фото 8а класс\0203201220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60600" y="3613150"/>
            <a:ext cx="244792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1" descr="C:\Documents and Settings\Admin\Рабочий стол\фото 8а класс\z_6775824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46583">
            <a:off x="3902075" y="4897438"/>
            <a:ext cx="264636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" descr="C:\Documents and Settings\Admin\Рабочий стол\фото 8а класс\1getImage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1058971">
            <a:off x="4668838" y="3224213"/>
            <a:ext cx="185420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5" descr="C:\Documents and Settings\Admin\Рабочий стол\фото 8а класс\DSCF028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797561">
            <a:off x="6743700" y="5081588"/>
            <a:ext cx="20780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" descr="C:\Documents and Settings\Admin\Рабочий стол\фото 8а класс\getImage (25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476867">
            <a:off x="2211388" y="2170113"/>
            <a:ext cx="100806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6" descr="H:\фото 8а класс\1204201271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125685">
            <a:off x="2403475" y="5486400"/>
            <a:ext cx="153828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3" descr="H:\фото 8а класс\011220112443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902011">
            <a:off x="5426075" y="1385888"/>
            <a:ext cx="167957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\Desktop\9-а класс\мисс\15022013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0377">
            <a:off x="184031" y="3633747"/>
            <a:ext cx="3072826" cy="230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" name="Picture 2" descr="F:\ПЕДСОВЕТ\0211201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3897">
            <a:off x="155928" y="1214719"/>
            <a:ext cx="3208273" cy="240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F:\ПЕДСОВЕТ\110120136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1357313"/>
            <a:ext cx="31877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F:\ПЕДСОВЕТ\010320138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11985">
            <a:off x="6318250" y="1098550"/>
            <a:ext cx="2598738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F:\ПЕДСОВЕТ\220320139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42713">
            <a:off x="5799138" y="3487738"/>
            <a:ext cx="3152775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F:\ПЕДСОВЕТ\010320138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189968">
            <a:off x="2871788" y="4110038"/>
            <a:ext cx="3224212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539750" y="1557338"/>
            <a:ext cx="8064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latin typeface="Monotype Corsiva" pitchFamily="66" charset="0"/>
              </a:rPr>
              <a:t>ЦЕЛИ</a:t>
            </a:r>
            <a:r>
              <a:rPr lang="ru-RU" sz="3200" b="1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2400" b="1" i="1">
                <a:solidFill>
                  <a:srgbClr val="7030A0"/>
                </a:solidFill>
                <a:latin typeface="Georgia" pitchFamily="18" charset="0"/>
              </a:rPr>
              <a:t>воспитательной работы с классом :</a:t>
            </a:r>
            <a:r>
              <a:rPr lang="ru-RU" sz="2400" b="1">
                <a:solidFill>
                  <a:srgbClr val="7030A0"/>
                </a:solidFill>
                <a:latin typeface="Georgia" pitchFamily="18" charset="0"/>
              </a:rPr>
              <a:t> </a:t>
            </a:r>
            <a:r>
              <a:rPr lang="ru-RU" sz="2800">
                <a:latin typeface="Georgia" pitchFamily="18" charset="0"/>
              </a:rPr>
              <a:t/>
            </a:r>
            <a:br>
              <a:rPr lang="ru-RU" sz="2800">
                <a:latin typeface="Georgia" pitchFamily="18" charset="0"/>
              </a:rPr>
            </a:br>
            <a:r>
              <a:rPr lang="ru-RU" sz="2800">
                <a:latin typeface="Georgia" pitchFamily="18" charset="0"/>
              </a:rPr>
              <a:t>•  </a:t>
            </a:r>
            <a:r>
              <a:rPr lang="ru-RU" sz="2400">
                <a:latin typeface="Georgia" pitchFamily="18" charset="0"/>
              </a:rPr>
              <a:t>создание условий для саморазвития человека, как субъекта деятельности, как личности и как индивидуальности;</a:t>
            </a:r>
          </a:p>
          <a:p>
            <a:r>
              <a:rPr lang="ru-RU" sz="2400">
                <a:latin typeface="Georgia" pitchFamily="18" charset="0"/>
              </a:rPr>
              <a:t/>
            </a:r>
            <a:br>
              <a:rPr lang="ru-RU" sz="2400">
                <a:latin typeface="Georgia" pitchFamily="18" charset="0"/>
              </a:rPr>
            </a:br>
            <a:r>
              <a:rPr lang="ru-RU" sz="2400">
                <a:latin typeface="Georgia" pitchFamily="18" charset="0"/>
              </a:rPr>
              <a:t>•  максимальное содействие психологическому и личностному развитию школьников, обеспечивающее им готовность к самоопределению во взрослой жизни.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2"/>
          <p:cNvSpPr>
            <a:spLocks noChangeArrowheads="1"/>
          </p:cNvSpPr>
          <p:nvPr/>
        </p:nvSpPr>
        <p:spPr bwMode="auto">
          <a:xfrm>
            <a:off x="1344613" y="1700213"/>
            <a:ext cx="700246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00CC"/>
                </a:solidFill>
                <a:latin typeface="Georgia" pitchFamily="18" charset="0"/>
              </a:rPr>
              <a:t>«Учитель живёт до тех пор, пока учится, как только он перестает учиться, в нём умирает учитель»</a:t>
            </a:r>
          </a:p>
        </p:txBody>
      </p:sp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4716463" y="4764088"/>
            <a:ext cx="3416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latin typeface="Georgia" pitchFamily="18" charset="0"/>
              </a:rPr>
              <a:t>К.Д.Ушинский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484313"/>
            <a:ext cx="8785225" cy="4740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ПРИНЦИПЫ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воспитательной работы :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Georgia" pitchFamily="18" charset="0"/>
                <a:cs typeface="+mn-cs"/>
              </a:rPr>
              <a:t>быть честным с детьми;</a:t>
            </a:r>
            <a:endParaRPr lang="ru-RU" sz="1400" dirty="0">
              <a:latin typeface="Georgia" pitchFamily="18" charset="0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Georgia" pitchFamily="18" charset="0"/>
                <a:cs typeface="+mn-cs"/>
              </a:rPr>
              <a:t>не бояться быть простым и человечным, однако сохранять дистанцию между собой и учениками;</a:t>
            </a:r>
            <a:endParaRPr lang="ru-RU" sz="1400" dirty="0">
              <a:latin typeface="Georgia" pitchFamily="18" charset="0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Georgia" pitchFamily="18" charset="0"/>
                <a:cs typeface="+mn-cs"/>
              </a:rPr>
              <a:t>быть требовательным и справедливым, объяснять детям свои требования;</a:t>
            </a:r>
            <a:endParaRPr lang="ru-RU" sz="1400" dirty="0">
              <a:latin typeface="Georgia" pitchFamily="18" charset="0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Georgia" pitchFamily="18" charset="0"/>
                <a:cs typeface="+mn-cs"/>
              </a:rPr>
              <a:t>быть оптимистом, стараться ставить себя на место детей и сопережи­вать им;</a:t>
            </a:r>
            <a:endParaRPr lang="ru-RU" sz="1400" dirty="0">
              <a:latin typeface="Georgia" pitchFamily="18" charset="0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Georgia" pitchFamily="18" charset="0"/>
                <a:cs typeface="+mn-cs"/>
              </a:rPr>
              <a:t>быть заинтересованным в детях и в их делах, уметь защищать их, когда необходимо;</a:t>
            </a:r>
            <a:endParaRPr lang="ru-RU" sz="1400" dirty="0">
              <a:latin typeface="Georgia" pitchFamily="18" charset="0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Georgia" pitchFamily="18" charset="0"/>
                <a:cs typeface="+mn-cs"/>
              </a:rPr>
              <a:t>быть последовательным и объективным; </a:t>
            </a:r>
            <a:endParaRPr lang="ru-RU" sz="1400" dirty="0">
              <a:latin typeface="Georgia" pitchFamily="18" charset="0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Georgia" pitchFamily="18" charset="0"/>
                <a:cs typeface="+mn-cs"/>
              </a:rPr>
              <a:t>быть артистом  в своей профессии, владеть ораторским  искусством, воздействовать словом убедительно и эмоционально;</a:t>
            </a:r>
            <a:endParaRPr lang="ru-RU" sz="1400" dirty="0">
              <a:latin typeface="Georgia" pitchFamily="18" charset="0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Georgia" pitchFamily="18" charset="0"/>
                <a:cs typeface="+mn-cs"/>
              </a:rPr>
              <a:t>не давать обещаний, которые не можешь выполнить, но, пообещав, всегда исполнять;</a:t>
            </a:r>
            <a:endParaRPr lang="ru-RU" sz="1400" dirty="0">
              <a:latin typeface="Georgia" pitchFamily="18" charset="0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Georgia" pitchFamily="18" charset="0"/>
                <a:cs typeface="+mn-cs"/>
              </a:rPr>
              <a:t>не давать оценок детям, наблюдая их только в учебном процессе.</a:t>
            </a:r>
            <a:endParaRPr lang="ru-RU" sz="1400" dirty="0"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286</TotalTime>
  <Words>168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2</cp:lastModifiedBy>
  <cp:revision>27</cp:revision>
  <dcterms:modified xsi:type="dcterms:W3CDTF">2013-04-11T09:51:28Z</dcterms:modified>
</cp:coreProperties>
</file>