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83" r:id="rId13"/>
    <p:sldId id="284" r:id="rId14"/>
    <p:sldId id="285" r:id="rId15"/>
    <p:sldId id="286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2" y="-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0"/>
      <c:perspective val="30"/>
    </c:view3D>
    <c:floor>
      <c:thickness val="0"/>
      <c:spPr>
        <a:solidFill>
          <a:schemeClr val="accent1">
            <a:lumMod val="20000"/>
            <a:lumOff val="80000"/>
          </a:schemeClr>
        </a:solidFill>
      </c:spPr>
    </c:floor>
    <c:sideWall>
      <c:thickness val="0"/>
      <c:spPr>
        <a:ln w="19050">
          <a:noFill/>
        </a:ln>
      </c:spPr>
    </c:sideWall>
    <c:backWall>
      <c:thickness val="0"/>
      <c:spPr>
        <a:ln w="19050">
          <a:noFill/>
        </a:ln>
      </c:spPr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II полугодие 2011-2012 уч.года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2.2637238256932653E-2"/>
                  <c:y val="-3.212851405622490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6.7911714770797962E-3"/>
                  <c:y val="8.6746987951807228E-2"/>
                </c:manualLayout>
              </c:layout>
              <c:tx>
                <c:rich>
                  <a:bodyPr/>
                  <a:lstStyle/>
                  <a:p>
                    <a:r>
                      <a:rPr lang="en-US" sz="1200">
                        <a:latin typeface="Times New Roman" pitchFamily="18" charset="0"/>
                        <a:cs typeface="Times New Roman" pitchFamily="18" charset="0"/>
                      </a:rPr>
                      <a:t>30,8</a:t>
                    </a:r>
                    <a:r>
                      <a:rPr lang="ru-RU" sz="1200" baseline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en-US" sz="1200"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4.1501124046516782E-17"/>
                  <c:y val="6.8789425418208261E-2"/>
                </c:manualLayout>
              </c:layout>
              <c:tx>
                <c:rich>
                  <a:bodyPr/>
                  <a:lstStyle/>
                  <a:p>
                    <a:r>
                      <a:rPr lang="en-US" sz="1200">
                        <a:latin typeface="Times New Roman" pitchFamily="18" charset="0"/>
                        <a:cs typeface="Times New Roman" pitchFamily="18" charset="0"/>
                      </a:rPr>
                      <a:t>11,2</a:t>
                    </a:r>
                    <a:r>
                      <a:rPr lang="ru-RU" sz="1200" baseline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en-US" sz="1200"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3"/>
                <c:pt idx="0">
                  <c:v>высокий уровень</c:v>
                </c:pt>
                <c:pt idx="1">
                  <c:v>средний уровень</c:v>
                </c:pt>
                <c:pt idx="2">
                  <c:v>низкий уровень</c:v>
                </c:pt>
              </c:strCache>
            </c:strRef>
          </c:cat>
          <c:val>
            <c:numRef>
              <c:f>Лист1!$B$2:$B$5</c:f>
              <c:numCache>
                <c:formatCode>0.00%</c:formatCode>
                <c:ptCount val="4"/>
                <c:pt idx="0" formatCode="0%">
                  <c:v>0.57999999999999996</c:v>
                </c:pt>
                <c:pt idx="1">
                  <c:v>0.308</c:v>
                </c:pt>
                <c:pt idx="2">
                  <c:v>0.112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II полугодие 2012-2013 уч.года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5846066779852837E-2"/>
                  <c:y val="-6.425702811244980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9428409734012451E-2"/>
                  <c:y val="3.2128514056225486E-3"/>
                </c:manualLayout>
              </c:layout>
              <c:tx>
                <c:rich>
                  <a:bodyPr/>
                  <a:lstStyle/>
                  <a:p>
                    <a:r>
                      <a:rPr lang="en-US" sz="1200">
                        <a:latin typeface="Times New Roman" pitchFamily="18" charset="0"/>
                        <a:cs typeface="Times New Roman" pitchFamily="18" charset="0"/>
                      </a:rPr>
                      <a:t>28,4</a:t>
                    </a:r>
                    <a:r>
                      <a:rPr lang="ru-RU" sz="1200" baseline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en-US" sz="1200"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8483305036785515E-2"/>
                  <c:y val="3.2128514056224901E-3"/>
                </c:manualLayout>
              </c:layout>
              <c:tx>
                <c:rich>
                  <a:bodyPr/>
                  <a:lstStyle/>
                  <a:p>
                    <a:r>
                      <a:rPr lang="en-US" sz="1200">
                        <a:latin typeface="Times New Roman" pitchFamily="18" charset="0"/>
                        <a:cs typeface="Times New Roman" pitchFamily="18" charset="0"/>
                      </a:rPr>
                      <a:t>6,6</a:t>
                    </a:r>
                    <a:r>
                      <a:rPr lang="ru-RU" sz="1200" baseline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en-US" sz="1200"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3"/>
                <c:pt idx="0">
                  <c:v>высокий уровень</c:v>
                </c:pt>
                <c:pt idx="1">
                  <c:v>средний уровень</c:v>
                </c:pt>
                <c:pt idx="2">
                  <c:v>низкий уровень</c:v>
                </c:pt>
              </c:strCache>
            </c:strRef>
          </c:cat>
          <c:val>
            <c:numRef>
              <c:f>Лист1!$C$2:$C$5</c:f>
              <c:numCache>
                <c:formatCode>0.00%</c:formatCode>
                <c:ptCount val="4"/>
                <c:pt idx="0" formatCode="0%">
                  <c:v>0.65</c:v>
                </c:pt>
                <c:pt idx="1">
                  <c:v>0.28399999999999997</c:v>
                </c:pt>
                <c:pt idx="2">
                  <c:v>6.6000000000000003E-2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3"/>
                <c:pt idx="0">
                  <c:v>высокий уровень</c:v>
                </c:pt>
                <c:pt idx="1">
                  <c:v>средний уровень</c:v>
                </c:pt>
                <c:pt idx="2">
                  <c:v>низкий уровень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Столбец2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3"/>
                <c:pt idx="0">
                  <c:v>высокий уровень</c:v>
                </c:pt>
                <c:pt idx="1">
                  <c:v>средний уровень</c:v>
                </c:pt>
                <c:pt idx="2">
                  <c:v>низкий уровень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Столбец3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3"/>
                <c:pt idx="0">
                  <c:v>высокий уровень</c:v>
                </c:pt>
                <c:pt idx="1">
                  <c:v>средний уровень</c:v>
                </c:pt>
                <c:pt idx="2">
                  <c:v>низкий уровень</c:v>
                </c:pt>
              </c:strCache>
            </c:strRef>
          </c:cat>
          <c:val>
            <c:numRef>
              <c:f>Лист1!$F$2:$F$5</c:f>
              <c:numCache>
                <c:formatCode>General</c:formatCode>
                <c:ptCount val="4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5600512"/>
        <c:axId val="85610496"/>
        <c:axId val="85502144"/>
      </c:bar3DChart>
      <c:catAx>
        <c:axId val="85600512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2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85610496"/>
        <c:crosses val="autoZero"/>
        <c:auto val="1"/>
        <c:lblAlgn val="ctr"/>
        <c:lblOffset val="100"/>
        <c:noMultiLvlLbl val="0"/>
      </c:catAx>
      <c:valAx>
        <c:axId val="85610496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0%" sourceLinked="1"/>
        <c:majorTickMark val="out"/>
        <c:minorTickMark val="none"/>
        <c:tickLblPos val="nextTo"/>
        <c:crossAx val="85600512"/>
        <c:crosses val="autoZero"/>
        <c:crossBetween val="between"/>
      </c:valAx>
      <c:serAx>
        <c:axId val="85502144"/>
        <c:scaling>
          <c:orientation val="minMax"/>
        </c:scaling>
        <c:delete val="1"/>
        <c:axPos val="b"/>
        <c:majorTickMark val="out"/>
        <c:minorTickMark val="none"/>
        <c:tickLblPos val="nextTo"/>
        <c:crossAx val="85610496"/>
        <c:crosses val="autoZero"/>
      </c:serAx>
    </c:plotArea>
    <c:legend>
      <c:legendPos val="r"/>
      <c:legendEntry>
        <c:idx val="2"/>
        <c:delete val="1"/>
      </c:legendEntry>
      <c:legendEntry>
        <c:idx val="3"/>
        <c:delete val="1"/>
      </c:legendEntry>
      <c:legendEntry>
        <c:idx val="4"/>
        <c:delete val="1"/>
      </c:legendEntry>
      <c:layout>
        <c:manualLayout>
          <c:xMode val="edge"/>
          <c:yMode val="edge"/>
          <c:x val="0.7100134635670492"/>
          <c:y val="0.44942083219863083"/>
          <c:w val="0.27907709567207312"/>
          <c:h val="0.20849336551193079"/>
        </c:manualLayout>
      </c:layout>
      <c:overlay val="0"/>
      <c:txPr>
        <a:bodyPr/>
        <a:lstStyle/>
        <a:p>
          <a:pPr>
            <a:defRPr sz="16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gradFill>
      <a:gsLst>
        <a:gs pos="0">
          <a:schemeClr val="bg1"/>
        </a:gs>
        <a:gs pos="50000">
          <a:schemeClr val="accent1">
            <a:tint val="44500"/>
            <a:satMod val="160000"/>
          </a:schemeClr>
        </a:gs>
        <a:gs pos="100000">
          <a:schemeClr val="accent1">
            <a:tint val="23500"/>
            <a:satMod val="160000"/>
          </a:schemeClr>
        </a:gs>
      </a:gsLst>
      <a:lin ang="3600000" scaled="0"/>
    </a:gradFill>
    <a:ln>
      <a:noFill/>
    </a:ln>
  </c:sp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0"/>
      <c:perspective val="30"/>
    </c:view3D>
    <c:floor>
      <c:thickness val="0"/>
      <c:spPr>
        <a:solidFill>
          <a:srgbClr val="CCECFF"/>
        </a:solidFill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I полугодие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8.2815734989647848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070393374741201E-3"/>
                  <c:y val="-3.593890386343216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8.2815734989647276E-3"/>
                  <c:y val="-1.0781671159029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высокий уровень</c:v>
                </c:pt>
                <c:pt idx="1">
                  <c:v>хороший уровень</c:v>
                </c:pt>
                <c:pt idx="2">
                  <c:v>средний уровень</c:v>
                </c:pt>
                <c:pt idx="3">
                  <c:v>низкий уровень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0.12</c:v>
                </c:pt>
                <c:pt idx="1">
                  <c:v>0.33</c:v>
                </c:pt>
                <c:pt idx="2">
                  <c:v>0.34</c:v>
                </c:pt>
                <c:pt idx="3">
                  <c:v>0.21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II полугодие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4.140786749482402E-3"/>
                  <c:y val="-2.51575156878975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0702303516407896E-3"/>
                  <c:y val="7.187780772686433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070393374741201E-3"/>
                  <c:y val="1.07813881755346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высокий уровень</c:v>
                </c:pt>
                <c:pt idx="1">
                  <c:v>хороший уровень</c:v>
                </c:pt>
                <c:pt idx="2">
                  <c:v>средний уровень</c:v>
                </c:pt>
                <c:pt idx="3">
                  <c:v>низкий уровень</c:v>
                </c:pt>
              </c:strCache>
            </c:strRef>
          </c:cat>
          <c:val>
            <c:numRef>
              <c:f>Лист1!$C$2:$C$5</c:f>
              <c:numCache>
                <c:formatCode>0%</c:formatCode>
                <c:ptCount val="4"/>
                <c:pt idx="0">
                  <c:v>0.22</c:v>
                </c:pt>
                <c:pt idx="1">
                  <c:v>0.44</c:v>
                </c:pt>
                <c:pt idx="2">
                  <c:v>0.22</c:v>
                </c:pt>
                <c:pt idx="3">
                  <c:v>0.12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8862208"/>
        <c:axId val="78863744"/>
        <c:axId val="0"/>
      </c:bar3DChart>
      <c:catAx>
        <c:axId val="78862208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2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78863744"/>
        <c:crosses val="autoZero"/>
        <c:auto val="1"/>
        <c:lblAlgn val="ctr"/>
        <c:lblOffset val="100"/>
        <c:noMultiLvlLbl val="0"/>
      </c:catAx>
      <c:valAx>
        <c:axId val="78863744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0%" sourceLinked="1"/>
        <c:majorTickMark val="out"/>
        <c:minorTickMark val="none"/>
        <c:tickLblPos val="nextTo"/>
        <c:crossAx val="78862208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4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gradFill>
      <a:gsLst>
        <a:gs pos="0">
          <a:schemeClr val="bg2">
            <a:lumMod val="75000"/>
          </a:schemeClr>
        </a:gs>
        <a:gs pos="50000">
          <a:schemeClr val="accent1">
            <a:tint val="44500"/>
            <a:satMod val="160000"/>
          </a:schemeClr>
        </a:gs>
        <a:gs pos="100000">
          <a:schemeClr val="accent1">
            <a:tint val="23500"/>
            <a:satMod val="160000"/>
          </a:schemeClr>
        </a:gs>
      </a:gsLst>
      <a:lin ang="5400000" scaled="0"/>
    </a:gradFill>
    <a:ln>
      <a:noFill/>
    </a:ln>
  </c:spPr>
  <c:externalData r:id="rId2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49323DA-06D5-4FFB-88EF-4F5E12E40266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4658473-9D01-4288-A248-F2505854B2CE}">
      <dgm:prSet/>
      <dgm:spPr/>
      <dgm:t>
        <a:bodyPr/>
        <a:lstStyle/>
        <a:p>
          <a:r>
            <a:rPr lang="ru-RU" b="1" dirty="0" smtClean="0"/>
            <a:t>культурно-досуговая деятельность ребенка</a:t>
          </a:r>
          <a:endParaRPr lang="ru-RU" b="1" dirty="0"/>
        </a:p>
      </dgm:t>
    </dgm:pt>
    <dgm:pt modelId="{834E3669-2D2A-4330-A582-2BC9EF2956C0}" type="parTrans" cxnId="{536452BB-13C3-46DE-B061-22F31985D80B}">
      <dgm:prSet/>
      <dgm:spPr/>
      <dgm:t>
        <a:bodyPr/>
        <a:lstStyle/>
        <a:p>
          <a:endParaRPr lang="ru-RU"/>
        </a:p>
      </dgm:t>
    </dgm:pt>
    <dgm:pt modelId="{0919AB89-583F-419A-8841-7818AA4A6FFD}" type="sibTrans" cxnId="{536452BB-13C3-46DE-B061-22F31985D80B}">
      <dgm:prSet/>
      <dgm:spPr/>
      <dgm:t>
        <a:bodyPr/>
        <a:lstStyle/>
        <a:p>
          <a:endParaRPr lang="ru-RU"/>
        </a:p>
      </dgm:t>
    </dgm:pt>
    <dgm:pt modelId="{4E665B97-7448-4E55-BBEA-C4934FC6E2C0}">
      <dgm:prSet/>
      <dgm:spPr/>
      <dgm:t>
        <a:bodyPr/>
        <a:lstStyle/>
        <a:p>
          <a:r>
            <a:rPr lang="ru-RU" b="1" dirty="0" err="1" smtClean="0"/>
            <a:t>здоровьесбережение</a:t>
          </a:r>
          <a:r>
            <a:rPr lang="ru-RU" b="1" dirty="0" smtClean="0"/>
            <a:t> в семье и школе (в т. ч. профилактика школьной и социальной </a:t>
          </a:r>
          <a:r>
            <a:rPr lang="ru-RU" b="1" dirty="0" err="1" smtClean="0"/>
            <a:t>дезадаптации</a:t>
          </a:r>
          <a:r>
            <a:rPr lang="ru-RU" dirty="0" smtClean="0"/>
            <a:t>)</a:t>
          </a:r>
          <a:endParaRPr lang="ru-RU" dirty="0"/>
        </a:p>
      </dgm:t>
    </dgm:pt>
    <dgm:pt modelId="{F240AFFC-1BA3-4FF1-90EE-6E38032CCB73}" type="parTrans" cxnId="{6C4CB81F-3320-4ED2-9370-5C623B277278}">
      <dgm:prSet/>
      <dgm:spPr/>
      <dgm:t>
        <a:bodyPr/>
        <a:lstStyle/>
        <a:p>
          <a:endParaRPr lang="ru-RU"/>
        </a:p>
      </dgm:t>
    </dgm:pt>
    <dgm:pt modelId="{19464F5C-101F-47C5-A88F-C7377A170F2C}" type="sibTrans" cxnId="{6C4CB81F-3320-4ED2-9370-5C623B277278}">
      <dgm:prSet/>
      <dgm:spPr/>
      <dgm:t>
        <a:bodyPr/>
        <a:lstStyle/>
        <a:p>
          <a:endParaRPr lang="ru-RU"/>
        </a:p>
      </dgm:t>
    </dgm:pt>
    <dgm:pt modelId="{41421FE5-29D3-42CB-8AE0-B01D7863541E}">
      <dgm:prSet/>
      <dgm:spPr/>
      <dgm:t>
        <a:bodyPr/>
        <a:lstStyle/>
        <a:p>
          <a:r>
            <a:rPr lang="ru-RU" b="1" dirty="0" smtClean="0"/>
            <a:t>гражданско-патриотическая позиция</a:t>
          </a:r>
          <a:endParaRPr lang="ru-RU" b="1" dirty="0"/>
        </a:p>
      </dgm:t>
    </dgm:pt>
    <dgm:pt modelId="{3E914BC6-E784-4BAF-8ED5-F9643DD38898}" type="parTrans" cxnId="{670DB543-F5DB-45BA-AA4C-7B81CAC745F4}">
      <dgm:prSet/>
      <dgm:spPr/>
      <dgm:t>
        <a:bodyPr/>
        <a:lstStyle/>
        <a:p>
          <a:endParaRPr lang="ru-RU"/>
        </a:p>
      </dgm:t>
    </dgm:pt>
    <dgm:pt modelId="{DEA7859A-C032-4A09-90F0-42098C9E7E27}" type="sibTrans" cxnId="{670DB543-F5DB-45BA-AA4C-7B81CAC745F4}">
      <dgm:prSet/>
      <dgm:spPr/>
      <dgm:t>
        <a:bodyPr/>
        <a:lstStyle/>
        <a:p>
          <a:endParaRPr lang="ru-RU"/>
        </a:p>
      </dgm:t>
    </dgm:pt>
    <dgm:pt modelId="{764D2266-3195-4EA7-AFA5-78114BE59B93}">
      <dgm:prSet/>
      <dgm:spPr/>
      <dgm:t>
        <a:bodyPr/>
        <a:lstStyle/>
        <a:p>
          <a:r>
            <a:rPr lang="ru-RU" b="1" dirty="0" smtClean="0"/>
            <a:t>одаренный ребено</a:t>
          </a:r>
          <a:r>
            <a:rPr lang="ru-RU" dirty="0" smtClean="0"/>
            <a:t>к</a:t>
          </a:r>
          <a:endParaRPr lang="ru-RU" dirty="0"/>
        </a:p>
      </dgm:t>
    </dgm:pt>
    <dgm:pt modelId="{B2F84D02-9F5C-4DB8-995D-31CAB73EE563}" type="parTrans" cxnId="{AC3C63F1-98CB-4A93-B33C-185287C723C2}">
      <dgm:prSet/>
      <dgm:spPr/>
      <dgm:t>
        <a:bodyPr/>
        <a:lstStyle/>
        <a:p>
          <a:endParaRPr lang="ru-RU"/>
        </a:p>
      </dgm:t>
    </dgm:pt>
    <dgm:pt modelId="{A9B4B858-20AB-4366-B575-39F158134206}" type="sibTrans" cxnId="{AC3C63F1-98CB-4A93-B33C-185287C723C2}">
      <dgm:prSet/>
      <dgm:spPr/>
      <dgm:t>
        <a:bodyPr/>
        <a:lstStyle/>
        <a:p>
          <a:endParaRPr lang="ru-RU"/>
        </a:p>
      </dgm:t>
    </dgm:pt>
    <dgm:pt modelId="{E5981056-7C0E-4C5D-A9F3-BD2FF14CFFD7}" type="pres">
      <dgm:prSet presAssocID="{649323DA-06D5-4FFB-88EF-4F5E12E40266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81F0E18-1F6F-44D6-BFFB-AA51EE1C1163}" type="pres">
      <dgm:prSet presAssocID="{4E665B97-7448-4E55-BBEA-C4934FC6E2C0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79682A-ACE0-4AFC-B8DB-98DBE80A42BB}" type="pres">
      <dgm:prSet presAssocID="{19464F5C-101F-47C5-A88F-C7377A170F2C}" presName="sibTrans" presStyleCnt="0"/>
      <dgm:spPr/>
    </dgm:pt>
    <dgm:pt modelId="{17A7BEA4-2B4C-4C14-A4C3-EAFCBE57F931}" type="pres">
      <dgm:prSet presAssocID="{94658473-9D01-4288-A248-F2505854B2CE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038AB6-26D2-48D6-B133-20858ED8A1F9}" type="pres">
      <dgm:prSet presAssocID="{0919AB89-583F-419A-8841-7818AA4A6FFD}" presName="sibTrans" presStyleCnt="0"/>
      <dgm:spPr/>
    </dgm:pt>
    <dgm:pt modelId="{EB1348EA-0CE3-4627-BFE1-65C67E3197E0}" type="pres">
      <dgm:prSet presAssocID="{41421FE5-29D3-42CB-8AE0-B01D7863541E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3DEDC5-415C-4DFC-AC74-E78F62334217}" type="pres">
      <dgm:prSet presAssocID="{DEA7859A-C032-4A09-90F0-42098C9E7E27}" presName="sibTrans" presStyleCnt="0"/>
      <dgm:spPr/>
    </dgm:pt>
    <dgm:pt modelId="{7FE3E300-C3B6-4E02-9561-3AE00B581180}" type="pres">
      <dgm:prSet presAssocID="{764D2266-3195-4EA7-AFA5-78114BE59B93}" presName="node" presStyleLbl="node1" presStyleIdx="3" presStyleCnt="4" custLinFactNeighborX="26" custLinFactNeighborY="21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6F58D05-79FC-4317-847A-8415DDDD6E4F}" type="presOf" srcId="{94658473-9D01-4288-A248-F2505854B2CE}" destId="{17A7BEA4-2B4C-4C14-A4C3-EAFCBE57F931}" srcOrd="0" destOrd="0" presId="urn:microsoft.com/office/officeart/2005/8/layout/default"/>
    <dgm:cxn modelId="{670DB543-F5DB-45BA-AA4C-7B81CAC745F4}" srcId="{649323DA-06D5-4FFB-88EF-4F5E12E40266}" destId="{41421FE5-29D3-42CB-8AE0-B01D7863541E}" srcOrd="2" destOrd="0" parTransId="{3E914BC6-E784-4BAF-8ED5-F9643DD38898}" sibTransId="{DEA7859A-C032-4A09-90F0-42098C9E7E27}"/>
    <dgm:cxn modelId="{6C4CB81F-3320-4ED2-9370-5C623B277278}" srcId="{649323DA-06D5-4FFB-88EF-4F5E12E40266}" destId="{4E665B97-7448-4E55-BBEA-C4934FC6E2C0}" srcOrd="0" destOrd="0" parTransId="{F240AFFC-1BA3-4FF1-90EE-6E38032CCB73}" sibTransId="{19464F5C-101F-47C5-A88F-C7377A170F2C}"/>
    <dgm:cxn modelId="{99CAF330-8384-4AC3-81EB-D43A43F689C8}" type="presOf" srcId="{649323DA-06D5-4FFB-88EF-4F5E12E40266}" destId="{E5981056-7C0E-4C5D-A9F3-BD2FF14CFFD7}" srcOrd="0" destOrd="0" presId="urn:microsoft.com/office/officeart/2005/8/layout/default"/>
    <dgm:cxn modelId="{F23EFEE6-F8AF-4F04-B216-B965815B71FF}" type="presOf" srcId="{41421FE5-29D3-42CB-8AE0-B01D7863541E}" destId="{EB1348EA-0CE3-4627-BFE1-65C67E3197E0}" srcOrd="0" destOrd="0" presId="urn:microsoft.com/office/officeart/2005/8/layout/default"/>
    <dgm:cxn modelId="{AC3C63F1-98CB-4A93-B33C-185287C723C2}" srcId="{649323DA-06D5-4FFB-88EF-4F5E12E40266}" destId="{764D2266-3195-4EA7-AFA5-78114BE59B93}" srcOrd="3" destOrd="0" parTransId="{B2F84D02-9F5C-4DB8-995D-31CAB73EE563}" sibTransId="{A9B4B858-20AB-4366-B575-39F158134206}"/>
    <dgm:cxn modelId="{536452BB-13C3-46DE-B061-22F31985D80B}" srcId="{649323DA-06D5-4FFB-88EF-4F5E12E40266}" destId="{94658473-9D01-4288-A248-F2505854B2CE}" srcOrd="1" destOrd="0" parTransId="{834E3669-2D2A-4330-A582-2BC9EF2956C0}" sibTransId="{0919AB89-583F-419A-8841-7818AA4A6FFD}"/>
    <dgm:cxn modelId="{B7977A2B-8D97-4E20-A547-87B7A681F0BE}" type="presOf" srcId="{4E665B97-7448-4E55-BBEA-C4934FC6E2C0}" destId="{D81F0E18-1F6F-44D6-BFFB-AA51EE1C1163}" srcOrd="0" destOrd="0" presId="urn:microsoft.com/office/officeart/2005/8/layout/default"/>
    <dgm:cxn modelId="{9BAD585A-2F0C-485E-8309-0B26CD3676DA}" type="presOf" srcId="{764D2266-3195-4EA7-AFA5-78114BE59B93}" destId="{7FE3E300-C3B6-4E02-9561-3AE00B581180}" srcOrd="0" destOrd="0" presId="urn:microsoft.com/office/officeart/2005/8/layout/default"/>
    <dgm:cxn modelId="{6EC088FA-7AB4-41AD-989E-EB8DEC15F0BF}" type="presParOf" srcId="{E5981056-7C0E-4C5D-A9F3-BD2FF14CFFD7}" destId="{D81F0E18-1F6F-44D6-BFFB-AA51EE1C1163}" srcOrd="0" destOrd="0" presId="urn:microsoft.com/office/officeart/2005/8/layout/default"/>
    <dgm:cxn modelId="{6FF94498-178B-4A03-A217-194CB00E930A}" type="presParOf" srcId="{E5981056-7C0E-4C5D-A9F3-BD2FF14CFFD7}" destId="{6779682A-ACE0-4AFC-B8DB-98DBE80A42BB}" srcOrd="1" destOrd="0" presId="urn:microsoft.com/office/officeart/2005/8/layout/default"/>
    <dgm:cxn modelId="{6F30FCBE-152B-487C-AAC1-9365257EF868}" type="presParOf" srcId="{E5981056-7C0E-4C5D-A9F3-BD2FF14CFFD7}" destId="{17A7BEA4-2B4C-4C14-A4C3-EAFCBE57F931}" srcOrd="2" destOrd="0" presId="urn:microsoft.com/office/officeart/2005/8/layout/default"/>
    <dgm:cxn modelId="{C8125D45-F70F-485A-9309-A1ABF1E98A40}" type="presParOf" srcId="{E5981056-7C0E-4C5D-A9F3-BD2FF14CFFD7}" destId="{D4038AB6-26D2-48D6-B133-20858ED8A1F9}" srcOrd="3" destOrd="0" presId="urn:microsoft.com/office/officeart/2005/8/layout/default"/>
    <dgm:cxn modelId="{4DEE08B5-CAA7-4F04-BBEC-9BBC0E5860FE}" type="presParOf" srcId="{E5981056-7C0E-4C5D-A9F3-BD2FF14CFFD7}" destId="{EB1348EA-0CE3-4627-BFE1-65C67E3197E0}" srcOrd="4" destOrd="0" presId="urn:microsoft.com/office/officeart/2005/8/layout/default"/>
    <dgm:cxn modelId="{6D6DE3B4-A898-4224-A834-549418053BEC}" type="presParOf" srcId="{E5981056-7C0E-4C5D-A9F3-BD2FF14CFFD7}" destId="{593DEDC5-415C-4DFC-AC74-E78F62334217}" srcOrd="5" destOrd="0" presId="urn:microsoft.com/office/officeart/2005/8/layout/default"/>
    <dgm:cxn modelId="{371D17E2-9559-46AC-B7FC-4B8C1AD0D204}" type="presParOf" srcId="{E5981056-7C0E-4C5D-A9F3-BD2FF14CFFD7}" destId="{7FE3E300-C3B6-4E02-9561-3AE00B581180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4BF2188-DD2D-4B1F-8C77-16E33A385684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71BC9BEA-164E-423C-BD68-3516EE8C012F}">
      <dgm:prSet phldrT="[Текст]"/>
      <dgm:spPr/>
      <dgm:t>
        <a:bodyPr/>
        <a:lstStyle/>
        <a:p>
          <a:r>
            <a:rPr lang="ru-RU" b="1" dirty="0" smtClean="0">
              <a:effectLst/>
              <a:latin typeface="Calibri"/>
              <a:ea typeface="Calibri"/>
              <a:cs typeface="Times New Roman"/>
            </a:rPr>
            <a:t>индивидуальные беседы</a:t>
          </a:r>
          <a:endParaRPr lang="ru-RU" b="1" dirty="0"/>
        </a:p>
      </dgm:t>
    </dgm:pt>
    <dgm:pt modelId="{23407EA9-6099-41B4-8EFA-D8A079788FE3}" type="parTrans" cxnId="{CB245B26-E7FC-4CD0-9461-27BAF400E7E8}">
      <dgm:prSet/>
      <dgm:spPr/>
      <dgm:t>
        <a:bodyPr/>
        <a:lstStyle/>
        <a:p>
          <a:endParaRPr lang="ru-RU"/>
        </a:p>
      </dgm:t>
    </dgm:pt>
    <dgm:pt modelId="{A3568B53-EFE7-43A9-93FF-BBF9CA917C3B}" type="sibTrans" cxnId="{CB245B26-E7FC-4CD0-9461-27BAF400E7E8}">
      <dgm:prSet/>
      <dgm:spPr/>
      <dgm:t>
        <a:bodyPr/>
        <a:lstStyle/>
        <a:p>
          <a:endParaRPr lang="ru-RU"/>
        </a:p>
      </dgm:t>
    </dgm:pt>
    <dgm:pt modelId="{89A7705A-1C5F-4EEF-972B-AF99CD44DC3B}">
      <dgm:prSet/>
      <dgm:spPr/>
      <dgm:t>
        <a:bodyPr/>
        <a:lstStyle/>
        <a:p>
          <a:r>
            <a:rPr lang="ru-RU" b="1" dirty="0" smtClean="0"/>
            <a:t>составление характеристик семей обучающихся</a:t>
          </a:r>
          <a:endParaRPr lang="ru-RU" b="1" dirty="0"/>
        </a:p>
      </dgm:t>
    </dgm:pt>
    <dgm:pt modelId="{FE357839-BAAF-43E3-9757-3A0AD68B0858}" type="parTrans" cxnId="{F7749A3B-01D8-4B18-9A64-87BD99D49B8E}">
      <dgm:prSet/>
      <dgm:spPr/>
      <dgm:t>
        <a:bodyPr/>
        <a:lstStyle/>
        <a:p>
          <a:endParaRPr lang="ru-RU"/>
        </a:p>
      </dgm:t>
    </dgm:pt>
    <dgm:pt modelId="{006AFBC5-5449-45CA-BD51-86C15D3FDC49}" type="sibTrans" cxnId="{F7749A3B-01D8-4B18-9A64-87BD99D49B8E}">
      <dgm:prSet/>
      <dgm:spPr/>
      <dgm:t>
        <a:bodyPr/>
        <a:lstStyle/>
        <a:p>
          <a:endParaRPr lang="ru-RU"/>
        </a:p>
      </dgm:t>
    </dgm:pt>
    <dgm:pt modelId="{95C95973-B91C-4B80-8C9A-D725E0F885A7}">
      <dgm:prSet/>
      <dgm:spPr/>
      <dgm:t>
        <a:bodyPr/>
        <a:lstStyle/>
        <a:p>
          <a:r>
            <a:rPr lang="ru-RU" b="1" dirty="0" smtClean="0"/>
            <a:t>консультации педагога-психолога</a:t>
          </a:r>
          <a:endParaRPr lang="ru-RU" b="1" dirty="0"/>
        </a:p>
      </dgm:t>
    </dgm:pt>
    <dgm:pt modelId="{BBB5BBCA-BF2E-4AE1-895E-0F2313081EFB}" type="parTrans" cxnId="{1231139C-A3E2-49E0-A2A8-5AF7C7AD8698}">
      <dgm:prSet/>
      <dgm:spPr/>
      <dgm:t>
        <a:bodyPr/>
        <a:lstStyle/>
        <a:p>
          <a:endParaRPr lang="ru-RU"/>
        </a:p>
      </dgm:t>
    </dgm:pt>
    <dgm:pt modelId="{232C5482-4EAA-433D-9AB3-D5B978D2B290}" type="sibTrans" cxnId="{1231139C-A3E2-49E0-A2A8-5AF7C7AD8698}">
      <dgm:prSet/>
      <dgm:spPr/>
      <dgm:t>
        <a:bodyPr/>
        <a:lstStyle/>
        <a:p>
          <a:endParaRPr lang="ru-RU"/>
        </a:p>
      </dgm:t>
    </dgm:pt>
    <dgm:pt modelId="{17593017-2684-46DD-9BE1-3810C170132A}">
      <dgm:prSet/>
      <dgm:spPr/>
      <dgm:t>
        <a:bodyPr/>
        <a:lstStyle/>
        <a:p>
          <a:r>
            <a:rPr lang="ru-RU" b="1" dirty="0" smtClean="0"/>
            <a:t>тематические консультации</a:t>
          </a:r>
          <a:endParaRPr lang="ru-RU" dirty="0"/>
        </a:p>
      </dgm:t>
    </dgm:pt>
    <dgm:pt modelId="{9D817246-D37D-4347-8177-9794762FF0D4}" type="parTrans" cxnId="{B95C0EF2-0825-46DA-B218-975515A11008}">
      <dgm:prSet/>
      <dgm:spPr/>
      <dgm:t>
        <a:bodyPr/>
        <a:lstStyle/>
        <a:p>
          <a:endParaRPr lang="ru-RU"/>
        </a:p>
      </dgm:t>
    </dgm:pt>
    <dgm:pt modelId="{3A407FFA-8977-466C-B6DA-1F302C0756FB}" type="sibTrans" cxnId="{B95C0EF2-0825-46DA-B218-975515A11008}">
      <dgm:prSet/>
      <dgm:spPr/>
      <dgm:t>
        <a:bodyPr/>
        <a:lstStyle/>
        <a:p>
          <a:endParaRPr lang="ru-RU"/>
        </a:p>
      </dgm:t>
    </dgm:pt>
    <dgm:pt modelId="{7B14BD03-2847-4681-B0B6-1B072384F539}" type="pres">
      <dgm:prSet presAssocID="{44BF2188-DD2D-4B1F-8C77-16E33A385684}" presName="compositeShape" presStyleCnt="0">
        <dgm:presLayoutVars>
          <dgm:dir/>
          <dgm:resizeHandles/>
        </dgm:presLayoutVars>
      </dgm:prSet>
      <dgm:spPr/>
    </dgm:pt>
    <dgm:pt modelId="{D433963D-2054-414D-BD22-726CFB6A837C}" type="pres">
      <dgm:prSet presAssocID="{44BF2188-DD2D-4B1F-8C77-16E33A385684}" presName="pyramid" presStyleLbl="node1" presStyleIdx="0" presStyleCnt="1"/>
      <dgm:spPr/>
    </dgm:pt>
    <dgm:pt modelId="{FD71749C-4679-4B2F-B4C3-2E01E743FACA}" type="pres">
      <dgm:prSet presAssocID="{44BF2188-DD2D-4B1F-8C77-16E33A385684}" presName="theList" presStyleCnt="0"/>
      <dgm:spPr/>
    </dgm:pt>
    <dgm:pt modelId="{DFDE63D7-C21F-46E9-B3B3-353926AE40D5}" type="pres">
      <dgm:prSet presAssocID="{95C95973-B91C-4B80-8C9A-D725E0F885A7}" presName="aNode" presStyleLbl="fg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FB0D48-12A3-4799-AC51-31DB1298C2CF}" type="pres">
      <dgm:prSet presAssocID="{95C95973-B91C-4B80-8C9A-D725E0F885A7}" presName="aSpace" presStyleCnt="0"/>
      <dgm:spPr/>
    </dgm:pt>
    <dgm:pt modelId="{C0885215-1890-4CF2-B97E-9DBDFACDAE5D}" type="pres">
      <dgm:prSet presAssocID="{89A7705A-1C5F-4EEF-972B-AF99CD44DC3B}" presName="aNode" presStyleLbl="fg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EAB598-6A17-43B2-8419-9E6F3EC91AD7}" type="pres">
      <dgm:prSet presAssocID="{89A7705A-1C5F-4EEF-972B-AF99CD44DC3B}" presName="aSpace" presStyleCnt="0"/>
      <dgm:spPr/>
    </dgm:pt>
    <dgm:pt modelId="{72BB55F2-3865-42EA-A195-B963B413C42F}" type="pres">
      <dgm:prSet presAssocID="{71BC9BEA-164E-423C-BD68-3516EE8C012F}" presName="aNode" presStyleLbl="fg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F1327C-BD35-4FB5-B1FB-EC99AB9AB821}" type="pres">
      <dgm:prSet presAssocID="{71BC9BEA-164E-423C-BD68-3516EE8C012F}" presName="aSpace" presStyleCnt="0"/>
      <dgm:spPr/>
    </dgm:pt>
    <dgm:pt modelId="{11F5396A-1727-4014-87FF-60AF6108D120}" type="pres">
      <dgm:prSet presAssocID="{17593017-2684-46DD-9BE1-3810C170132A}" presName="aNode" presStyleLbl="fg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ADA1AB-5775-406D-A3FA-1DE3548B20FE}" type="pres">
      <dgm:prSet presAssocID="{17593017-2684-46DD-9BE1-3810C170132A}" presName="aSpace" presStyleCnt="0"/>
      <dgm:spPr/>
    </dgm:pt>
  </dgm:ptLst>
  <dgm:cxnLst>
    <dgm:cxn modelId="{F7749A3B-01D8-4B18-9A64-87BD99D49B8E}" srcId="{44BF2188-DD2D-4B1F-8C77-16E33A385684}" destId="{89A7705A-1C5F-4EEF-972B-AF99CD44DC3B}" srcOrd="1" destOrd="0" parTransId="{FE357839-BAAF-43E3-9757-3A0AD68B0858}" sibTransId="{006AFBC5-5449-45CA-BD51-86C15D3FDC49}"/>
    <dgm:cxn modelId="{5F1F07E1-5826-4902-9BF5-C1B95EC3568F}" type="presOf" srcId="{17593017-2684-46DD-9BE1-3810C170132A}" destId="{11F5396A-1727-4014-87FF-60AF6108D120}" srcOrd="0" destOrd="0" presId="urn:microsoft.com/office/officeart/2005/8/layout/pyramid2"/>
    <dgm:cxn modelId="{B95C0EF2-0825-46DA-B218-975515A11008}" srcId="{44BF2188-DD2D-4B1F-8C77-16E33A385684}" destId="{17593017-2684-46DD-9BE1-3810C170132A}" srcOrd="3" destOrd="0" parTransId="{9D817246-D37D-4347-8177-9794762FF0D4}" sibTransId="{3A407FFA-8977-466C-B6DA-1F302C0756FB}"/>
    <dgm:cxn modelId="{CB245B26-E7FC-4CD0-9461-27BAF400E7E8}" srcId="{44BF2188-DD2D-4B1F-8C77-16E33A385684}" destId="{71BC9BEA-164E-423C-BD68-3516EE8C012F}" srcOrd="2" destOrd="0" parTransId="{23407EA9-6099-41B4-8EFA-D8A079788FE3}" sibTransId="{A3568B53-EFE7-43A9-93FF-BBF9CA917C3B}"/>
    <dgm:cxn modelId="{0AE2C691-D8AA-4063-ADE0-5A9594F9D459}" type="presOf" srcId="{44BF2188-DD2D-4B1F-8C77-16E33A385684}" destId="{7B14BD03-2847-4681-B0B6-1B072384F539}" srcOrd="0" destOrd="0" presId="urn:microsoft.com/office/officeart/2005/8/layout/pyramid2"/>
    <dgm:cxn modelId="{0616E32C-355E-4A38-9050-2E5E8648A60E}" type="presOf" srcId="{95C95973-B91C-4B80-8C9A-D725E0F885A7}" destId="{DFDE63D7-C21F-46E9-B3B3-353926AE40D5}" srcOrd="0" destOrd="0" presId="urn:microsoft.com/office/officeart/2005/8/layout/pyramid2"/>
    <dgm:cxn modelId="{F1606843-C025-4484-AB6B-0DB0DF94F237}" type="presOf" srcId="{89A7705A-1C5F-4EEF-972B-AF99CD44DC3B}" destId="{C0885215-1890-4CF2-B97E-9DBDFACDAE5D}" srcOrd="0" destOrd="0" presId="urn:microsoft.com/office/officeart/2005/8/layout/pyramid2"/>
    <dgm:cxn modelId="{DB380C2C-719F-492B-B366-D63564AADE52}" type="presOf" srcId="{71BC9BEA-164E-423C-BD68-3516EE8C012F}" destId="{72BB55F2-3865-42EA-A195-B963B413C42F}" srcOrd="0" destOrd="0" presId="urn:microsoft.com/office/officeart/2005/8/layout/pyramid2"/>
    <dgm:cxn modelId="{1231139C-A3E2-49E0-A2A8-5AF7C7AD8698}" srcId="{44BF2188-DD2D-4B1F-8C77-16E33A385684}" destId="{95C95973-B91C-4B80-8C9A-D725E0F885A7}" srcOrd="0" destOrd="0" parTransId="{BBB5BBCA-BF2E-4AE1-895E-0F2313081EFB}" sibTransId="{232C5482-4EAA-433D-9AB3-D5B978D2B290}"/>
    <dgm:cxn modelId="{0C826471-9645-4FCF-AA78-D83106991BAD}" type="presParOf" srcId="{7B14BD03-2847-4681-B0B6-1B072384F539}" destId="{D433963D-2054-414D-BD22-726CFB6A837C}" srcOrd="0" destOrd="0" presId="urn:microsoft.com/office/officeart/2005/8/layout/pyramid2"/>
    <dgm:cxn modelId="{A96C8FF0-AFDE-48D2-9A50-31CB57AB2928}" type="presParOf" srcId="{7B14BD03-2847-4681-B0B6-1B072384F539}" destId="{FD71749C-4679-4B2F-B4C3-2E01E743FACA}" srcOrd="1" destOrd="0" presId="urn:microsoft.com/office/officeart/2005/8/layout/pyramid2"/>
    <dgm:cxn modelId="{B4EE4F29-8D16-4506-973F-3982F0B72E7A}" type="presParOf" srcId="{FD71749C-4679-4B2F-B4C3-2E01E743FACA}" destId="{DFDE63D7-C21F-46E9-B3B3-353926AE40D5}" srcOrd="0" destOrd="0" presId="urn:microsoft.com/office/officeart/2005/8/layout/pyramid2"/>
    <dgm:cxn modelId="{084AC192-686D-48DC-A53C-32654E5CDBA8}" type="presParOf" srcId="{FD71749C-4679-4B2F-B4C3-2E01E743FACA}" destId="{14FB0D48-12A3-4799-AC51-31DB1298C2CF}" srcOrd="1" destOrd="0" presId="urn:microsoft.com/office/officeart/2005/8/layout/pyramid2"/>
    <dgm:cxn modelId="{F557FDC2-D4D4-4DBE-A370-24291C3DDF96}" type="presParOf" srcId="{FD71749C-4679-4B2F-B4C3-2E01E743FACA}" destId="{C0885215-1890-4CF2-B97E-9DBDFACDAE5D}" srcOrd="2" destOrd="0" presId="urn:microsoft.com/office/officeart/2005/8/layout/pyramid2"/>
    <dgm:cxn modelId="{6792F4D4-EA9C-4682-A3E8-B78D94EC7A08}" type="presParOf" srcId="{FD71749C-4679-4B2F-B4C3-2E01E743FACA}" destId="{73EAB598-6A17-43B2-8419-9E6F3EC91AD7}" srcOrd="3" destOrd="0" presId="urn:microsoft.com/office/officeart/2005/8/layout/pyramid2"/>
    <dgm:cxn modelId="{2A5908F8-3234-44F5-8319-8D792D76AD22}" type="presParOf" srcId="{FD71749C-4679-4B2F-B4C3-2E01E743FACA}" destId="{72BB55F2-3865-42EA-A195-B963B413C42F}" srcOrd="4" destOrd="0" presId="urn:microsoft.com/office/officeart/2005/8/layout/pyramid2"/>
    <dgm:cxn modelId="{CCFB6E54-5E91-425B-A0CC-8A0C023F552A}" type="presParOf" srcId="{FD71749C-4679-4B2F-B4C3-2E01E743FACA}" destId="{50F1327C-BD35-4FB5-B1FB-EC99AB9AB821}" srcOrd="5" destOrd="0" presId="urn:microsoft.com/office/officeart/2005/8/layout/pyramid2"/>
    <dgm:cxn modelId="{ECD73DA0-E1F1-4420-8B97-CD122EEB5DC5}" type="presParOf" srcId="{FD71749C-4679-4B2F-B4C3-2E01E743FACA}" destId="{11F5396A-1727-4014-87FF-60AF6108D120}" srcOrd="6" destOrd="0" presId="urn:microsoft.com/office/officeart/2005/8/layout/pyramid2"/>
    <dgm:cxn modelId="{5C7F0276-D324-49B8-AF90-BEC7E4044C7F}" type="presParOf" srcId="{FD71749C-4679-4B2F-B4C3-2E01E743FACA}" destId="{0BADA1AB-5775-406D-A3FA-1DE3548B20FE}" srcOrd="7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8EF7A46-FA5A-4E04-A20A-D104B5CABFCE}" type="doc">
      <dgm:prSet loTypeId="urn:microsoft.com/office/officeart/2005/8/layout/targe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22BCB41-957B-409A-94E6-56CFF3229A9B}">
      <dgm:prSet custT="1"/>
      <dgm:spPr/>
      <dgm:t>
        <a:bodyPr/>
        <a:lstStyle/>
        <a:p>
          <a:r>
            <a:rPr lang="ru-RU" sz="2400" b="1" dirty="0" smtClean="0"/>
            <a:t>круглые столы по обмену опытом</a:t>
          </a:r>
          <a:endParaRPr lang="ru-RU" sz="2400" b="1" dirty="0"/>
        </a:p>
      </dgm:t>
    </dgm:pt>
    <dgm:pt modelId="{62535AC9-954F-4988-BFD8-B3E608F23EF0}" type="sibTrans" cxnId="{8DE61640-7417-446E-8D45-EF5B99917328}">
      <dgm:prSet/>
      <dgm:spPr/>
      <dgm:t>
        <a:bodyPr/>
        <a:lstStyle/>
        <a:p>
          <a:endParaRPr lang="ru-RU"/>
        </a:p>
      </dgm:t>
    </dgm:pt>
    <dgm:pt modelId="{3728FA91-D882-4CC6-B8DB-95741C0723AD}" type="parTrans" cxnId="{8DE61640-7417-446E-8D45-EF5B99917328}">
      <dgm:prSet/>
      <dgm:spPr/>
      <dgm:t>
        <a:bodyPr/>
        <a:lstStyle/>
        <a:p>
          <a:endParaRPr lang="ru-RU"/>
        </a:p>
      </dgm:t>
    </dgm:pt>
    <dgm:pt modelId="{5180B47B-9A81-4E80-A6B8-5FC4C859C492}">
      <dgm:prSet custT="1"/>
      <dgm:spPr/>
      <dgm:t>
        <a:bodyPr/>
        <a:lstStyle/>
        <a:p>
          <a:r>
            <a:rPr lang="ru-RU" sz="2400" b="1" dirty="0" smtClean="0"/>
            <a:t>диагностика, анкетирование</a:t>
          </a:r>
          <a:endParaRPr lang="ru-RU" sz="2400" b="1" dirty="0"/>
        </a:p>
      </dgm:t>
    </dgm:pt>
    <dgm:pt modelId="{D9D83337-B434-42F4-A5A6-DE3B2293EC30}" type="sibTrans" cxnId="{343B588E-2102-4D19-81FE-606522F3B6B4}">
      <dgm:prSet/>
      <dgm:spPr/>
      <dgm:t>
        <a:bodyPr/>
        <a:lstStyle/>
        <a:p>
          <a:endParaRPr lang="ru-RU"/>
        </a:p>
      </dgm:t>
    </dgm:pt>
    <dgm:pt modelId="{47ECE880-4238-4C15-BA9F-60013D804CBA}" type="parTrans" cxnId="{343B588E-2102-4D19-81FE-606522F3B6B4}">
      <dgm:prSet/>
      <dgm:spPr/>
      <dgm:t>
        <a:bodyPr/>
        <a:lstStyle/>
        <a:p>
          <a:endParaRPr lang="ru-RU"/>
        </a:p>
      </dgm:t>
    </dgm:pt>
    <dgm:pt modelId="{0E50971B-2572-472D-BA42-E3F7C9574ADD}" type="pres">
      <dgm:prSet presAssocID="{48EF7A46-FA5A-4E04-A20A-D104B5CABFCE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87C9FED-1B78-4AC5-A47A-A080F9651998}" type="pres">
      <dgm:prSet presAssocID="{5180B47B-9A81-4E80-A6B8-5FC4C859C492}" presName="circle1" presStyleLbl="node1" presStyleIdx="0" presStyleCnt="2"/>
      <dgm:spPr/>
    </dgm:pt>
    <dgm:pt modelId="{09375DFB-3F2A-4E89-94FE-BD86DA97C3A4}" type="pres">
      <dgm:prSet presAssocID="{5180B47B-9A81-4E80-A6B8-5FC4C859C492}" presName="space" presStyleCnt="0"/>
      <dgm:spPr/>
    </dgm:pt>
    <dgm:pt modelId="{7A55AA55-6675-4CB9-8E53-AD6FC3E8A5CF}" type="pres">
      <dgm:prSet presAssocID="{5180B47B-9A81-4E80-A6B8-5FC4C859C492}" presName="rect1" presStyleLbl="alignAcc1" presStyleIdx="0" presStyleCnt="2"/>
      <dgm:spPr/>
      <dgm:t>
        <a:bodyPr/>
        <a:lstStyle/>
        <a:p>
          <a:endParaRPr lang="ru-RU"/>
        </a:p>
      </dgm:t>
    </dgm:pt>
    <dgm:pt modelId="{93FF7512-D9F4-44CF-86E7-2FDEC26A056C}" type="pres">
      <dgm:prSet presAssocID="{222BCB41-957B-409A-94E6-56CFF3229A9B}" presName="vertSpace2" presStyleLbl="node1" presStyleIdx="0" presStyleCnt="2"/>
      <dgm:spPr/>
    </dgm:pt>
    <dgm:pt modelId="{D8F8AD60-0716-4A10-AD8E-AF7DB48F6D95}" type="pres">
      <dgm:prSet presAssocID="{222BCB41-957B-409A-94E6-56CFF3229A9B}" presName="circle2" presStyleLbl="node1" presStyleIdx="1" presStyleCnt="2"/>
      <dgm:spPr/>
    </dgm:pt>
    <dgm:pt modelId="{4624490A-B84F-4963-8E98-904F56477ECE}" type="pres">
      <dgm:prSet presAssocID="{222BCB41-957B-409A-94E6-56CFF3229A9B}" presName="rect2" presStyleLbl="alignAcc1" presStyleIdx="1" presStyleCnt="2" custLinFactNeighborX="1572" custLinFactNeighborY="1118"/>
      <dgm:spPr/>
      <dgm:t>
        <a:bodyPr/>
        <a:lstStyle/>
        <a:p>
          <a:endParaRPr lang="ru-RU"/>
        </a:p>
      </dgm:t>
    </dgm:pt>
    <dgm:pt modelId="{4EFB5F8C-A5ED-4CBC-B9BE-E154EB79F5E0}" type="pres">
      <dgm:prSet presAssocID="{5180B47B-9A81-4E80-A6B8-5FC4C859C492}" presName="rect1ParTxNoCh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F296E2-8339-4726-ACCF-0CFA69CD4D53}" type="pres">
      <dgm:prSet presAssocID="{222BCB41-957B-409A-94E6-56CFF3229A9B}" presName="rect2ParTxNoCh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43B588E-2102-4D19-81FE-606522F3B6B4}" srcId="{48EF7A46-FA5A-4E04-A20A-D104B5CABFCE}" destId="{5180B47B-9A81-4E80-A6B8-5FC4C859C492}" srcOrd="0" destOrd="0" parTransId="{47ECE880-4238-4C15-BA9F-60013D804CBA}" sibTransId="{D9D83337-B434-42F4-A5A6-DE3B2293EC30}"/>
    <dgm:cxn modelId="{02D31500-D7D8-47A0-B83D-FF4412D34F2B}" type="presOf" srcId="{5180B47B-9A81-4E80-A6B8-5FC4C859C492}" destId="{4EFB5F8C-A5ED-4CBC-B9BE-E154EB79F5E0}" srcOrd="1" destOrd="0" presId="urn:microsoft.com/office/officeart/2005/8/layout/target3"/>
    <dgm:cxn modelId="{0EBC0C20-A48C-4C61-8D69-8D0A345424D1}" type="presOf" srcId="{5180B47B-9A81-4E80-A6B8-5FC4C859C492}" destId="{7A55AA55-6675-4CB9-8E53-AD6FC3E8A5CF}" srcOrd="0" destOrd="0" presId="urn:microsoft.com/office/officeart/2005/8/layout/target3"/>
    <dgm:cxn modelId="{05369378-5C87-4CC3-A279-C999D30D9EFB}" type="presOf" srcId="{222BCB41-957B-409A-94E6-56CFF3229A9B}" destId="{4624490A-B84F-4963-8E98-904F56477ECE}" srcOrd="0" destOrd="0" presId="urn:microsoft.com/office/officeart/2005/8/layout/target3"/>
    <dgm:cxn modelId="{ABE18178-92C4-44ED-89D7-B1932430DC18}" type="presOf" srcId="{48EF7A46-FA5A-4E04-A20A-D104B5CABFCE}" destId="{0E50971B-2572-472D-BA42-E3F7C9574ADD}" srcOrd="0" destOrd="0" presId="urn:microsoft.com/office/officeart/2005/8/layout/target3"/>
    <dgm:cxn modelId="{56E8629D-FD40-4527-AAF9-E91BB7C16FEA}" type="presOf" srcId="{222BCB41-957B-409A-94E6-56CFF3229A9B}" destId="{81F296E2-8339-4726-ACCF-0CFA69CD4D53}" srcOrd="1" destOrd="0" presId="urn:microsoft.com/office/officeart/2005/8/layout/target3"/>
    <dgm:cxn modelId="{8DE61640-7417-446E-8D45-EF5B99917328}" srcId="{48EF7A46-FA5A-4E04-A20A-D104B5CABFCE}" destId="{222BCB41-957B-409A-94E6-56CFF3229A9B}" srcOrd="1" destOrd="0" parTransId="{3728FA91-D882-4CC6-B8DB-95741C0723AD}" sibTransId="{62535AC9-954F-4988-BFD8-B3E608F23EF0}"/>
    <dgm:cxn modelId="{C48CCCF4-BE1D-47D7-B495-3242E47E688C}" type="presParOf" srcId="{0E50971B-2572-472D-BA42-E3F7C9574ADD}" destId="{C87C9FED-1B78-4AC5-A47A-A080F9651998}" srcOrd="0" destOrd="0" presId="urn:microsoft.com/office/officeart/2005/8/layout/target3"/>
    <dgm:cxn modelId="{027D42F9-091D-46F6-A14A-96EE8219B4CE}" type="presParOf" srcId="{0E50971B-2572-472D-BA42-E3F7C9574ADD}" destId="{09375DFB-3F2A-4E89-94FE-BD86DA97C3A4}" srcOrd="1" destOrd="0" presId="urn:microsoft.com/office/officeart/2005/8/layout/target3"/>
    <dgm:cxn modelId="{268F472C-6088-4509-B6A0-71805B7B6A6C}" type="presParOf" srcId="{0E50971B-2572-472D-BA42-E3F7C9574ADD}" destId="{7A55AA55-6675-4CB9-8E53-AD6FC3E8A5CF}" srcOrd="2" destOrd="0" presId="urn:microsoft.com/office/officeart/2005/8/layout/target3"/>
    <dgm:cxn modelId="{31059620-EC46-4792-A887-5021197934CD}" type="presParOf" srcId="{0E50971B-2572-472D-BA42-E3F7C9574ADD}" destId="{93FF7512-D9F4-44CF-86E7-2FDEC26A056C}" srcOrd="3" destOrd="0" presId="urn:microsoft.com/office/officeart/2005/8/layout/target3"/>
    <dgm:cxn modelId="{92D504E8-730F-428E-9022-695BEF48BA24}" type="presParOf" srcId="{0E50971B-2572-472D-BA42-E3F7C9574ADD}" destId="{D8F8AD60-0716-4A10-AD8E-AF7DB48F6D95}" srcOrd="4" destOrd="0" presId="urn:microsoft.com/office/officeart/2005/8/layout/target3"/>
    <dgm:cxn modelId="{FB9C84DF-5F66-45F4-BFCA-1710F01EF22B}" type="presParOf" srcId="{0E50971B-2572-472D-BA42-E3F7C9574ADD}" destId="{4624490A-B84F-4963-8E98-904F56477ECE}" srcOrd="5" destOrd="0" presId="urn:microsoft.com/office/officeart/2005/8/layout/target3"/>
    <dgm:cxn modelId="{16BA9F13-B5E7-4AC4-A2A5-B98B4B6B9727}" type="presParOf" srcId="{0E50971B-2572-472D-BA42-E3F7C9574ADD}" destId="{4EFB5F8C-A5ED-4CBC-B9BE-E154EB79F5E0}" srcOrd="6" destOrd="0" presId="urn:microsoft.com/office/officeart/2005/8/layout/target3"/>
    <dgm:cxn modelId="{9B492226-A00A-4A4C-8908-5B846A5F5D94}" type="presParOf" srcId="{0E50971B-2572-472D-BA42-E3F7C9574ADD}" destId="{81F296E2-8339-4726-ACCF-0CFA69CD4D53}" srcOrd="7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FB97DBF-5B36-44F9-9AE7-EE20734273CE}" type="doc">
      <dgm:prSet loTypeId="urn:microsoft.com/office/officeart/2005/8/layout/targe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FA1EFB2-0E0B-408D-8DAD-DD89048198BF}">
      <dgm:prSet phldrT="[Текст]"/>
      <dgm:spPr/>
      <dgm:t>
        <a:bodyPr/>
        <a:lstStyle/>
        <a:p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семейные праздники: «Мы за чаем не скучаем…» (2012-2013 </a:t>
          </a:r>
          <a:r>
            <a:rPr lang="ru-RU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уч.год</a:t>
          </a:r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)</a:t>
          </a:r>
          <a:endParaRPr lang="ru-RU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767E3A9-7122-4856-85BB-04FC0B49F188}" type="parTrans" cxnId="{82EAF6B0-ED1D-4306-B7A1-D63AD8E1FFD1}">
      <dgm:prSet/>
      <dgm:spPr/>
      <dgm:t>
        <a:bodyPr/>
        <a:lstStyle/>
        <a:p>
          <a:endParaRPr lang="ru-RU"/>
        </a:p>
      </dgm:t>
    </dgm:pt>
    <dgm:pt modelId="{7324BB0C-FD45-489A-99FB-10667E928E83}" type="sibTrans" cxnId="{82EAF6B0-ED1D-4306-B7A1-D63AD8E1FFD1}">
      <dgm:prSet/>
      <dgm:spPr/>
      <dgm:t>
        <a:bodyPr/>
        <a:lstStyle/>
        <a:p>
          <a:endParaRPr lang="ru-RU"/>
        </a:p>
      </dgm:t>
    </dgm:pt>
    <dgm:pt modelId="{85FB112C-DEAB-4CEC-A887-7A932007AC0B}">
      <dgm:prSet/>
      <dgm:spPr/>
      <dgm:t>
        <a:bodyPr/>
        <a:lstStyle/>
        <a:p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обобщение опыта семейного воспитания: «Из истории нашей семьи» (традиции семьи Харитоновых, презентация, 2011-2012 </a:t>
          </a:r>
          <a:r>
            <a:rPr lang="ru-RU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уч.год</a:t>
          </a:r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)</a:t>
          </a:r>
          <a:endParaRPr lang="ru-RU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461143F-0FB6-4100-8BF0-24A89FC855DA}" type="parTrans" cxnId="{4E2ACAA1-7837-4769-A40B-F0147B8C953E}">
      <dgm:prSet/>
      <dgm:spPr/>
      <dgm:t>
        <a:bodyPr/>
        <a:lstStyle/>
        <a:p>
          <a:endParaRPr lang="ru-RU"/>
        </a:p>
      </dgm:t>
    </dgm:pt>
    <dgm:pt modelId="{217C5E17-1CA1-4D4B-9827-B2A9C9F3E53D}" type="sibTrans" cxnId="{4E2ACAA1-7837-4769-A40B-F0147B8C953E}">
      <dgm:prSet/>
      <dgm:spPr/>
      <dgm:t>
        <a:bodyPr/>
        <a:lstStyle/>
        <a:p>
          <a:endParaRPr lang="ru-RU"/>
        </a:p>
      </dgm:t>
    </dgm:pt>
    <dgm:pt modelId="{1B42447B-2553-44B4-AFDB-ED36CC53B852}" type="pres">
      <dgm:prSet presAssocID="{6FB97DBF-5B36-44F9-9AE7-EE20734273CE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29F23F8-C9EC-4719-976D-F3FFAABAF963}" type="pres">
      <dgm:prSet presAssocID="{85FB112C-DEAB-4CEC-A887-7A932007AC0B}" presName="circle1" presStyleLbl="node1" presStyleIdx="0" presStyleCnt="2"/>
      <dgm:spPr/>
    </dgm:pt>
    <dgm:pt modelId="{01ED1302-6958-45CD-9C73-115CF09A9BA3}" type="pres">
      <dgm:prSet presAssocID="{85FB112C-DEAB-4CEC-A887-7A932007AC0B}" presName="space" presStyleCnt="0"/>
      <dgm:spPr/>
    </dgm:pt>
    <dgm:pt modelId="{040B4D56-0703-40BB-8642-B77AE33FFE25}" type="pres">
      <dgm:prSet presAssocID="{85FB112C-DEAB-4CEC-A887-7A932007AC0B}" presName="rect1" presStyleLbl="alignAcc1" presStyleIdx="0" presStyleCnt="2"/>
      <dgm:spPr/>
      <dgm:t>
        <a:bodyPr/>
        <a:lstStyle/>
        <a:p>
          <a:endParaRPr lang="ru-RU"/>
        </a:p>
      </dgm:t>
    </dgm:pt>
    <dgm:pt modelId="{7877AF22-4BF3-4FA9-B1FB-B8CA524E03FF}" type="pres">
      <dgm:prSet presAssocID="{3FA1EFB2-0E0B-408D-8DAD-DD89048198BF}" presName="vertSpace2" presStyleLbl="node1" presStyleIdx="0" presStyleCnt="2"/>
      <dgm:spPr/>
    </dgm:pt>
    <dgm:pt modelId="{B4EE1FD4-7D92-4956-A239-23732013E0A5}" type="pres">
      <dgm:prSet presAssocID="{3FA1EFB2-0E0B-408D-8DAD-DD89048198BF}" presName="circle2" presStyleLbl="node1" presStyleIdx="1" presStyleCnt="2"/>
      <dgm:spPr/>
    </dgm:pt>
    <dgm:pt modelId="{35648BAE-E923-48DC-9166-8B9D01E74CF0}" type="pres">
      <dgm:prSet presAssocID="{3FA1EFB2-0E0B-408D-8DAD-DD89048198BF}" presName="rect2" presStyleLbl="alignAcc1" presStyleIdx="1" presStyleCnt="2"/>
      <dgm:spPr/>
      <dgm:t>
        <a:bodyPr/>
        <a:lstStyle/>
        <a:p>
          <a:endParaRPr lang="ru-RU"/>
        </a:p>
      </dgm:t>
    </dgm:pt>
    <dgm:pt modelId="{29155762-2F04-4ACC-8B76-37D927C73E58}" type="pres">
      <dgm:prSet presAssocID="{85FB112C-DEAB-4CEC-A887-7A932007AC0B}" presName="rect1ParTxNoCh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AB869B-EA08-4E7B-B4AE-1D1DD75B25FF}" type="pres">
      <dgm:prSet presAssocID="{3FA1EFB2-0E0B-408D-8DAD-DD89048198BF}" presName="rect2ParTxNoCh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2EAF6B0-ED1D-4306-B7A1-D63AD8E1FFD1}" srcId="{6FB97DBF-5B36-44F9-9AE7-EE20734273CE}" destId="{3FA1EFB2-0E0B-408D-8DAD-DD89048198BF}" srcOrd="1" destOrd="0" parTransId="{2767E3A9-7122-4856-85BB-04FC0B49F188}" sibTransId="{7324BB0C-FD45-489A-99FB-10667E928E83}"/>
    <dgm:cxn modelId="{4C4E2BB1-3CF3-4D49-B868-9576B4E0ACEF}" type="presOf" srcId="{85FB112C-DEAB-4CEC-A887-7A932007AC0B}" destId="{29155762-2F04-4ACC-8B76-37D927C73E58}" srcOrd="1" destOrd="0" presId="urn:microsoft.com/office/officeart/2005/8/layout/target3"/>
    <dgm:cxn modelId="{C12E4B36-7B9B-4FF2-AA09-079489FCC78A}" type="presOf" srcId="{3FA1EFB2-0E0B-408D-8DAD-DD89048198BF}" destId="{35648BAE-E923-48DC-9166-8B9D01E74CF0}" srcOrd="0" destOrd="0" presId="urn:microsoft.com/office/officeart/2005/8/layout/target3"/>
    <dgm:cxn modelId="{9F8269B1-1C76-4CA7-95A4-E7B3AC1A6961}" type="presOf" srcId="{3FA1EFB2-0E0B-408D-8DAD-DD89048198BF}" destId="{30AB869B-EA08-4E7B-B4AE-1D1DD75B25FF}" srcOrd="1" destOrd="0" presId="urn:microsoft.com/office/officeart/2005/8/layout/target3"/>
    <dgm:cxn modelId="{4E2ACAA1-7837-4769-A40B-F0147B8C953E}" srcId="{6FB97DBF-5B36-44F9-9AE7-EE20734273CE}" destId="{85FB112C-DEAB-4CEC-A887-7A932007AC0B}" srcOrd="0" destOrd="0" parTransId="{B461143F-0FB6-4100-8BF0-24A89FC855DA}" sibTransId="{217C5E17-1CA1-4D4B-9827-B2A9C9F3E53D}"/>
    <dgm:cxn modelId="{DA48DE6B-1384-47F3-AF98-B9F9FEF58A1A}" type="presOf" srcId="{85FB112C-DEAB-4CEC-A887-7A932007AC0B}" destId="{040B4D56-0703-40BB-8642-B77AE33FFE25}" srcOrd="0" destOrd="0" presId="urn:microsoft.com/office/officeart/2005/8/layout/target3"/>
    <dgm:cxn modelId="{0C3C013C-491D-4F04-8C23-071DFC4453DA}" type="presOf" srcId="{6FB97DBF-5B36-44F9-9AE7-EE20734273CE}" destId="{1B42447B-2553-44B4-AFDB-ED36CC53B852}" srcOrd="0" destOrd="0" presId="urn:microsoft.com/office/officeart/2005/8/layout/target3"/>
    <dgm:cxn modelId="{F21BBDA6-13D8-4460-A6BF-3CEEA328028E}" type="presParOf" srcId="{1B42447B-2553-44B4-AFDB-ED36CC53B852}" destId="{829F23F8-C9EC-4719-976D-F3FFAABAF963}" srcOrd="0" destOrd="0" presId="urn:microsoft.com/office/officeart/2005/8/layout/target3"/>
    <dgm:cxn modelId="{1A86A851-14D5-4E7D-BE9A-ECD0BA707FF1}" type="presParOf" srcId="{1B42447B-2553-44B4-AFDB-ED36CC53B852}" destId="{01ED1302-6958-45CD-9C73-115CF09A9BA3}" srcOrd="1" destOrd="0" presId="urn:microsoft.com/office/officeart/2005/8/layout/target3"/>
    <dgm:cxn modelId="{297DBA05-CAFE-477B-B19C-A985D7613322}" type="presParOf" srcId="{1B42447B-2553-44B4-AFDB-ED36CC53B852}" destId="{040B4D56-0703-40BB-8642-B77AE33FFE25}" srcOrd="2" destOrd="0" presId="urn:microsoft.com/office/officeart/2005/8/layout/target3"/>
    <dgm:cxn modelId="{B609704A-7B24-4058-98A4-6FF4522A5E28}" type="presParOf" srcId="{1B42447B-2553-44B4-AFDB-ED36CC53B852}" destId="{7877AF22-4BF3-4FA9-B1FB-B8CA524E03FF}" srcOrd="3" destOrd="0" presId="urn:microsoft.com/office/officeart/2005/8/layout/target3"/>
    <dgm:cxn modelId="{426E91E4-31CE-43DA-9723-A95301DC3811}" type="presParOf" srcId="{1B42447B-2553-44B4-AFDB-ED36CC53B852}" destId="{B4EE1FD4-7D92-4956-A239-23732013E0A5}" srcOrd="4" destOrd="0" presId="urn:microsoft.com/office/officeart/2005/8/layout/target3"/>
    <dgm:cxn modelId="{B6DBC401-58F8-48F6-A1FB-9C22A4AD5F88}" type="presParOf" srcId="{1B42447B-2553-44B4-AFDB-ED36CC53B852}" destId="{35648BAE-E923-48DC-9166-8B9D01E74CF0}" srcOrd="5" destOrd="0" presId="urn:microsoft.com/office/officeart/2005/8/layout/target3"/>
    <dgm:cxn modelId="{4F441B31-1F67-43BA-8B4F-24BFA0836DED}" type="presParOf" srcId="{1B42447B-2553-44B4-AFDB-ED36CC53B852}" destId="{29155762-2F04-4ACC-8B76-37D927C73E58}" srcOrd="6" destOrd="0" presId="urn:microsoft.com/office/officeart/2005/8/layout/target3"/>
    <dgm:cxn modelId="{275B3FD0-5241-4AFA-ABF3-C0C025221267}" type="presParOf" srcId="{1B42447B-2553-44B4-AFDB-ED36CC53B852}" destId="{30AB869B-EA08-4E7B-B4AE-1D1DD75B25FF}" srcOrd="7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9996B37-C8C5-49FA-AFAF-0C12515B6E21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718F2F9-DAEA-47B3-AE39-41D82C4494AE}">
      <dgm:prSet phldrT="[Текст]"/>
      <dgm:spPr/>
      <dgm:t>
        <a:bodyPr/>
        <a:lstStyle/>
        <a:p>
          <a:r>
            <a:rPr lang="ru-RU" dirty="0" smtClean="0"/>
            <a:t>Круглый стол</a:t>
          </a:r>
          <a:endParaRPr lang="ru-RU" dirty="0"/>
        </a:p>
      </dgm:t>
    </dgm:pt>
    <dgm:pt modelId="{CE1B38C2-A955-432C-80AE-1740679D0D9E}" type="parTrans" cxnId="{FAC9E045-AB65-4BAA-9397-549864BCEA16}">
      <dgm:prSet/>
      <dgm:spPr/>
      <dgm:t>
        <a:bodyPr/>
        <a:lstStyle/>
        <a:p>
          <a:endParaRPr lang="ru-RU"/>
        </a:p>
      </dgm:t>
    </dgm:pt>
    <dgm:pt modelId="{1DE65812-0917-4747-82F7-95DBD867832A}" type="sibTrans" cxnId="{FAC9E045-AB65-4BAA-9397-549864BCEA16}">
      <dgm:prSet/>
      <dgm:spPr/>
      <dgm:t>
        <a:bodyPr/>
        <a:lstStyle/>
        <a:p>
          <a:endParaRPr lang="ru-RU"/>
        </a:p>
      </dgm:t>
    </dgm:pt>
    <dgm:pt modelId="{521168D6-C9F8-40BD-B368-6060974F4501}">
      <dgm:prSet phldrT="[Текст]"/>
      <dgm:spPr/>
      <dgm:t>
        <a:bodyPr/>
        <a:lstStyle/>
        <a:p>
          <a:r>
            <a:rPr lang="ru-RU" dirty="0" smtClean="0"/>
            <a:t>Родительский капустник</a:t>
          </a:r>
          <a:endParaRPr lang="ru-RU" dirty="0"/>
        </a:p>
      </dgm:t>
    </dgm:pt>
    <dgm:pt modelId="{814C9E71-D57B-41E3-ADDF-69600B2BCAD3}" type="parTrans" cxnId="{333939DE-8FA6-47DE-9C0D-8BE0895DC2EF}">
      <dgm:prSet/>
      <dgm:spPr/>
      <dgm:t>
        <a:bodyPr/>
        <a:lstStyle/>
        <a:p>
          <a:endParaRPr lang="ru-RU"/>
        </a:p>
      </dgm:t>
    </dgm:pt>
    <dgm:pt modelId="{F0F717B0-D25C-4C5F-87E6-2AA4AEB0D1D7}" type="sibTrans" cxnId="{333939DE-8FA6-47DE-9C0D-8BE0895DC2EF}">
      <dgm:prSet/>
      <dgm:spPr/>
      <dgm:t>
        <a:bodyPr/>
        <a:lstStyle/>
        <a:p>
          <a:endParaRPr lang="ru-RU"/>
        </a:p>
      </dgm:t>
    </dgm:pt>
    <dgm:pt modelId="{30158251-A33B-4B17-9135-FFC56105FACE}">
      <dgm:prSet phldrT="[Текст]"/>
      <dgm:spPr/>
      <dgm:t>
        <a:bodyPr/>
        <a:lstStyle/>
        <a:p>
          <a:r>
            <a:rPr lang="ru-RU" dirty="0" smtClean="0"/>
            <a:t>Обмен опытом</a:t>
          </a:r>
          <a:endParaRPr lang="ru-RU" dirty="0"/>
        </a:p>
      </dgm:t>
    </dgm:pt>
    <dgm:pt modelId="{504E279C-B953-4222-96D5-961E123620FA}" type="parTrans" cxnId="{347D5686-5F04-4D34-9FBC-0275CB3ACB73}">
      <dgm:prSet/>
      <dgm:spPr/>
      <dgm:t>
        <a:bodyPr/>
        <a:lstStyle/>
        <a:p>
          <a:endParaRPr lang="ru-RU"/>
        </a:p>
      </dgm:t>
    </dgm:pt>
    <dgm:pt modelId="{75003DB5-FE53-45DD-B320-2A208579CD30}" type="sibTrans" cxnId="{347D5686-5F04-4D34-9FBC-0275CB3ACB73}">
      <dgm:prSet/>
      <dgm:spPr/>
      <dgm:t>
        <a:bodyPr/>
        <a:lstStyle/>
        <a:p>
          <a:endParaRPr lang="ru-RU"/>
        </a:p>
      </dgm:t>
    </dgm:pt>
    <dgm:pt modelId="{EF0F5961-4F6A-46FE-9073-D6D9B826857E}" type="pres">
      <dgm:prSet presAssocID="{79996B37-C8C5-49FA-AFAF-0C12515B6E2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96A18D2-6E76-4155-BC94-B5CE2CF7EEF6}" type="pres">
      <dgm:prSet presAssocID="{2718F2F9-DAEA-47B3-AE39-41D82C4494AE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9F219F-3F34-4EF7-A5D3-F4E50D9894D0}" type="pres">
      <dgm:prSet presAssocID="{1DE65812-0917-4747-82F7-95DBD867832A}" presName="sibTrans" presStyleCnt="0"/>
      <dgm:spPr/>
    </dgm:pt>
    <dgm:pt modelId="{C7BC04E3-78A2-453C-B5C0-9BBE043F6F18}" type="pres">
      <dgm:prSet presAssocID="{521168D6-C9F8-40BD-B368-6060974F4501}" presName="node" presStyleLbl="node1" presStyleIdx="1" presStyleCnt="3" custScaleY="994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237BB5-6238-491B-A03F-CAC10BA51246}" type="pres">
      <dgm:prSet presAssocID="{F0F717B0-D25C-4C5F-87E6-2AA4AEB0D1D7}" presName="sibTrans" presStyleCnt="0"/>
      <dgm:spPr/>
    </dgm:pt>
    <dgm:pt modelId="{6F8A0E36-CB00-4B86-B461-0237DE1E169A}" type="pres">
      <dgm:prSet presAssocID="{30158251-A33B-4B17-9135-FFC56105FACE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AC9E045-AB65-4BAA-9397-549864BCEA16}" srcId="{79996B37-C8C5-49FA-AFAF-0C12515B6E21}" destId="{2718F2F9-DAEA-47B3-AE39-41D82C4494AE}" srcOrd="0" destOrd="0" parTransId="{CE1B38C2-A955-432C-80AE-1740679D0D9E}" sibTransId="{1DE65812-0917-4747-82F7-95DBD867832A}"/>
    <dgm:cxn modelId="{8009022B-4843-4F94-A6B1-CB57677D7D12}" type="presOf" srcId="{30158251-A33B-4B17-9135-FFC56105FACE}" destId="{6F8A0E36-CB00-4B86-B461-0237DE1E169A}" srcOrd="0" destOrd="0" presId="urn:microsoft.com/office/officeart/2005/8/layout/default"/>
    <dgm:cxn modelId="{ED691D60-F1DD-4DC0-9013-DECABAB508FB}" type="presOf" srcId="{79996B37-C8C5-49FA-AFAF-0C12515B6E21}" destId="{EF0F5961-4F6A-46FE-9073-D6D9B826857E}" srcOrd="0" destOrd="0" presId="urn:microsoft.com/office/officeart/2005/8/layout/default"/>
    <dgm:cxn modelId="{231E0E59-5840-4F2C-B426-C4D7DE3D5588}" type="presOf" srcId="{2718F2F9-DAEA-47B3-AE39-41D82C4494AE}" destId="{296A18D2-6E76-4155-BC94-B5CE2CF7EEF6}" srcOrd="0" destOrd="0" presId="urn:microsoft.com/office/officeart/2005/8/layout/default"/>
    <dgm:cxn modelId="{347D5686-5F04-4D34-9FBC-0275CB3ACB73}" srcId="{79996B37-C8C5-49FA-AFAF-0C12515B6E21}" destId="{30158251-A33B-4B17-9135-FFC56105FACE}" srcOrd="2" destOrd="0" parTransId="{504E279C-B953-4222-96D5-961E123620FA}" sibTransId="{75003DB5-FE53-45DD-B320-2A208579CD30}"/>
    <dgm:cxn modelId="{333939DE-8FA6-47DE-9C0D-8BE0895DC2EF}" srcId="{79996B37-C8C5-49FA-AFAF-0C12515B6E21}" destId="{521168D6-C9F8-40BD-B368-6060974F4501}" srcOrd="1" destOrd="0" parTransId="{814C9E71-D57B-41E3-ADDF-69600B2BCAD3}" sibTransId="{F0F717B0-D25C-4C5F-87E6-2AA4AEB0D1D7}"/>
    <dgm:cxn modelId="{B3CC118E-468B-43D5-B674-E1EA63FFAA4E}" type="presOf" srcId="{521168D6-C9F8-40BD-B368-6060974F4501}" destId="{C7BC04E3-78A2-453C-B5C0-9BBE043F6F18}" srcOrd="0" destOrd="0" presId="urn:microsoft.com/office/officeart/2005/8/layout/default"/>
    <dgm:cxn modelId="{B3CCC362-346D-4805-A9FB-C2EDFA766747}" type="presParOf" srcId="{EF0F5961-4F6A-46FE-9073-D6D9B826857E}" destId="{296A18D2-6E76-4155-BC94-B5CE2CF7EEF6}" srcOrd="0" destOrd="0" presId="urn:microsoft.com/office/officeart/2005/8/layout/default"/>
    <dgm:cxn modelId="{E0F11D80-0693-41E5-927F-6EF45FFBDA42}" type="presParOf" srcId="{EF0F5961-4F6A-46FE-9073-D6D9B826857E}" destId="{F99F219F-3F34-4EF7-A5D3-F4E50D9894D0}" srcOrd="1" destOrd="0" presId="urn:microsoft.com/office/officeart/2005/8/layout/default"/>
    <dgm:cxn modelId="{ED92C756-CF4E-42E0-AF35-A2E1B14CEC3B}" type="presParOf" srcId="{EF0F5961-4F6A-46FE-9073-D6D9B826857E}" destId="{C7BC04E3-78A2-453C-B5C0-9BBE043F6F18}" srcOrd="2" destOrd="0" presId="urn:microsoft.com/office/officeart/2005/8/layout/default"/>
    <dgm:cxn modelId="{A27EEA02-AF60-47B9-930C-493F7070F33D}" type="presParOf" srcId="{EF0F5961-4F6A-46FE-9073-D6D9B826857E}" destId="{33237BB5-6238-491B-A03F-CAC10BA51246}" srcOrd="3" destOrd="0" presId="urn:microsoft.com/office/officeart/2005/8/layout/default"/>
    <dgm:cxn modelId="{0F1AD5E9-F537-4BDD-8B9A-AE78E9075806}" type="presParOf" srcId="{EF0F5961-4F6A-46FE-9073-D6D9B826857E}" destId="{6F8A0E36-CB00-4B86-B461-0237DE1E169A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1F0E18-1F6F-44D6-BFFB-AA51EE1C1163}">
      <dsp:nvSpPr>
        <dsp:cNvPr id="0" name=""/>
        <dsp:cNvSpPr/>
      </dsp:nvSpPr>
      <dsp:spPr>
        <a:xfrm>
          <a:off x="615" y="377887"/>
          <a:ext cx="2399680" cy="14398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err="1" smtClean="0"/>
            <a:t>здоровьесбережение</a:t>
          </a:r>
          <a:r>
            <a:rPr lang="ru-RU" sz="1600" b="1" kern="1200" dirty="0" smtClean="0"/>
            <a:t> в семье и школе (в т. ч. профилактика школьной и социальной </a:t>
          </a:r>
          <a:r>
            <a:rPr lang="ru-RU" sz="1600" b="1" kern="1200" dirty="0" err="1" smtClean="0"/>
            <a:t>дезадаптации</a:t>
          </a:r>
          <a:r>
            <a:rPr lang="ru-RU" sz="1600" kern="1200" dirty="0" smtClean="0"/>
            <a:t>)</a:t>
          </a:r>
          <a:endParaRPr lang="ru-RU" sz="1600" kern="1200" dirty="0"/>
        </a:p>
      </dsp:txBody>
      <dsp:txXfrm>
        <a:off x="615" y="377887"/>
        <a:ext cx="2399680" cy="1439808"/>
      </dsp:txXfrm>
    </dsp:sp>
    <dsp:sp modelId="{17A7BEA4-2B4C-4C14-A4C3-EAFCBE57F931}">
      <dsp:nvSpPr>
        <dsp:cNvPr id="0" name=""/>
        <dsp:cNvSpPr/>
      </dsp:nvSpPr>
      <dsp:spPr>
        <a:xfrm>
          <a:off x="2640264" y="377887"/>
          <a:ext cx="2399680" cy="14398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культурно-досуговая деятельность ребенка</a:t>
          </a:r>
          <a:endParaRPr lang="ru-RU" sz="1600" b="1" kern="1200" dirty="0"/>
        </a:p>
      </dsp:txBody>
      <dsp:txXfrm>
        <a:off x="2640264" y="377887"/>
        <a:ext cx="2399680" cy="1439808"/>
      </dsp:txXfrm>
    </dsp:sp>
    <dsp:sp modelId="{EB1348EA-0CE3-4627-BFE1-65C67E3197E0}">
      <dsp:nvSpPr>
        <dsp:cNvPr id="0" name=""/>
        <dsp:cNvSpPr/>
      </dsp:nvSpPr>
      <dsp:spPr>
        <a:xfrm>
          <a:off x="615" y="2057664"/>
          <a:ext cx="2399680" cy="14398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гражданско-патриотическая позиция</a:t>
          </a:r>
          <a:endParaRPr lang="ru-RU" sz="1600" b="1" kern="1200" dirty="0"/>
        </a:p>
      </dsp:txBody>
      <dsp:txXfrm>
        <a:off x="615" y="2057664"/>
        <a:ext cx="2399680" cy="1439808"/>
      </dsp:txXfrm>
    </dsp:sp>
    <dsp:sp modelId="{7FE3E300-C3B6-4E02-9561-3AE00B581180}">
      <dsp:nvSpPr>
        <dsp:cNvPr id="0" name=""/>
        <dsp:cNvSpPr/>
      </dsp:nvSpPr>
      <dsp:spPr>
        <a:xfrm>
          <a:off x="2640879" y="2088231"/>
          <a:ext cx="2399680" cy="14398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одаренный ребено</a:t>
          </a:r>
          <a:r>
            <a:rPr lang="ru-RU" sz="1600" kern="1200" dirty="0" smtClean="0"/>
            <a:t>к</a:t>
          </a:r>
          <a:endParaRPr lang="ru-RU" sz="1600" kern="1200" dirty="0"/>
        </a:p>
      </dsp:txBody>
      <dsp:txXfrm>
        <a:off x="2640879" y="2088231"/>
        <a:ext cx="2399680" cy="143980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33963D-2054-414D-BD22-726CFB6A837C}">
      <dsp:nvSpPr>
        <dsp:cNvPr id="0" name=""/>
        <dsp:cNvSpPr/>
      </dsp:nvSpPr>
      <dsp:spPr>
        <a:xfrm>
          <a:off x="711199" y="0"/>
          <a:ext cx="4064000" cy="4064000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DE63D7-C21F-46E9-B3B3-353926AE40D5}">
      <dsp:nvSpPr>
        <dsp:cNvPr id="0" name=""/>
        <dsp:cNvSpPr/>
      </dsp:nvSpPr>
      <dsp:spPr>
        <a:xfrm>
          <a:off x="2743199" y="406796"/>
          <a:ext cx="2641600" cy="72231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/>
            <a:t>консультации педагога-психолога</a:t>
          </a:r>
          <a:endParaRPr lang="ru-RU" sz="1500" b="1" kern="1200" dirty="0"/>
        </a:p>
      </dsp:txBody>
      <dsp:txXfrm>
        <a:off x="2778459" y="442056"/>
        <a:ext cx="2571080" cy="651792"/>
      </dsp:txXfrm>
    </dsp:sp>
    <dsp:sp modelId="{C0885215-1890-4CF2-B97E-9DBDFACDAE5D}">
      <dsp:nvSpPr>
        <dsp:cNvPr id="0" name=""/>
        <dsp:cNvSpPr/>
      </dsp:nvSpPr>
      <dsp:spPr>
        <a:xfrm>
          <a:off x="2743199" y="1219398"/>
          <a:ext cx="2641600" cy="72231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/>
            <a:t>составление характеристик семей обучающихся</a:t>
          </a:r>
          <a:endParaRPr lang="ru-RU" sz="1500" b="1" kern="1200" dirty="0"/>
        </a:p>
      </dsp:txBody>
      <dsp:txXfrm>
        <a:off x="2778459" y="1254658"/>
        <a:ext cx="2571080" cy="651792"/>
      </dsp:txXfrm>
    </dsp:sp>
    <dsp:sp modelId="{72BB55F2-3865-42EA-A195-B963B413C42F}">
      <dsp:nvSpPr>
        <dsp:cNvPr id="0" name=""/>
        <dsp:cNvSpPr/>
      </dsp:nvSpPr>
      <dsp:spPr>
        <a:xfrm>
          <a:off x="2743199" y="2032000"/>
          <a:ext cx="2641600" cy="72231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>
              <a:effectLst/>
              <a:latin typeface="Calibri"/>
              <a:ea typeface="Calibri"/>
              <a:cs typeface="Times New Roman"/>
            </a:rPr>
            <a:t>индивидуальные беседы</a:t>
          </a:r>
          <a:endParaRPr lang="ru-RU" sz="1500" b="1" kern="1200" dirty="0"/>
        </a:p>
      </dsp:txBody>
      <dsp:txXfrm>
        <a:off x="2778459" y="2067260"/>
        <a:ext cx="2571080" cy="651792"/>
      </dsp:txXfrm>
    </dsp:sp>
    <dsp:sp modelId="{11F5396A-1727-4014-87FF-60AF6108D120}">
      <dsp:nvSpPr>
        <dsp:cNvPr id="0" name=""/>
        <dsp:cNvSpPr/>
      </dsp:nvSpPr>
      <dsp:spPr>
        <a:xfrm>
          <a:off x="2743199" y="2844601"/>
          <a:ext cx="2641600" cy="72231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/>
            <a:t>тематические консультации</a:t>
          </a:r>
          <a:endParaRPr lang="ru-RU" sz="1500" kern="1200" dirty="0"/>
        </a:p>
      </dsp:txBody>
      <dsp:txXfrm>
        <a:off x="2778459" y="2879861"/>
        <a:ext cx="2571080" cy="65179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7C9FED-1B78-4AC5-A47A-A080F9651998}">
      <dsp:nvSpPr>
        <dsp:cNvPr id="0" name=""/>
        <dsp:cNvSpPr/>
      </dsp:nvSpPr>
      <dsp:spPr>
        <a:xfrm>
          <a:off x="0" y="203199"/>
          <a:ext cx="3657600" cy="365760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A55AA55-6675-4CB9-8E53-AD6FC3E8A5CF}">
      <dsp:nvSpPr>
        <dsp:cNvPr id="0" name=""/>
        <dsp:cNvSpPr/>
      </dsp:nvSpPr>
      <dsp:spPr>
        <a:xfrm>
          <a:off x="1828800" y="203199"/>
          <a:ext cx="4267200" cy="365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диагностика, анкетирование</a:t>
          </a:r>
          <a:endParaRPr lang="ru-RU" sz="2400" b="1" kern="1200" dirty="0"/>
        </a:p>
      </dsp:txBody>
      <dsp:txXfrm>
        <a:off x="1828800" y="203199"/>
        <a:ext cx="4267200" cy="1737360"/>
      </dsp:txXfrm>
    </dsp:sp>
    <dsp:sp modelId="{D8F8AD60-0716-4A10-AD8E-AF7DB48F6D95}">
      <dsp:nvSpPr>
        <dsp:cNvPr id="0" name=""/>
        <dsp:cNvSpPr/>
      </dsp:nvSpPr>
      <dsp:spPr>
        <a:xfrm>
          <a:off x="960120" y="1940560"/>
          <a:ext cx="1737360" cy="173736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24490A-B84F-4963-8E98-904F56477ECE}">
      <dsp:nvSpPr>
        <dsp:cNvPr id="0" name=""/>
        <dsp:cNvSpPr/>
      </dsp:nvSpPr>
      <dsp:spPr>
        <a:xfrm>
          <a:off x="1828800" y="1959983"/>
          <a:ext cx="4267200" cy="173736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круглые столы по обмену опытом</a:t>
          </a:r>
          <a:endParaRPr lang="ru-RU" sz="2400" b="1" kern="1200" dirty="0"/>
        </a:p>
      </dsp:txBody>
      <dsp:txXfrm>
        <a:off x="1828800" y="1959983"/>
        <a:ext cx="4267200" cy="173736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9F23F8-C9EC-4719-976D-F3FFAABAF963}">
      <dsp:nvSpPr>
        <dsp:cNvPr id="0" name=""/>
        <dsp:cNvSpPr/>
      </dsp:nvSpPr>
      <dsp:spPr>
        <a:xfrm>
          <a:off x="0" y="203199"/>
          <a:ext cx="3657600" cy="365760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0B4D56-0703-40BB-8642-B77AE33FFE25}">
      <dsp:nvSpPr>
        <dsp:cNvPr id="0" name=""/>
        <dsp:cNvSpPr/>
      </dsp:nvSpPr>
      <dsp:spPr>
        <a:xfrm>
          <a:off x="1828800" y="203199"/>
          <a:ext cx="4267200" cy="365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обобщение опыта семейного воспитания: «Из истории нашей семьи» (традиции семьи Харитоновых, презентация, 2011-2012 </a:t>
          </a:r>
          <a:r>
            <a:rPr lang="ru-RU" sz="23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уч.год</a:t>
          </a:r>
          <a:r>
            <a:rPr lang="ru-RU" sz="23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)</a:t>
          </a:r>
          <a:endParaRPr lang="ru-RU" sz="23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828800" y="203199"/>
        <a:ext cx="4267200" cy="1737360"/>
      </dsp:txXfrm>
    </dsp:sp>
    <dsp:sp modelId="{B4EE1FD4-7D92-4956-A239-23732013E0A5}">
      <dsp:nvSpPr>
        <dsp:cNvPr id="0" name=""/>
        <dsp:cNvSpPr/>
      </dsp:nvSpPr>
      <dsp:spPr>
        <a:xfrm>
          <a:off x="960120" y="1940560"/>
          <a:ext cx="1737360" cy="173736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648BAE-E923-48DC-9166-8B9D01E74CF0}">
      <dsp:nvSpPr>
        <dsp:cNvPr id="0" name=""/>
        <dsp:cNvSpPr/>
      </dsp:nvSpPr>
      <dsp:spPr>
        <a:xfrm>
          <a:off x="1828800" y="1940560"/>
          <a:ext cx="4267200" cy="173736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семейные праздники: «Мы за чаем не скучаем…» (2012-2013 </a:t>
          </a:r>
          <a:r>
            <a:rPr lang="ru-RU" sz="23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уч.год</a:t>
          </a:r>
          <a:r>
            <a:rPr lang="ru-RU" sz="23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)</a:t>
          </a:r>
          <a:endParaRPr lang="ru-RU" sz="23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828800" y="1940560"/>
        <a:ext cx="4267200" cy="173736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6A18D2-6E76-4155-BC94-B5CE2CF7EEF6}">
      <dsp:nvSpPr>
        <dsp:cNvPr id="0" name=""/>
        <dsp:cNvSpPr/>
      </dsp:nvSpPr>
      <dsp:spPr>
        <a:xfrm>
          <a:off x="0" y="48455"/>
          <a:ext cx="1904999" cy="1143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Круглый стол</a:t>
          </a:r>
          <a:endParaRPr lang="ru-RU" sz="2200" kern="1200" dirty="0"/>
        </a:p>
      </dsp:txBody>
      <dsp:txXfrm>
        <a:off x="0" y="48455"/>
        <a:ext cx="1904999" cy="1143000"/>
      </dsp:txXfrm>
    </dsp:sp>
    <dsp:sp modelId="{C7BC04E3-78A2-453C-B5C0-9BBE043F6F18}">
      <dsp:nvSpPr>
        <dsp:cNvPr id="0" name=""/>
        <dsp:cNvSpPr/>
      </dsp:nvSpPr>
      <dsp:spPr>
        <a:xfrm>
          <a:off x="2095500" y="51776"/>
          <a:ext cx="1904999" cy="113635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Родительский капустник</a:t>
          </a:r>
          <a:endParaRPr lang="ru-RU" sz="2200" kern="1200" dirty="0"/>
        </a:p>
      </dsp:txBody>
      <dsp:txXfrm>
        <a:off x="2095500" y="51776"/>
        <a:ext cx="1904999" cy="1136359"/>
      </dsp:txXfrm>
    </dsp:sp>
    <dsp:sp modelId="{6F8A0E36-CB00-4B86-B461-0237DE1E169A}">
      <dsp:nvSpPr>
        <dsp:cNvPr id="0" name=""/>
        <dsp:cNvSpPr/>
      </dsp:nvSpPr>
      <dsp:spPr>
        <a:xfrm>
          <a:off x="4191000" y="48455"/>
          <a:ext cx="1904999" cy="1143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Обмен опытом</a:t>
          </a:r>
          <a:endParaRPr lang="ru-RU" sz="2200" kern="1200" dirty="0"/>
        </a:p>
      </dsp:txBody>
      <dsp:txXfrm>
        <a:off x="4191000" y="48455"/>
        <a:ext cx="1904999" cy="1143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1D69B5-2031-45F6-B6A7-E8E4740AC8D5}" type="datetimeFigureOut">
              <a:rPr lang="ru-RU" smtClean="0"/>
              <a:t>11.01.2014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C75055-8FFA-4157-9898-05FE60A4ACD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1D69B5-2031-45F6-B6A7-E8E4740AC8D5}" type="datetimeFigureOut">
              <a:rPr lang="ru-RU" smtClean="0"/>
              <a:t>11.01.2014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C75055-8FFA-4157-9898-05FE60A4AC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1D69B5-2031-45F6-B6A7-E8E4740AC8D5}" type="datetimeFigureOut">
              <a:rPr lang="ru-RU" smtClean="0"/>
              <a:t>11.01.2014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C75055-8FFA-4157-9898-05FE60A4AC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1D69B5-2031-45F6-B6A7-E8E4740AC8D5}" type="datetimeFigureOut">
              <a:rPr lang="ru-RU" smtClean="0"/>
              <a:t>11.01.2014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C75055-8FFA-4157-9898-05FE60A4AC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1D69B5-2031-45F6-B6A7-E8E4740AC8D5}" type="datetimeFigureOut">
              <a:rPr lang="ru-RU" smtClean="0"/>
              <a:t>11.01.2014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C75055-8FFA-4157-9898-05FE60A4ACD6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1D69B5-2031-45F6-B6A7-E8E4740AC8D5}" type="datetimeFigureOut">
              <a:rPr lang="ru-RU" smtClean="0"/>
              <a:t>11.01.2014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C75055-8FFA-4157-9898-05FE60A4AC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1D69B5-2031-45F6-B6A7-E8E4740AC8D5}" type="datetimeFigureOut">
              <a:rPr lang="ru-RU" smtClean="0"/>
              <a:t>11.01.2014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C75055-8FFA-4157-9898-05FE60A4AC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1D69B5-2031-45F6-B6A7-E8E4740AC8D5}" type="datetimeFigureOut">
              <a:rPr lang="ru-RU" smtClean="0"/>
              <a:t>11.01.2014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C75055-8FFA-4157-9898-05FE60A4AC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1D69B5-2031-45F6-B6A7-E8E4740AC8D5}" type="datetimeFigureOut">
              <a:rPr lang="ru-RU" smtClean="0"/>
              <a:t>11.01.2014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C75055-8FFA-4157-9898-05FE60A4ACD6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1D69B5-2031-45F6-B6A7-E8E4740AC8D5}" type="datetimeFigureOut">
              <a:rPr lang="ru-RU" smtClean="0"/>
              <a:t>11.01.2014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C75055-8FFA-4157-9898-05FE60A4AC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1D69B5-2031-45F6-B6A7-E8E4740AC8D5}" type="datetimeFigureOut">
              <a:rPr lang="ru-RU" smtClean="0"/>
              <a:t>11.01.2014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C75055-8FFA-4157-9898-05FE60A4ACD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801D69B5-2031-45F6-B6A7-E8E4740AC8D5}" type="datetimeFigureOut">
              <a:rPr lang="ru-RU" smtClean="0"/>
              <a:t>11.01.2014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3C75055-8FFA-4157-9898-05FE60A4ACD6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916974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работы классного руководителя по оптимизации взаимодействия семьи и школы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76056" y="4293096"/>
            <a:ext cx="3960440" cy="1728192"/>
          </a:xfrm>
        </p:spPr>
        <p:txBody>
          <a:bodyPr>
            <a:normAutofit fontScale="92500"/>
          </a:bodyPr>
          <a:lstStyle/>
          <a:p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Классный руководитель 7Г класса МБОУ СОШ№15 </a:t>
            </a:r>
          </a:p>
          <a:p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Мичуринска </a:t>
            </a:r>
          </a:p>
          <a:p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Савенкова С.В.</a:t>
            </a: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3" y="2348880"/>
            <a:ext cx="3600400" cy="2880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2720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418058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задач: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764704"/>
            <a:ext cx="7498080" cy="5760640"/>
          </a:xfrm>
        </p:spPr>
        <p:txBody>
          <a:bodyPr>
            <a:normAutofit/>
          </a:bodyPr>
          <a:lstStyle/>
          <a:p>
            <a:pPr marL="82296" indent="0">
              <a:lnSpc>
                <a:spcPct val="120000"/>
              </a:lnSpc>
              <a:spcAft>
                <a:spcPts val="1000"/>
              </a:spcAft>
              <a:buNone/>
            </a:pPr>
            <a:r>
              <a:rPr lang="ru-RU" sz="24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2. Взаимодействие с родителями учащихся по направлениям: </a:t>
            </a:r>
          </a:p>
          <a:p>
            <a:pPr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ru-RU" sz="24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организация психолого-педагогического просвещения семей по разделам:</a:t>
            </a:r>
          </a:p>
          <a:p>
            <a:pPr marL="82296" indent="0">
              <a:lnSpc>
                <a:spcPct val="115000"/>
              </a:lnSpc>
              <a:spcAft>
                <a:spcPts val="1000"/>
              </a:spcAft>
              <a:buNone/>
            </a:pPr>
            <a:endParaRPr lang="ru-RU" sz="2400" dirty="0">
              <a:latin typeface="Calibri"/>
              <a:ea typeface="Calibri"/>
              <a:cs typeface="Times New Roman"/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4021955174"/>
              </p:ext>
            </p:extLst>
          </p:nvPr>
        </p:nvGraphicFramePr>
        <p:xfrm>
          <a:off x="2699792" y="2780928"/>
          <a:ext cx="5040560" cy="3875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11420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332656"/>
            <a:ext cx="7406640" cy="6120680"/>
          </a:xfrm>
        </p:spPr>
        <p:txBody>
          <a:bodyPr>
            <a:normAutofit fontScale="47500" lnSpcReduction="20000"/>
          </a:bodyPr>
          <a:lstStyle/>
          <a:p>
            <a:pPr marL="484632" indent="-45720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организация совместной деятельности с родителями в сфере проведения детского досуга, в сфере трудового воспитания и т.д. – т.е. включение семьи в воспитательный процесс;</a:t>
            </a:r>
          </a:p>
          <a:p>
            <a:pPr marL="484632" indent="-45720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оказание психологической помощи и поддержки родителям и детям в трудной жизненной ситуации, предупреждение и разрешение конфликтных ситуаций.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400" dirty="0">
                <a:latin typeface="Calibri"/>
                <a:ea typeface="Calibri"/>
                <a:cs typeface="Times New Roman"/>
              </a:rPr>
              <a:t> </a:t>
            </a:r>
            <a:endParaRPr lang="ru-RU" sz="3400" dirty="0" smtClean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8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Полученный </a:t>
            </a:r>
            <a:r>
              <a:rPr lang="ru-RU" sz="3800" b="1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результат: </a:t>
            </a:r>
          </a:p>
          <a:p>
            <a:pPr marL="598932" indent="-57150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ru-RU" sz="3800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уже к концу 5 класса все родители осознанно признали важность приоритета родительского воспитания и активно включились в учебно-воспитательный процесс</a:t>
            </a:r>
            <a:r>
              <a:rPr lang="ru-RU" sz="38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;</a:t>
            </a:r>
            <a:endParaRPr lang="ru-RU" sz="3800" dirty="0">
              <a:solidFill>
                <a:schemeClr val="tx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598932" indent="-57150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ru-RU" sz="3800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создан и постоянно </a:t>
            </a:r>
            <a:r>
              <a:rPr lang="ru-RU" sz="38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поддерживается </a:t>
            </a:r>
            <a:r>
              <a:rPr lang="ru-RU" sz="3800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благоприятный психологический климат в системе взаимоотношений семья – школа, учитель – </a:t>
            </a:r>
            <a:r>
              <a:rPr lang="ru-RU" sz="38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родитель, родитель- </a:t>
            </a:r>
            <a:r>
              <a:rPr lang="ru-RU" sz="38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учащийся</a:t>
            </a:r>
            <a:r>
              <a:rPr lang="ru-RU" sz="38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;</a:t>
            </a:r>
            <a:r>
              <a:rPr lang="ru-RU" sz="38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endParaRPr lang="ru-RU" sz="38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598932" indent="-571500">
              <a:buFont typeface="Wingdings" panose="05000000000000000000" pitchFamily="2" charset="2"/>
              <a:buChar char="Ø"/>
            </a:pPr>
            <a:r>
              <a:rPr lang="ru-RU" sz="4000" dirty="0" smtClean="0">
                <a:solidFill>
                  <a:schemeClr val="tx1"/>
                </a:solidFill>
                <a:latin typeface="Times New Roman"/>
                <a:ea typeface="Calibri"/>
              </a:rPr>
              <a:t>рост </a:t>
            </a:r>
            <a:r>
              <a:rPr lang="ru-RU" sz="4000" dirty="0">
                <a:solidFill>
                  <a:schemeClr val="tx1"/>
                </a:solidFill>
                <a:latin typeface="Times New Roman"/>
                <a:ea typeface="Calibri"/>
              </a:rPr>
              <a:t>эмоционального благополучия и снижение </a:t>
            </a:r>
            <a:r>
              <a:rPr lang="ru-RU" sz="4000" dirty="0" smtClean="0">
                <a:solidFill>
                  <a:schemeClr val="tx1"/>
                </a:solidFill>
                <a:latin typeface="Times New Roman"/>
                <a:ea typeface="Calibri"/>
              </a:rPr>
              <a:t>   негативного </a:t>
            </a:r>
            <a:r>
              <a:rPr lang="ru-RU" sz="4000" dirty="0">
                <a:solidFill>
                  <a:schemeClr val="tx1"/>
                </a:solidFill>
                <a:latin typeface="Times New Roman"/>
                <a:ea typeface="Calibri"/>
              </a:rPr>
              <a:t>эмоционального </a:t>
            </a:r>
            <a:r>
              <a:rPr lang="ru-RU" sz="4000" dirty="0" smtClean="0">
                <a:solidFill>
                  <a:schemeClr val="tx1"/>
                </a:solidFill>
                <a:latin typeface="Times New Roman"/>
                <a:ea typeface="Calibri"/>
              </a:rPr>
              <a:t>состояния учащихся;</a:t>
            </a:r>
          </a:p>
          <a:p>
            <a:pPr marL="598932" indent="-571500">
              <a:buFont typeface="Wingdings" panose="05000000000000000000" pitchFamily="2" charset="2"/>
              <a:buChar char="Ø"/>
            </a:pPr>
            <a:r>
              <a:rPr lang="ru-RU" sz="4000" dirty="0" smtClean="0">
                <a:solidFill>
                  <a:schemeClr val="tx1"/>
                </a:solidFill>
                <a:latin typeface="Times New Roman"/>
                <a:ea typeface="Calibri"/>
              </a:rPr>
              <a:t>уровень </a:t>
            </a:r>
            <a:r>
              <a:rPr lang="ru-RU" sz="4000" dirty="0">
                <a:solidFill>
                  <a:schemeClr val="tx1"/>
                </a:solidFill>
                <a:latin typeface="Times New Roman"/>
                <a:ea typeface="Calibri"/>
              </a:rPr>
              <a:t>воспитанности школьников в процессе воспитательной  деятельности </a:t>
            </a:r>
            <a:r>
              <a:rPr lang="ru-RU" sz="4000" dirty="0" smtClean="0">
                <a:solidFill>
                  <a:schemeClr val="tx1"/>
                </a:solidFill>
                <a:latin typeface="Times New Roman"/>
                <a:ea typeface="Calibri"/>
              </a:rPr>
              <a:t> значительно вырос.</a:t>
            </a:r>
            <a:endParaRPr lang="ru-RU" sz="3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6016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effectLst/>
                <a:latin typeface="Times New Roman"/>
                <a:ea typeface="Times New Roman"/>
                <a:cs typeface="Times New Roman"/>
              </a:rPr>
              <a:t>Справка о</a:t>
            </a:r>
            <a:r>
              <a:rPr lang="ru-RU" sz="2400" dirty="0"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400" b="1" dirty="0">
                <a:effectLst/>
                <a:latin typeface="Times New Roman"/>
                <a:ea typeface="Calibri"/>
                <a:cs typeface="Times New Roman"/>
              </a:rPr>
              <a:t>результатах диагностики эмоционального состояния учащихся </a:t>
            </a:r>
            <a:r>
              <a:rPr lang="ru-RU" sz="2400" b="1" dirty="0" smtClean="0">
                <a:effectLst/>
                <a:latin typeface="Times New Roman"/>
                <a:ea typeface="Calibri"/>
                <a:cs typeface="Times New Roman"/>
              </a:rPr>
              <a:t>6Г </a:t>
            </a:r>
            <a:r>
              <a:rPr lang="ru-RU" sz="2400" b="1" dirty="0">
                <a:effectLst/>
                <a:latin typeface="Times New Roman"/>
                <a:ea typeface="Calibri"/>
                <a:cs typeface="Times New Roman"/>
              </a:rPr>
              <a:t>класса</a:t>
            </a:r>
            <a:endParaRPr lang="ru-RU" sz="1600" dirty="0">
              <a:effectLst/>
              <a:latin typeface="Times New Roman"/>
              <a:ea typeface="Times New Roman"/>
              <a:cs typeface="Times New Roman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252952"/>
              </p:ext>
            </p:extLst>
          </p:nvPr>
        </p:nvGraphicFramePr>
        <p:xfrm>
          <a:off x="1619672" y="1916832"/>
          <a:ext cx="6984776" cy="4259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27785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4494892"/>
              </p:ext>
            </p:extLst>
          </p:nvPr>
        </p:nvGraphicFramePr>
        <p:xfrm>
          <a:off x="1259632" y="112056"/>
          <a:ext cx="7560839" cy="6637133"/>
        </p:xfrm>
        <a:graphic>
          <a:graphicData uri="http://schemas.openxmlformats.org/drawingml/2006/table">
            <a:tbl>
              <a:tblPr firstRow="1" firstCol="1" bandRow="1"/>
              <a:tblGrid>
                <a:gridCol w="4680520"/>
                <a:gridCol w="1512168"/>
                <a:gridCol w="1368151"/>
              </a:tblGrid>
              <a:tr h="796664"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ru-RU" sz="1400" u="none" strike="noStrike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II</a:t>
                      </a: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полугодие </a:t>
                      </a:r>
                    </a:p>
                    <a:p>
                      <a:pPr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2011-2012 уч. г.</a:t>
                      </a:r>
                    </a:p>
                    <a:p>
                      <a:pPr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 Г класс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II</a:t>
                      </a: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полугодие </a:t>
                      </a:r>
                    </a:p>
                    <a:p>
                      <a:pPr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2012-2013 уч. г.</a:t>
                      </a:r>
                    </a:p>
                    <a:p>
                      <a:pPr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 Г класс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7335"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ru-RU" sz="1800" b="1" u="sng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Количество учащихся</a:t>
                      </a: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обнаруживающих</a:t>
                      </a:r>
                    </a:p>
                    <a:p>
                      <a:pPr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активную позицию, высокий уровень </a:t>
                      </a:r>
                    </a:p>
                    <a:p>
                      <a:pPr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работоспособности, готовность проявлять </a:t>
                      </a:r>
                    </a:p>
                    <a:p>
                      <a:pPr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волевые усилия, эмоциональное благополучие, </a:t>
                      </a:r>
                    </a:p>
                    <a:p>
                      <a:pPr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душевный комфорт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58%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65%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2334"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ru-RU" sz="1800" b="1" u="sng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Количество учащихся</a:t>
                      </a: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обнаруживающих</a:t>
                      </a:r>
                    </a:p>
                    <a:p>
                      <a:pPr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эмоциональную стабильность, в то же время</a:t>
                      </a:r>
                    </a:p>
                    <a:p>
                      <a:pPr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пассивность, нейтральность позиции, </a:t>
                      </a:r>
                    </a:p>
                    <a:p>
                      <a:pPr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социальную отгороженность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ru-RU" sz="2400" b="1" u="none" strike="noStrike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4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30,8%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ru-RU" sz="2400" b="1" u="none" strike="noStrike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4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28,4%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0800"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ru-RU" sz="1800" b="1" u="sng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Количество учащихся</a:t>
                      </a: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обнаруживающих</a:t>
                      </a:r>
                    </a:p>
                    <a:p>
                      <a:pPr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тревожность, дискомфорт, низкий уровень</a:t>
                      </a:r>
                    </a:p>
                    <a:p>
                      <a:pPr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работоспособности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11,2%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6,6%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3801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548680"/>
            <a:ext cx="7600888" cy="5699720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Отчетливо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прослеживается рост эмоционального благополучия и снижение негативного эмоционального состояния. Коррекционная работа классного руководителя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школьного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психолога, родителей способствует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созданию условий социально-психологического комфорта и защищенности школьников.</a:t>
            </a:r>
          </a:p>
        </p:txBody>
      </p:sp>
    </p:spTree>
    <p:extLst>
      <p:ext uri="{BB962C8B-B14F-4D97-AF65-F5344CB8AC3E}">
        <p14:creationId xmlns:p14="http://schemas.microsoft.com/office/powerpoint/2010/main" val="1410202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116632"/>
            <a:ext cx="7498080" cy="936104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effectLst/>
                <a:latin typeface="Times New Roman"/>
                <a:ea typeface="Calibri"/>
              </a:rPr>
              <a:t>Результаты  диагностирования уровня воспитанности учащихся  6Г класса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980728"/>
            <a:ext cx="7890080" cy="5616624"/>
          </a:xfrm>
        </p:spPr>
        <p:txBody>
          <a:bodyPr>
            <a:normAutofit/>
          </a:bodyPr>
          <a:lstStyle/>
          <a:p>
            <a:pPr marL="82296" indent="0">
              <a:spcAft>
                <a:spcPts val="0"/>
              </a:spcAft>
              <a:buNone/>
            </a:pPr>
            <a:r>
              <a:rPr lang="ru-RU" sz="2000" dirty="0" smtClean="0">
                <a:latin typeface="Times New Roman"/>
                <a:ea typeface="Calibri"/>
                <a:cs typeface="Times New Roman"/>
              </a:rPr>
              <a:t>Всего </a:t>
            </a:r>
            <a:r>
              <a:rPr lang="ru-RU" sz="2000" dirty="0">
                <a:latin typeface="Times New Roman"/>
                <a:ea typeface="Calibri"/>
                <a:cs typeface="Times New Roman"/>
              </a:rPr>
              <a:t>было обследовано 29 учащихся. В результате сравнения полученных данных за 2012-2013 уч. год видно, что уровень воспитанности школьников в процессе воспитательной  деятельности во </a:t>
            </a:r>
            <a:r>
              <a:rPr lang="en-US" sz="2000" dirty="0">
                <a:latin typeface="Times New Roman"/>
                <a:ea typeface="Calibri"/>
                <a:cs typeface="Times New Roman"/>
              </a:rPr>
              <a:t>II</a:t>
            </a:r>
            <a:r>
              <a:rPr lang="ru-RU" sz="2000" dirty="0">
                <a:latin typeface="Times New Roman"/>
                <a:ea typeface="Calibri"/>
                <a:cs typeface="Times New Roman"/>
              </a:rPr>
              <a:t> полугодии значительно вырос. Если в </a:t>
            </a:r>
            <a:r>
              <a:rPr lang="en-US" sz="2000" dirty="0">
                <a:latin typeface="Times New Roman"/>
                <a:ea typeface="Calibri"/>
                <a:cs typeface="Times New Roman"/>
              </a:rPr>
              <a:t>I</a:t>
            </a:r>
            <a:r>
              <a:rPr lang="ru-RU" sz="2000" dirty="0">
                <a:latin typeface="Times New Roman"/>
                <a:ea typeface="Calibri"/>
                <a:cs typeface="Times New Roman"/>
              </a:rPr>
              <a:t> полугодии  детей с высоким уровнем воспитанности было 12%, то во </a:t>
            </a:r>
            <a:r>
              <a:rPr lang="en-US" sz="2000" dirty="0">
                <a:latin typeface="Times New Roman"/>
                <a:ea typeface="Calibri"/>
                <a:cs typeface="Times New Roman"/>
              </a:rPr>
              <a:t>II</a:t>
            </a:r>
            <a:r>
              <a:rPr lang="ru-RU" sz="2000" dirty="0">
                <a:latin typeface="Times New Roman"/>
                <a:ea typeface="Calibri"/>
                <a:cs typeface="Times New Roman"/>
              </a:rPr>
              <a:t> полугодии их количество увеличилось до 22%; с хорошим уровнем было 33%, стало 44%, со средним было 34%, стало 22%; с низким было 21%, стало 12%.</a:t>
            </a:r>
            <a:endParaRPr lang="ru-RU" sz="1600" dirty="0">
              <a:latin typeface="Times New Roman"/>
              <a:ea typeface="Times New Roman"/>
              <a:cs typeface="Times New Roman"/>
            </a:endParaRP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052451881"/>
              </p:ext>
            </p:extLst>
          </p:nvPr>
        </p:nvGraphicFramePr>
        <p:xfrm>
          <a:off x="2843808" y="3429000"/>
          <a:ext cx="5328592" cy="3024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71480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188640"/>
            <a:ext cx="7488832" cy="936104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Действия по реализации задач. Основные направления в работе с родителями.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03648" y="1412776"/>
            <a:ext cx="7530040" cy="483562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sz="2400" b="1" dirty="0"/>
              <a:t>Повышение психолого-педагогических </a:t>
            </a:r>
            <a:r>
              <a:rPr lang="ru-RU" sz="2400" b="1" dirty="0" smtClean="0"/>
              <a:t>знаний</a:t>
            </a:r>
            <a:r>
              <a:rPr lang="ru-RU" sz="2400" dirty="0"/>
              <a:t>	</a:t>
            </a:r>
            <a:r>
              <a:rPr lang="ru-RU" sz="2400" dirty="0">
                <a:latin typeface="Calibri"/>
                <a:ea typeface="Calibri"/>
                <a:cs typeface="Times New Roman"/>
              </a:rPr>
              <a:t>	</a:t>
            </a:r>
            <a:endParaRPr lang="ru-RU" sz="2400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378692395"/>
              </p:ext>
            </p:extLst>
          </p:nvPr>
        </p:nvGraphicFramePr>
        <p:xfrm>
          <a:off x="1619672" y="2060848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27678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476672"/>
            <a:ext cx="7818072" cy="577172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sz="24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Вовлечение в учебно-воспитательный </a:t>
            </a:r>
            <a:r>
              <a:rPr lang="ru-RU" sz="2400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процесс</a:t>
            </a:r>
          </a:p>
          <a:p>
            <a:pPr marL="82296" indent="0">
              <a:lnSpc>
                <a:spcPct val="115000"/>
              </a:lnSpc>
              <a:spcAft>
                <a:spcPts val="1000"/>
              </a:spcAft>
              <a:buNone/>
            </a:pPr>
            <a:endParaRPr lang="ru-RU" sz="2400" dirty="0" smtClean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82296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4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-</a:t>
            </a:r>
            <a:r>
              <a:rPr lang="ru-RU" sz="2400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совместные </a:t>
            </a:r>
            <a:r>
              <a:rPr lang="ru-RU" sz="24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творческие </a:t>
            </a:r>
            <a:r>
              <a:rPr lang="ru-RU" sz="2400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дела: </a:t>
            </a:r>
            <a:r>
              <a:rPr lang="ru-RU" sz="1800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«Новогодний </a:t>
            </a:r>
          </a:p>
          <a:p>
            <a:pPr marL="82296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1800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калейдоскоп» (2012-2013 </a:t>
            </a:r>
            <a:r>
              <a:rPr lang="ru-RU" sz="1800" b="1" dirty="0" err="1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уч.г</a:t>
            </a:r>
            <a:r>
              <a:rPr lang="ru-RU" sz="1800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.), «Учитель! Перед именем твоим…» (2011-2012 </a:t>
            </a:r>
            <a:r>
              <a:rPr lang="ru-RU" sz="1800" b="1" dirty="0" err="1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уч.г</a:t>
            </a:r>
            <a:r>
              <a:rPr lang="ru-RU" sz="1800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.) и т. п.;</a:t>
            </a:r>
          </a:p>
          <a:p>
            <a:pPr marL="82296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400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-совместная досуговая деятельность: </a:t>
            </a:r>
            <a:r>
              <a:rPr lang="ru-RU" sz="1800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организация  экскурсии в Тамбов (2013-2014 </a:t>
            </a:r>
            <a:r>
              <a:rPr lang="ru-RU" sz="1800" b="1" dirty="0" err="1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уч.г</a:t>
            </a:r>
            <a:r>
              <a:rPr lang="ru-RU" sz="1800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.), организация праздника, посвященного Дню матери (2013-2014 </a:t>
            </a:r>
            <a:r>
              <a:rPr lang="ru-RU" sz="1800" b="1" dirty="0" err="1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уч.г</a:t>
            </a:r>
            <a:r>
              <a:rPr lang="ru-RU" sz="1800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.) и т.п.;</a:t>
            </a:r>
          </a:p>
          <a:p>
            <a:pPr marL="82296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400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- </a:t>
            </a:r>
            <a:r>
              <a:rPr lang="ru-RU" sz="24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родительские </a:t>
            </a:r>
            <a:r>
              <a:rPr lang="ru-RU" sz="2400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собрания</a:t>
            </a:r>
            <a:r>
              <a:rPr lang="ru-RU" b="1" dirty="0" smtClean="0">
                <a:latin typeface="Calibri"/>
                <a:ea typeface="Calibri"/>
                <a:cs typeface="Times New Roman"/>
              </a:rPr>
              <a:t>: </a:t>
            </a:r>
            <a:r>
              <a:rPr lang="ru-RU" sz="1800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«Семейная традиция» (2011-2012 </a:t>
            </a:r>
            <a:r>
              <a:rPr lang="ru-RU" sz="1800" b="1" dirty="0" err="1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уч.г</a:t>
            </a:r>
            <a:r>
              <a:rPr lang="ru-RU" sz="1800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.), «Трудности переходного возраста» (2013-2014 </a:t>
            </a:r>
            <a:r>
              <a:rPr lang="ru-RU" sz="1800" b="1" dirty="0" err="1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уч.г</a:t>
            </a:r>
            <a:r>
              <a:rPr lang="ru-RU" sz="1800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.) и др.</a:t>
            </a:r>
            <a:endParaRPr lang="ru-RU" b="1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82296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b="1" dirty="0">
                <a:latin typeface="Calibri"/>
                <a:ea typeface="Calibri"/>
                <a:cs typeface="Times New Roman"/>
              </a:rPr>
              <a:t> </a:t>
            </a:r>
          </a:p>
          <a:p>
            <a:pPr>
              <a:buFont typeface="Wingdings" panose="05000000000000000000" pitchFamily="2" charset="2"/>
              <a:buChar char="Ø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18019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332656"/>
            <a:ext cx="7498080" cy="5915744"/>
          </a:xfrm>
        </p:spPr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ru-RU" sz="24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Активизация и коррекция семейного </a:t>
            </a:r>
            <a:r>
              <a:rPr lang="ru-RU" sz="2400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воспитания</a:t>
            </a:r>
            <a:r>
              <a:rPr lang="ru-RU" sz="24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	</a:t>
            </a:r>
          </a:p>
          <a:p>
            <a:pPr marL="82296" indent="0">
              <a:buNone/>
            </a:pPr>
            <a:endParaRPr lang="ru-RU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739940000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69588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404664"/>
            <a:ext cx="7498080" cy="584373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sz="24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Обобщение и распространение опыта семейного </a:t>
            </a:r>
            <a:r>
              <a:rPr lang="ru-RU" sz="2400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воспитания:</a:t>
            </a:r>
          </a:p>
          <a:p>
            <a:pPr>
              <a:buFont typeface="Wingdings" panose="05000000000000000000" pitchFamily="2" charset="2"/>
              <a:buChar char="Ø"/>
            </a:pP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002206541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28947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16632"/>
            <a:ext cx="7920880" cy="23042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«Главную </a:t>
            </a: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обязанность учителей мы должны видеть не в упреках в адрес родителей и наставлениях, как им повлиять на ребенка, а в стремлении </a:t>
            </a:r>
            <a:r>
              <a:rPr lang="ru-RU" sz="27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гуманизировать</a:t>
            </a: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взаимоотношения </a:t>
            </a: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родителей с детьми</a:t>
            </a: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”.</a:t>
            </a:r>
            <a:b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</a:t>
            </a:r>
            <a:r>
              <a:rPr lang="ru-RU" sz="27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Амонашвили</a:t>
            </a: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Ш.А.</a:t>
            </a:r>
            <a:b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/>
              <a:t> 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2204864"/>
            <a:ext cx="7746064" cy="4392488"/>
          </a:xfrm>
        </p:spPr>
        <p:txBody>
          <a:bodyPr>
            <a:normAutofit fontScale="85000" lnSpcReduction="10000"/>
          </a:bodyPr>
          <a:lstStyle/>
          <a:p>
            <a:pPr marL="82296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8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Семья </a:t>
            </a:r>
            <a:r>
              <a:rPr lang="ru-RU" sz="28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играет важную роль в воспитании детей. В</a:t>
            </a:r>
            <a:r>
              <a:rPr lang="ru-RU" sz="28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школе должен быть налажен тесный контакт с социальным </a:t>
            </a:r>
            <a:r>
              <a:rPr lang="ru-RU" sz="28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окружением ребенка, </a:t>
            </a:r>
            <a:r>
              <a:rPr lang="ru-RU" sz="28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 том числе и прежде всего с родительской общественностью. </a:t>
            </a:r>
            <a:endParaRPr lang="ru-RU" sz="2800" dirty="0" smtClean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82296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8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Именно </a:t>
            </a:r>
            <a:r>
              <a:rPr lang="ru-RU" sz="28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общение </a:t>
            </a:r>
            <a:r>
              <a:rPr lang="ru-RU" sz="28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классного руководителя с </a:t>
            </a:r>
            <a:r>
              <a:rPr lang="ru-RU" sz="28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родителями через разнообразные формы деятельности помогает им не только изучить своих детей, их интересы и привычки, но и осознать важность </a:t>
            </a:r>
            <a:r>
              <a:rPr lang="ru-RU" sz="28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взаимодействия со школой.</a:t>
            </a:r>
            <a:endParaRPr lang="ru-RU" sz="28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82296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dirty="0">
                <a:latin typeface="Calibri"/>
                <a:ea typeface="Calibri"/>
                <a:cs typeface="Times New Roman"/>
              </a:rPr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85517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476672"/>
            <a:ext cx="7498080" cy="5771728"/>
          </a:xfrm>
        </p:spPr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ru-RU" sz="24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Участие родителей в управленческой </a:t>
            </a:r>
            <a:r>
              <a:rPr lang="ru-RU" sz="2400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деятельности </a:t>
            </a:r>
          </a:p>
          <a:p>
            <a:pPr marL="82296" indent="0">
              <a:lnSpc>
                <a:spcPct val="115000"/>
              </a:lnSpc>
              <a:spcAft>
                <a:spcPts val="1000"/>
              </a:spcAft>
              <a:buNone/>
            </a:pPr>
            <a:endParaRPr lang="ru-RU" sz="2400" b="1" dirty="0" smtClean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82296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400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Родительский комитет: </a:t>
            </a:r>
          </a:p>
          <a:p>
            <a:pPr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v"/>
            </a:pPr>
            <a:r>
              <a:rPr lang="ru-RU" sz="24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Пасечник Г.Н., </a:t>
            </a:r>
          </a:p>
          <a:p>
            <a:pPr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v"/>
            </a:pPr>
            <a:r>
              <a:rPr lang="ru-RU" sz="24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Яценко Н.В., </a:t>
            </a:r>
          </a:p>
          <a:p>
            <a:pPr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v"/>
            </a:pPr>
            <a:r>
              <a:rPr lang="ru-RU" sz="24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Бусыгина С.Г.</a:t>
            </a:r>
            <a:endParaRPr lang="ru-RU" sz="24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v"/>
            </a:pPr>
            <a:endParaRPr lang="ru-RU" dirty="0" smtClean="0">
              <a:latin typeface="Calibri"/>
              <a:ea typeface="Calibri"/>
              <a:cs typeface="Times New Roman"/>
            </a:endParaRPr>
          </a:p>
          <a:p>
            <a:pPr marL="82296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7270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188640"/>
            <a:ext cx="7498080" cy="100811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овместной деятельности. Организационный алгоритм совместного с родителями творческого дела.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1124744"/>
            <a:ext cx="7858120" cy="5195664"/>
          </a:xfrm>
        </p:spPr>
        <p:txBody>
          <a:bodyPr>
            <a:normAutofit fontScale="47500" lnSpcReduction="20000"/>
          </a:bodyPr>
          <a:lstStyle/>
          <a:p>
            <a:pPr marL="82296" indent="0">
              <a:lnSpc>
                <a:spcPct val="115000"/>
              </a:lnSpc>
              <a:spcAft>
                <a:spcPts val="1000"/>
              </a:spcAft>
              <a:buNone/>
            </a:pPr>
            <a:endParaRPr lang="ru-RU" sz="2600" b="1" dirty="0" smtClean="0">
              <a:latin typeface="Calibri"/>
              <a:ea typeface="Calibri"/>
              <a:cs typeface="Times New Roman"/>
            </a:endParaRPr>
          </a:p>
          <a:p>
            <a:pPr marL="82296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3800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Первый </a:t>
            </a:r>
            <a:r>
              <a:rPr lang="ru-RU" sz="38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шаг </a:t>
            </a:r>
            <a:r>
              <a:rPr lang="ru-RU" sz="38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– обсудить замысел с детьми и получить общее согласие детей на </a:t>
            </a:r>
            <a:r>
              <a:rPr lang="ru-RU" sz="38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осуществление задуманного  дела.</a:t>
            </a:r>
            <a:endParaRPr lang="ru-RU" sz="38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82296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3800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Второй </a:t>
            </a:r>
            <a:r>
              <a:rPr lang="ru-RU" sz="38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шаг </a:t>
            </a:r>
            <a:r>
              <a:rPr lang="ru-RU" sz="38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– приготовить и переслать через детей приглашения родителям принять участие в мероприятии.</a:t>
            </a:r>
          </a:p>
          <a:p>
            <a:pPr marL="82296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38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 </a:t>
            </a:r>
            <a:r>
              <a:rPr lang="ru-RU" sz="3800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Третий </a:t>
            </a:r>
            <a:r>
              <a:rPr lang="ru-RU" sz="38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шаг </a:t>
            </a:r>
            <a:r>
              <a:rPr lang="ru-RU" sz="38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– получив положительный отклик, сообщить о программе деятельности с просьбой активного индивидуального участия.</a:t>
            </a:r>
          </a:p>
          <a:p>
            <a:pPr marL="82296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38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 </a:t>
            </a:r>
            <a:r>
              <a:rPr lang="ru-RU" sz="3800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Четвертый </a:t>
            </a:r>
            <a:r>
              <a:rPr lang="ru-RU" sz="38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шаг </a:t>
            </a:r>
            <a:r>
              <a:rPr lang="ru-RU" sz="38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– определить вместе с детьми роль, место, объем участия каждого, в том числе и родителей, а также субъекта задуманного дела.</a:t>
            </a:r>
          </a:p>
          <a:p>
            <a:pPr marL="82296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38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 </a:t>
            </a:r>
            <a:r>
              <a:rPr lang="ru-RU" sz="3800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Пятый </a:t>
            </a:r>
            <a:r>
              <a:rPr lang="ru-RU" sz="38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шаг </a:t>
            </a:r>
            <a:r>
              <a:rPr lang="ru-RU" sz="38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– уделить персональное внимание каждому из </a:t>
            </a:r>
            <a:r>
              <a:rPr lang="ru-RU" sz="38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родителей, </a:t>
            </a:r>
            <a:r>
              <a:rPr lang="ru-RU" sz="38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выразить благодарность за отклик и участие.</a:t>
            </a:r>
          </a:p>
          <a:p>
            <a:pPr marL="82296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38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 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979325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620688"/>
            <a:ext cx="7498080" cy="5627712"/>
          </a:xfrm>
        </p:spPr>
        <p:txBody>
          <a:bodyPr>
            <a:normAutofit lnSpcReduction="10000"/>
          </a:bodyPr>
          <a:lstStyle/>
          <a:p>
            <a:pPr marL="82296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6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Можно отметить, что в данном алгоритме ведущую роль играет учитель, он как бы вовлекает родителей в общее с детьми дело. Такой алгоритм правомерен на первых порах взаимодействия учителя с родителями. Однако же по происшествии некоторого времени и обретения соответственного опыта, что и наблюдалось мною в работе с 5 по 11 классы, позиция родителей и педагога меняется кардинальным образом. И уже родители выступают активными организаторами мероприятий. А затем и сами дети по мере их взросления.</a:t>
            </a:r>
          </a:p>
          <a:p>
            <a:pPr marL="82296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54171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543697"/>
            <a:ext cx="7498080" cy="5704703"/>
          </a:xfrm>
        </p:spPr>
        <p:txBody>
          <a:bodyPr>
            <a:normAutofit/>
          </a:bodyPr>
          <a:lstStyle/>
          <a:p>
            <a:pPr marL="82296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4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Большое внимание уделяю психолого-педагогическому просвещению родителей учащихся класса. Ведь умело организованное и продуманное педагогическое просвещение родителей способствует развитию педагогического мышления и воспитательных умений родителей, изменению восприятия собственного ребенка в их глазах. </a:t>
            </a:r>
          </a:p>
          <a:p>
            <a:pPr marL="82296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100" dirty="0">
                <a:latin typeface="Calibri"/>
                <a:ea typeface="Calibri"/>
                <a:cs typeface="Times New Roman"/>
              </a:rPr>
              <a:t> </a:t>
            </a:r>
            <a:r>
              <a:rPr lang="ru-RU" sz="21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Родительские </a:t>
            </a:r>
            <a:r>
              <a:rPr lang="ru-RU" sz="21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собрания проходят в нестандартной форме </a:t>
            </a:r>
            <a:endParaRPr lang="ru-RU" sz="2100" dirty="0" smtClean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82296" indent="0">
              <a:lnSpc>
                <a:spcPct val="115000"/>
              </a:lnSpc>
              <a:spcAft>
                <a:spcPts val="1000"/>
              </a:spcAft>
              <a:buNone/>
            </a:pPr>
            <a:endParaRPr lang="ru-RU" dirty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1205680237"/>
              </p:ext>
            </p:extLst>
          </p:nvPr>
        </p:nvGraphicFramePr>
        <p:xfrm>
          <a:off x="2051720" y="4221088"/>
          <a:ext cx="6096000" cy="1239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39018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548680"/>
            <a:ext cx="7498080" cy="5699720"/>
          </a:xfrm>
        </p:spPr>
        <p:txBody>
          <a:bodyPr>
            <a:normAutofit fontScale="85000" lnSpcReduction="10000"/>
          </a:bodyPr>
          <a:lstStyle/>
          <a:p>
            <a:pPr marL="82296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8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На родительских собраниях мы </a:t>
            </a:r>
            <a:endParaRPr lang="ru-RU" sz="2800" dirty="0" smtClean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ru-RU" sz="2800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обсуждаем </a:t>
            </a:r>
            <a:r>
              <a:rPr lang="ru-RU" sz="28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задачи учебно-воспитательного процесса в классе, </a:t>
            </a:r>
            <a:endParaRPr lang="ru-RU" sz="2800" b="1" dirty="0" smtClean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ru-RU" sz="2800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определяем </a:t>
            </a:r>
            <a:r>
              <a:rPr lang="ru-RU" sz="28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планы сотрудничества родителей и школы, решаем проблемы классного коллектива, </a:t>
            </a:r>
            <a:endParaRPr lang="ru-RU" sz="2800" b="1" dirty="0" smtClean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ru-RU" sz="2800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подводим </a:t>
            </a:r>
            <a:r>
              <a:rPr lang="ru-RU" sz="28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итоги работы за год. </a:t>
            </a:r>
            <a:endParaRPr lang="ru-RU" sz="2800" b="1" dirty="0" smtClean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82296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8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Такие </a:t>
            </a:r>
            <a:r>
              <a:rPr lang="ru-RU" sz="28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встречи помогают во многом разобраться, создать атмосферу доверия, установить психологический контакт. Беседы с родителями провожу и после родительских собраний, </a:t>
            </a:r>
            <a:r>
              <a:rPr lang="ru-RU" sz="28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планирую </a:t>
            </a:r>
            <a:r>
              <a:rPr lang="ru-RU" sz="28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их по </a:t>
            </a:r>
            <a:r>
              <a:rPr lang="ru-RU" sz="28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мере необходимости. Разговор о каждом ребенке ведется индивидуально. </a:t>
            </a:r>
          </a:p>
          <a:p>
            <a:pPr marL="82296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45857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404664"/>
            <a:ext cx="7498080" cy="5843736"/>
          </a:xfrm>
        </p:spPr>
        <p:txBody>
          <a:bodyPr>
            <a:normAutofit/>
          </a:bodyPr>
          <a:lstStyle/>
          <a:p>
            <a:pPr marL="82296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4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За </a:t>
            </a:r>
            <a:r>
              <a:rPr lang="ru-RU" sz="24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довольно большой период работы с одним классом хорошо узнаешь не только учеников, но и их родителей. Поэтому вся наша совместная деятельность строится как деятельность одной слаженной и дружной большой семьи. </a:t>
            </a:r>
            <a:endParaRPr lang="ru-RU" sz="2400" dirty="0" smtClean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82296" indent="0">
              <a:lnSpc>
                <a:spcPct val="115000"/>
              </a:lnSpc>
              <a:spcAft>
                <a:spcPts val="1000"/>
              </a:spcAft>
              <a:buNone/>
            </a:pPr>
            <a:endParaRPr lang="ru-RU" sz="24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82296" indent="0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2780928"/>
            <a:ext cx="4032448" cy="3312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6670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Мероприятия, проведенные </a:t>
            </a:r>
            <a:r>
              <a:rPr lang="ru-RU" sz="2400" b="1" dirty="0" smtClean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совместно с родителями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82296" indent="0">
              <a:buNone/>
            </a:pPr>
            <a:r>
              <a:rPr lang="ru-RU" b="1" dirty="0" smtClean="0"/>
              <a:t>5 класс: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праздник </a:t>
            </a:r>
            <a:r>
              <a:rPr lang="ru-RU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“Посвящение в пятиклассники”;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конкурс букетов и цветочных композиций;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классный час “Семейное хобби”;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мини-спектакль </a:t>
            </a:r>
            <a:r>
              <a:rPr lang="ru-RU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“Новогодние традиции”;</a:t>
            </a:r>
            <a:endParaRPr lang="ru-RU" b="1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конкурсная программа “Мамы и дочки”.</a:t>
            </a:r>
          </a:p>
          <a:p>
            <a:pPr marL="82296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35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476672"/>
            <a:ext cx="7498080" cy="5771728"/>
          </a:xfrm>
        </p:spPr>
        <p:txBody>
          <a:bodyPr>
            <a:normAutofit fontScale="92500"/>
          </a:bodyPr>
          <a:lstStyle/>
          <a:p>
            <a:pPr marL="82296" indent="0">
              <a:buNone/>
            </a:pPr>
            <a:r>
              <a:rPr lang="ru-RU" b="1" dirty="0" smtClean="0"/>
              <a:t>6 класс: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осенний поход “Насладимся осенью”;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выездные классные часы “В гостях у коллекционеров”;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праздник “В гостях у сказки”;</a:t>
            </a:r>
            <a:endParaRPr lang="ru-RU" b="1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родительское собрание “Семейные праздники”, “Только раз в году” (совместное празднование дней рождений).</a:t>
            </a:r>
          </a:p>
          <a:p>
            <a:pPr marL="82296" indent="0">
              <a:buNone/>
            </a:pP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585835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404664"/>
            <a:ext cx="7498080" cy="5843736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ru-RU" b="1" dirty="0" smtClean="0"/>
              <a:t>7 класс: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классный час </a:t>
            </a:r>
            <a:r>
              <a:rPr lang="ru-RU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“Здоровые дети – в здоровой семье”;</a:t>
            </a:r>
            <a:endParaRPr lang="ru-RU" b="1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новогодний концерт “Гороскоп”;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</a:t>
            </a:r>
            <a:r>
              <a:rPr lang="ru-RU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оход в кинотеатр ;</a:t>
            </a:r>
            <a:endParaRPr lang="ru-RU" b="1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родительское собрание </a:t>
            </a:r>
            <a:r>
              <a:rPr lang="ru-RU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“Трудности переходного возраста”.</a:t>
            </a:r>
            <a:endParaRPr lang="ru-RU" b="1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82296" indent="0">
              <a:buNone/>
            </a:pP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960629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332656"/>
            <a:ext cx="7498080" cy="1084982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 smtClean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Позитивные </a:t>
            </a:r>
            <a:r>
              <a:rPr lang="ru-RU" sz="2400" b="1" dirty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результаты моей деятельности как классного руководителя исходят из определенных составляющи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х: </a:t>
            </a:r>
            <a:br>
              <a:rPr lang="ru-RU" sz="2400" dirty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484784"/>
            <a:ext cx="7962088" cy="4763616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8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школа (классный руководитель) информирует семью о планах работы, семья оценивает влияние данной работы на </a:t>
            </a:r>
            <a:r>
              <a:rPr lang="ru-RU" sz="3800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детей;</a:t>
            </a:r>
            <a:endParaRPr lang="ru-RU" sz="3800" b="1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8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школа (классный руководитель) раскрывает сложные проблемы, семья определяет меру содействия решению </a:t>
            </a:r>
            <a:r>
              <a:rPr lang="ru-RU" sz="3800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их;</a:t>
            </a:r>
            <a:endParaRPr lang="ru-RU" sz="3800" b="1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8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школа (класс) приглашает принять участие, семья откликается на приглашение, </a:t>
            </a:r>
            <a:r>
              <a:rPr lang="ru-RU" sz="3800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участвует;</a:t>
            </a:r>
            <a:endParaRPr lang="ru-RU" sz="3800" b="1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800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школа </a:t>
            </a:r>
            <a:r>
              <a:rPr lang="ru-RU" sz="38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(классный руководитель) сообщает о необходимости помощи, семья предлагает помощь, выдвигает </a:t>
            </a:r>
            <a:r>
              <a:rPr lang="ru-RU" sz="3800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предложения;</a:t>
            </a:r>
            <a:endParaRPr lang="ru-RU" sz="3800" b="1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8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школа (класс) организует общее дело, семья участвует в общих делах.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99062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400" dirty="0" smtClean="0">
                <a:effectLst/>
                <a:latin typeface="Calibri"/>
                <a:ea typeface="Calibri"/>
                <a:cs typeface="Times New Roman"/>
              </a:rPr>
              <a:t> </a:t>
            </a:r>
            <a:r>
              <a:rPr lang="ru-RU" sz="4400" b="1" dirty="0" smtClean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«</a:t>
            </a:r>
            <a:r>
              <a:rPr lang="ru-RU" sz="3100" b="1" dirty="0" smtClean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Самое </a:t>
            </a:r>
            <a:r>
              <a:rPr lang="ru-RU" sz="3100" b="1" dirty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сложное в работе с детьми – это работа с их </a:t>
            </a:r>
            <a:r>
              <a:rPr lang="ru-RU" sz="3100" b="1" dirty="0" smtClean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родителями».</a:t>
            </a:r>
            <a:endParaRPr lang="ru-RU" sz="3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39952" y="2060848"/>
            <a:ext cx="4623672" cy="3960440"/>
          </a:xfrm>
        </p:spPr>
        <p:txBody>
          <a:bodyPr>
            <a:normAutofit fontScale="77500" lnSpcReduction="20000"/>
          </a:bodyPr>
          <a:lstStyle/>
          <a:p>
            <a:pPr marL="82296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3100" dirty="0" smtClean="0">
                <a:latin typeface="Calibri"/>
                <a:ea typeface="Calibri"/>
                <a:cs typeface="Times New Roman"/>
              </a:rPr>
              <a:t>     </a:t>
            </a:r>
            <a:r>
              <a:rPr lang="ru-RU" sz="31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Взаимодействие </a:t>
            </a:r>
            <a:r>
              <a:rPr lang="ru-RU" sz="31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школы с семьей – это не замена домашнего </a:t>
            </a:r>
            <a:r>
              <a:rPr lang="ru-RU" sz="31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воспитания общественным </a:t>
            </a:r>
            <a:r>
              <a:rPr lang="ru-RU" sz="31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или наоборот, а их </a:t>
            </a:r>
            <a:r>
              <a:rPr lang="ru-RU" sz="3100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взаимодополняемость</a:t>
            </a:r>
            <a:r>
              <a:rPr lang="ru-RU" sz="31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в созидании личности ребенка. Это взаимодействие, сотрудничество должно проявляться во всех видах деятельности.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5" y="2636912"/>
            <a:ext cx="2880320" cy="2520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43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404664"/>
            <a:ext cx="8034096" cy="6192688"/>
          </a:xfrm>
        </p:spPr>
        <p:txBody>
          <a:bodyPr>
            <a:normAutofit/>
          </a:bodyPr>
          <a:lstStyle/>
          <a:p>
            <a:pPr marL="82296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4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Реализация </a:t>
            </a:r>
            <a:r>
              <a:rPr lang="ru-RU" sz="24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поставленных задач отражена в проведенных мероприятиях, из которых видно, что моя </a:t>
            </a:r>
            <a:r>
              <a:rPr lang="ru-RU" sz="24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задача </a:t>
            </a:r>
            <a:r>
              <a:rPr lang="ru-RU" sz="24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как классного </a:t>
            </a:r>
            <a:r>
              <a:rPr lang="ru-RU" sz="24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руководителя </a:t>
            </a:r>
            <a:r>
              <a:rPr lang="ru-RU" sz="24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сделать семью помощником и другом как для самого ребенка, так и для класса и классного руководителя, осуществима. </a:t>
            </a:r>
            <a:r>
              <a:rPr lang="ru-RU" sz="2400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Только </a:t>
            </a:r>
            <a:r>
              <a:rPr lang="ru-RU" sz="24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вместе с родителями общими усилиями можно добиться того, чтобы ребенок раскрыл свои способности, полюбил труд, чтобы умел наслаждаться красотой, умел любить и быть любимым. 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5" y="4221088"/>
            <a:ext cx="3096345" cy="2232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3129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714202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 школа без семьи, ни семья без школы не способны справиться с тончайшими и сложнейшими задачами становления человека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1772816"/>
            <a:ext cx="7498080" cy="4475584"/>
          </a:xfrm>
        </p:spPr>
        <p:txBody>
          <a:bodyPr>
            <a:normAutofit fontScale="475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ru-RU" sz="42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Семья и школа – это два социальных института, от согласованности действий которых зависит эффективность процесса воспитания ребенка. </a:t>
            </a:r>
            <a:endParaRPr lang="ru-RU" sz="4200" dirty="0" smtClean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ru-RU" sz="42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Никто </a:t>
            </a:r>
            <a:r>
              <a:rPr lang="ru-RU" sz="42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не сомневается, что влияние семьи на ребенка сильнее, чем влияние школы, улицы, средств массовой информации. Однако в то же время семья не может обеспечить в полном объеме воспитание активной, творческой личности. </a:t>
            </a:r>
            <a:endParaRPr lang="ru-RU" sz="4200" dirty="0" smtClean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ru-RU" sz="42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Необходимость </a:t>
            </a:r>
            <a:r>
              <a:rPr lang="ru-RU" sz="42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и важность сотрудничества семьи и школы никогда не ставилось под сомнение. </a:t>
            </a:r>
            <a:r>
              <a:rPr lang="ru-RU" sz="42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Ведущую </a:t>
            </a:r>
            <a:r>
              <a:rPr lang="ru-RU" sz="42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роль в организации сотрудничества семьи и школы играет классный руководитель. Поэтому главной задачей классного руководителя является установление взаимоотношений с семьей.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27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4400" dirty="0" smtClean="0"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ru-RU" sz="4400" dirty="0" smtClean="0">
                <a:effectLst/>
                <a:latin typeface="Calibri"/>
                <a:ea typeface="Calibri"/>
                <a:cs typeface="Times New Roman"/>
              </a:rPr>
            </a:br>
            <a:r>
              <a:rPr lang="ru-RU" sz="2700" b="1" dirty="0" err="1" smtClean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Объединенность</a:t>
            </a:r>
            <a:r>
              <a:rPr lang="ru-RU" sz="2700" b="1" dirty="0" smtClean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sz="2700" b="1" dirty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усилий школы и семьи и есть основа </a:t>
            </a:r>
            <a:r>
              <a:rPr lang="ru-RU" sz="2700" b="1" dirty="0" smtClean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моей деятельности, </a:t>
            </a:r>
            <a:r>
              <a:rPr lang="ru-RU" sz="2700" b="1" dirty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которая заключается в принципе </a:t>
            </a:r>
            <a:r>
              <a:rPr lang="ru-RU" sz="2700" b="1" dirty="0" err="1" smtClean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содеянности</a:t>
            </a:r>
            <a:r>
              <a:rPr lang="ru-RU" sz="2700" dirty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:</a:t>
            </a:r>
            <a:r>
              <a:rPr lang="ru-RU" sz="4400" dirty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/>
            </a:r>
            <a:br>
              <a:rPr lang="ru-RU" sz="4400" dirty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700808"/>
            <a:ext cx="7962088" cy="4968552"/>
          </a:xfrm>
        </p:spPr>
        <p:txBody>
          <a:bodyPr>
            <a:normAutofit fontScale="475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ru-RU" sz="44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ДЕЯНИЕ</a:t>
            </a:r>
            <a:r>
              <a:rPr lang="ru-RU" sz="44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– это и поступок, и действие, и оформленное дело, и свершенное нечто, изменившее ситуацию. </a:t>
            </a:r>
          </a:p>
          <a:p>
            <a:pPr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ru-RU" sz="44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СУБЪЕКТАМИ</a:t>
            </a:r>
            <a:r>
              <a:rPr lang="ru-RU" sz="44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воплощения данного принципа в реальность повседневности являются педагоги и родители. Но полноправным субъектом может стать и сам ребенок. Принцип </a:t>
            </a:r>
            <a:r>
              <a:rPr lang="ru-RU" sz="4400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содеянности</a:t>
            </a:r>
            <a:r>
              <a:rPr lang="ru-RU" sz="44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осуществляется благодаря конкретному реальному делу, которое планируется двумя партнерами. Здесь учитель, родитель и ребенок выступают в роли равных субъектов деятельности, и тогда для ребенка две противостоящие сферы жизни (школа и семья) вдруг сливаются в нечто единое под названием “ общество”, “человечество”, “родина”, “страна”, и дети восходят на ступень выше в понимании сущности жизни как таковой.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76799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332656"/>
            <a:ext cx="7498080" cy="5674960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700" b="1" dirty="0">
                <a:solidFill>
                  <a:schemeClr val="bg2">
                    <a:lumMod val="25000"/>
                  </a:schemeClr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Мой ученик – это не только школьник, а, прежде всего, человек с многогранными интересами, запросами, </a:t>
            </a:r>
            <a:r>
              <a:rPr lang="ru-RU" sz="2700" b="1" dirty="0" smtClean="0">
                <a:solidFill>
                  <a:schemeClr val="bg2">
                    <a:lumMod val="25000"/>
                  </a:schemeClr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стремлениями…</a:t>
            </a:r>
            <a:r>
              <a:rPr lang="ru-RU" sz="2700" b="1" dirty="0">
                <a:solidFill>
                  <a:schemeClr val="bg2">
                    <a:lumMod val="25000"/>
                  </a:schemeClr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/>
            </a:r>
            <a:br>
              <a:rPr lang="ru-RU" sz="2700" b="1" dirty="0">
                <a:solidFill>
                  <a:schemeClr val="bg2">
                    <a:lumMod val="25000"/>
                  </a:schemeClr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2700" b="1" dirty="0">
                <a:solidFill>
                  <a:schemeClr val="bg2">
                    <a:lumMod val="25000"/>
                  </a:schemeClr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 </a:t>
            </a:r>
            <a:r>
              <a:rPr lang="ru-RU" sz="2700" b="1" dirty="0" smtClean="0">
                <a:solidFill>
                  <a:schemeClr val="bg2">
                    <a:lumMod val="25000"/>
                  </a:schemeClr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Кто </a:t>
            </a:r>
            <a:r>
              <a:rPr lang="ru-RU" sz="2700" b="1" dirty="0">
                <a:solidFill>
                  <a:schemeClr val="bg2">
                    <a:lumMod val="25000"/>
                  </a:schemeClr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он будет, когда вырастет? Каким он будет?</a:t>
            </a:r>
            <a:br>
              <a:rPr lang="ru-RU" sz="2700" b="1" dirty="0">
                <a:solidFill>
                  <a:schemeClr val="bg2">
                    <a:lumMod val="25000"/>
                  </a:schemeClr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2700" dirty="0">
                <a:solidFill>
                  <a:schemeClr val="bg2">
                    <a:lumMod val="25000"/>
                  </a:schemeClr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 </a:t>
            </a:r>
            <a:r>
              <a:rPr lang="ru-RU" sz="2700" dirty="0" smtClean="0">
                <a:solidFill>
                  <a:schemeClr val="bg2">
                    <a:lumMod val="25000"/>
                  </a:schemeClr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/>
            </a:r>
            <a:br>
              <a:rPr lang="ru-RU" sz="2700" dirty="0" smtClean="0">
                <a:solidFill>
                  <a:schemeClr val="bg2">
                    <a:lumMod val="25000"/>
                  </a:schemeClr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27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Это </a:t>
            </a:r>
            <a:r>
              <a:rPr lang="ru-RU" sz="27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не праздные вопросы – это вопросы жизни. Воспитать гражданина, целеустремленного, убежденного, творчески мыслящего, доброго и </a:t>
            </a:r>
            <a:r>
              <a:rPr lang="ru-RU" sz="27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отзывчивого, </a:t>
            </a:r>
            <a:r>
              <a:rPr lang="ru-RU" sz="27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– это мой долг как учителя-воспитателя. Решать эту задачу помогает мне хорошо продуманная система работы не только с ребятами во внеурочное время, но и с родителями. </a:t>
            </a:r>
          </a:p>
        </p:txBody>
      </p:sp>
    </p:spTree>
    <p:extLst>
      <p:ext uri="{BB962C8B-B14F-4D97-AF65-F5344CB8AC3E}">
        <p14:creationId xmlns:p14="http://schemas.microsoft.com/office/powerpoint/2010/main" val="1945442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620688"/>
            <a:ext cx="7498080" cy="5832648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Анализируя 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опыт воспитательной работы и текущее состояние дел в этой области в настоящее время, пришла к выводу, что успешно осуществлять работу в данном направлении можно только при условии активного взаимодействия и сотрудничества с семьями своих учеников.</a:t>
            </a:r>
            <a:br>
              <a:rPr lang="ru-RU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Цель: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br>
              <a:rPr 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объединение усилий класса и семей учащихся для оптимизации процесса воспитания и создание условий для реальных совместных практических действий, содействующих счастливому развитию ребенка, для успешной социализации и самореализации детей. </a:t>
            </a:r>
            <a:br>
              <a:rPr lang="ru-RU" sz="24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4861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1124744"/>
            <a:ext cx="7498080" cy="5123656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создать оптимальные условия для конструктивного взаимодействия с родителями учащихся;</a:t>
            </a:r>
          </a:p>
          <a:p>
            <a:pPr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организовать психолого-педагогическое просвещение родителей через систему родительских собраний, тематических групповых и индивидуальных консультаций;</a:t>
            </a:r>
          </a:p>
          <a:p>
            <a:pPr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организовать совместное проведение досуга детей и родителей через мероприятия интеллектуального, спортивного и пр. характера;</a:t>
            </a:r>
          </a:p>
          <a:p>
            <a:pPr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через формирование социально-бытовых, хозяйственно- экономических, правовых, </a:t>
            </a:r>
            <a:r>
              <a:rPr lang="ru-RU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общетрудовых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и пр. компетенций подготовить учащихся к самостоятельной жизни;</a:t>
            </a:r>
          </a:p>
          <a:p>
            <a:pPr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сформировать у учащихся устойчивую гражданско-патриотическую позицию через привитие чувства дома, любви и ответственности не только по отношению к собственной семье, но и по отношению к школе как ко второму дому, к своему родному городу, своей малой родине и т.д., </a:t>
            </a:r>
            <a:r>
              <a:rPr lang="ru-RU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и 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к учителям, как к людям, заботящихся о них и несущих за них ответственность во время пребывания в стенах школы.</a:t>
            </a:r>
            <a:endParaRPr lang="ru-RU" dirty="0">
              <a:effectLst/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4050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задач: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1124744"/>
            <a:ext cx="7498080" cy="5400600"/>
          </a:xfrm>
        </p:spPr>
        <p:txBody>
          <a:bodyPr>
            <a:normAutofit fontScale="32500" lnSpcReduction="20000"/>
          </a:bodyPr>
          <a:lstStyle/>
          <a:p>
            <a:pPr marL="82296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74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1. Диагностика семьи по направлениям: </a:t>
            </a:r>
          </a:p>
          <a:p>
            <a:pPr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ru-RU" sz="72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образ жизни, особенности семейного воспитания и место ребенка в системе внутрисемейных отношений (анкетирование);</a:t>
            </a:r>
          </a:p>
          <a:p>
            <a:pPr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ru-RU" sz="72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готовность родителей к конструктивному диалогу и сотрудничеству с классом и классным руководителем (аналитическая беседа);</a:t>
            </a:r>
          </a:p>
          <a:p>
            <a:pPr marL="82296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400" dirty="0">
                <a:latin typeface="Calibri"/>
                <a:ea typeface="Calibri"/>
                <a:cs typeface="Times New Roman"/>
              </a:rPr>
              <a:t> </a:t>
            </a:r>
          </a:p>
          <a:p>
            <a:pPr marL="82296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80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Полученный результат: </a:t>
            </a:r>
            <a:r>
              <a:rPr lang="ru-RU" sz="80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составлены характеристики каждой семьи с целью выстраивания оптимальных путей взаимодействия семьи и класса. </a:t>
            </a:r>
          </a:p>
          <a:p>
            <a:pPr marL="82296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400" dirty="0">
                <a:latin typeface="Calibri"/>
                <a:ea typeface="Calibri"/>
                <a:cs typeface="Times New Roman"/>
              </a:rPr>
              <a:t> </a:t>
            </a:r>
          </a:p>
          <a:p>
            <a:pPr marL="82296" indent="0">
              <a:lnSpc>
                <a:spcPct val="115000"/>
              </a:lnSpc>
              <a:spcAft>
                <a:spcPts val="1000"/>
              </a:spcAft>
              <a:buNone/>
            </a:pPr>
            <a:endParaRPr lang="ru-RU" sz="2400" dirty="0"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11420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280</TotalTime>
  <Words>1653</Words>
  <Application>Microsoft Office PowerPoint</Application>
  <PresentationFormat>Экран (4:3)</PresentationFormat>
  <Paragraphs>164</Paragraphs>
  <Slides>30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Солнцестояние</vt:lpstr>
      <vt:lpstr>Организация работы классного руководителя по оптимизации взаимодействия семьи и школы</vt:lpstr>
      <vt:lpstr>«Главную обязанность учителей мы должны видеть не в упреках в адрес родителей и наставлениях, как им повлиять на ребенка, а в стремлении гуманизировать взаимоотношения родителей с детьми”.                                                               Амонашвили Ш.А.  </vt:lpstr>
      <vt:lpstr> «Самое сложное в работе с детьми – это работа с их родителями».</vt:lpstr>
      <vt:lpstr>Ни школа без семьи, ни семья без школы не способны справиться с тончайшими и сложнейшими задачами становления человека...</vt:lpstr>
      <vt:lpstr> Объединенность усилий школы и семьи и есть основа моей деятельности, которая заключается в принципе содеянности: </vt:lpstr>
      <vt:lpstr>Мой ученик – это не только школьник, а, прежде всего, человек с многогранными интересами, запросами, стремлениями…  Кто он будет, когда вырастет? Каким он будет?   Это не праздные вопросы – это вопросы жизни. Воспитать гражданина, целеустремленного, убежденного, творчески мыслящего, доброго и отзывчивого, – это мой долг как учителя-воспитателя. Решать эту задачу помогает мне хорошо продуманная система работы не только с ребятами во внеурочное время, но и с родителями. </vt:lpstr>
      <vt:lpstr>Анализируя опыт воспитательной работы и текущее состояние дел в этой области в настоящее время, пришла к выводу, что успешно осуществлять работу в данном направлении можно только при условии активного взаимодействия и сотрудничества с семьями своих учеников. Цель:  объединение усилий класса и семей учащихся для оптимизации процесса воспитания и создание условий для реальных совместных практических действий, содействующих счастливому развитию ребенка, для успешной социализации и самореализации детей.  </vt:lpstr>
      <vt:lpstr>Задачи:</vt:lpstr>
      <vt:lpstr>Реализация задач:</vt:lpstr>
      <vt:lpstr>Реализация задач:</vt:lpstr>
      <vt:lpstr>Презентация PowerPoint</vt:lpstr>
      <vt:lpstr>Справка о результатах диагностики эмоционального состояния учащихся 6Г класса</vt:lpstr>
      <vt:lpstr>Презентация PowerPoint</vt:lpstr>
      <vt:lpstr>Презентация PowerPoint</vt:lpstr>
      <vt:lpstr>Результаты  диагностирования уровня воспитанности учащихся  6Г класса</vt:lpstr>
      <vt:lpstr>Действия по реализации задач. Основные направления в работе с родителями.</vt:lpstr>
      <vt:lpstr>Презентация PowerPoint</vt:lpstr>
      <vt:lpstr>Презентация PowerPoint</vt:lpstr>
      <vt:lpstr>Презентация PowerPoint</vt:lpstr>
      <vt:lpstr>Презентация PowerPoint</vt:lpstr>
      <vt:lpstr>Реализация совместной деятельности. Организационный алгоритм совместного с родителями творческого дела.</vt:lpstr>
      <vt:lpstr>Презентация PowerPoint</vt:lpstr>
      <vt:lpstr>Презентация PowerPoint</vt:lpstr>
      <vt:lpstr>Презентация PowerPoint</vt:lpstr>
      <vt:lpstr>Презентация PowerPoint</vt:lpstr>
      <vt:lpstr>Мероприятия, проведенные совместно с родителями</vt:lpstr>
      <vt:lpstr>Презентация PowerPoint</vt:lpstr>
      <vt:lpstr>Презентация PowerPoint</vt:lpstr>
      <vt:lpstr>Позитивные результаты моей деятельности как классного руководителя исходят из определенных составляющих:  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работы классного руководителя по оптимизации взаимодействия учащихся и родителей</dc:title>
  <dc:creator>User</dc:creator>
  <cp:lastModifiedBy>User</cp:lastModifiedBy>
  <cp:revision>41</cp:revision>
  <cp:lastPrinted>2014-01-11T13:38:57Z</cp:lastPrinted>
  <dcterms:created xsi:type="dcterms:W3CDTF">2014-01-09T10:43:48Z</dcterms:created>
  <dcterms:modified xsi:type="dcterms:W3CDTF">2014-01-11T13:42:19Z</dcterms:modified>
</cp:coreProperties>
</file>