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4" r:id="rId3"/>
    <p:sldId id="273" r:id="rId4"/>
    <p:sldId id="292" r:id="rId5"/>
    <p:sldId id="272" r:id="rId6"/>
    <p:sldId id="257" r:id="rId7"/>
    <p:sldId id="267" r:id="rId8"/>
    <p:sldId id="296" r:id="rId9"/>
    <p:sldId id="297" r:id="rId10"/>
    <p:sldId id="277" r:id="rId11"/>
    <p:sldId id="279" r:id="rId12"/>
    <p:sldId id="281" r:id="rId13"/>
    <p:sldId id="263" r:id="rId14"/>
    <p:sldId id="300" r:id="rId15"/>
    <p:sldId id="287" r:id="rId16"/>
    <p:sldId id="262" r:id="rId17"/>
    <p:sldId id="299" r:id="rId18"/>
    <p:sldId id="288" r:id="rId19"/>
    <p:sldId id="29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33"/>
    <a:srgbClr val="00FF00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0" autoAdjust="0"/>
    <p:restoredTop sz="94587" autoAdjust="0"/>
  </p:normalViewPr>
  <p:slideViewPr>
    <p:cSldViewPr>
      <p:cViewPr varScale="1">
        <p:scale>
          <a:sx n="93" d="100"/>
          <a:sy n="93" d="100"/>
        </p:scale>
        <p:origin x="-7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256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F1ED0-292D-4A63-AFC6-7F64F02B9E7F}" type="doc">
      <dgm:prSet loTypeId="urn:microsoft.com/office/officeart/2005/8/layout/defaul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9AFDF44-589B-4690-8C4D-01E34579588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</a:pPr>
          <a:r>
            <a:rPr lang="ru-RU" sz="2400" dirty="0" smtClean="0"/>
            <a:t>работать </a:t>
          </a:r>
        </a:p>
        <a:p>
          <a:pPr>
            <a:lnSpc>
              <a:spcPct val="50000"/>
            </a:lnSpc>
          </a:pPr>
          <a:r>
            <a:rPr lang="ru-RU" sz="2400" dirty="0" smtClean="0"/>
            <a:t>с текстом</a:t>
          </a:r>
          <a:endParaRPr lang="ru-RU" sz="2400" dirty="0"/>
        </a:p>
      </dgm:t>
    </dgm:pt>
    <dgm:pt modelId="{52333590-1B58-469D-B5DF-43A256359F75}" type="parTrans" cxnId="{BA208C59-F6A4-4AC1-B16E-1EA3974FEFE8}">
      <dgm:prSet/>
      <dgm:spPr/>
      <dgm:t>
        <a:bodyPr/>
        <a:lstStyle/>
        <a:p>
          <a:endParaRPr lang="ru-RU"/>
        </a:p>
      </dgm:t>
    </dgm:pt>
    <dgm:pt modelId="{C592B044-F6D5-4D5C-B63B-1A591C4BA238}" type="sibTrans" cxnId="{BA208C59-F6A4-4AC1-B16E-1EA3974FEFE8}">
      <dgm:prSet/>
      <dgm:spPr/>
      <dgm:t>
        <a:bodyPr/>
        <a:lstStyle/>
        <a:p>
          <a:endParaRPr lang="ru-RU"/>
        </a:p>
      </dgm:t>
    </dgm:pt>
    <dgm:pt modelId="{831C2CFA-9D53-4410-AFFB-275291D0227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создавать графические объекты и базы данных</a:t>
          </a:r>
          <a:endParaRPr lang="ru-RU" sz="2400" dirty="0"/>
        </a:p>
      </dgm:t>
    </dgm:pt>
    <dgm:pt modelId="{9BD5A3C5-3B69-47B4-8CF1-9A44813ED4BD}" type="parTrans" cxnId="{06B1C4E2-CBAF-4D1D-8746-656026681D42}">
      <dgm:prSet/>
      <dgm:spPr/>
      <dgm:t>
        <a:bodyPr/>
        <a:lstStyle/>
        <a:p>
          <a:endParaRPr lang="ru-RU"/>
        </a:p>
      </dgm:t>
    </dgm:pt>
    <dgm:pt modelId="{848C5C5F-07CB-4AEB-B458-2C8A8D1208EA}" type="sibTrans" cxnId="{06B1C4E2-CBAF-4D1D-8746-656026681D42}">
      <dgm:prSet/>
      <dgm:spPr/>
      <dgm:t>
        <a:bodyPr/>
        <a:lstStyle/>
        <a:p>
          <a:endParaRPr lang="ru-RU"/>
        </a:p>
      </dgm:t>
    </dgm:pt>
    <dgm:pt modelId="{D899FC9F-7B7D-4765-9922-E38BE431FFE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использовать электронные таблицы</a:t>
          </a:r>
          <a:endParaRPr lang="ru-RU" sz="2400" dirty="0"/>
        </a:p>
      </dgm:t>
    </dgm:pt>
    <dgm:pt modelId="{94F2E065-68CE-43FA-98B6-560AA80972FF}" type="parTrans" cxnId="{56B2467B-DFBA-46C6-8E94-3498683BDAFC}">
      <dgm:prSet/>
      <dgm:spPr/>
      <dgm:t>
        <a:bodyPr/>
        <a:lstStyle/>
        <a:p>
          <a:endParaRPr lang="ru-RU"/>
        </a:p>
      </dgm:t>
    </dgm:pt>
    <dgm:pt modelId="{D5698104-3AE8-4E78-8683-014787306B8D}" type="sibTrans" cxnId="{56B2467B-DFBA-46C6-8E94-3498683BDAFC}">
      <dgm:prSet/>
      <dgm:spPr/>
      <dgm:t>
        <a:bodyPr/>
        <a:lstStyle/>
        <a:p>
          <a:endParaRPr lang="ru-RU"/>
        </a:p>
      </dgm:t>
    </dgm:pt>
    <dgm:pt modelId="{6BEBEF9D-F396-4E69-B331-1B0F657D71D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осваивать новые способы сбора, обработки информации </a:t>
          </a:r>
          <a:endParaRPr lang="ru-RU" dirty="0"/>
        </a:p>
      </dgm:t>
    </dgm:pt>
    <dgm:pt modelId="{4D50E46B-6E76-4987-A1AA-F520521A48A9}" type="parTrans" cxnId="{A458270C-7140-49D2-9085-E04E18D05EFA}">
      <dgm:prSet/>
      <dgm:spPr/>
      <dgm:t>
        <a:bodyPr/>
        <a:lstStyle/>
        <a:p>
          <a:endParaRPr lang="ru-RU"/>
        </a:p>
      </dgm:t>
    </dgm:pt>
    <dgm:pt modelId="{6F3E41DA-B3EC-4FC0-A0BA-4ADAA505BDC4}" type="sibTrans" cxnId="{A458270C-7140-49D2-9085-E04E18D05EFA}">
      <dgm:prSet/>
      <dgm:spPr/>
      <dgm:t>
        <a:bodyPr/>
        <a:lstStyle/>
        <a:p>
          <a:endParaRPr lang="ru-RU"/>
        </a:p>
      </dgm:t>
    </dgm:pt>
    <dgm:pt modelId="{5E1C90F0-3A25-40DA-9C01-200FA342E4A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расширяет свой кругозор</a:t>
          </a:r>
          <a:endParaRPr lang="ru-RU" sz="2400" dirty="0"/>
        </a:p>
      </dgm:t>
    </dgm:pt>
    <dgm:pt modelId="{106B94B3-2B13-48E2-B6C2-7FA346FE8572}" type="parTrans" cxnId="{EA03100B-C3B6-45EB-9894-512AF880C33E}">
      <dgm:prSet/>
      <dgm:spPr/>
      <dgm:t>
        <a:bodyPr/>
        <a:lstStyle/>
        <a:p>
          <a:endParaRPr lang="ru-RU"/>
        </a:p>
      </dgm:t>
    </dgm:pt>
    <dgm:pt modelId="{8D612CDE-6178-4C6B-A6AE-615BA1EF7667}" type="sibTrans" cxnId="{EA03100B-C3B6-45EB-9894-512AF880C33E}">
      <dgm:prSet/>
      <dgm:spPr/>
      <dgm:t>
        <a:bodyPr/>
        <a:lstStyle/>
        <a:p>
          <a:endParaRPr lang="ru-RU"/>
        </a:p>
      </dgm:t>
    </dgm:pt>
    <dgm:pt modelId="{17193A25-F6FC-45BC-AD83-6AC8630378B7}" type="pres">
      <dgm:prSet presAssocID="{C4EF1ED0-292D-4A63-AFC6-7F64F02B9E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A68803-A5A8-4156-9CC8-FB4880EDCE44}" type="pres">
      <dgm:prSet presAssocID="{E9AFDF44-589B-4690-8C4D-01E345795889}" presName="node" presStyleLbl="node1" presStyleIdx="0" presStyleCnt="5" custScaleX="113838" custScaleY="137180" custLinFactNeighborX="0" custLinFactNeighborY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A0D58-8783-4216-9353-239D42537ADF}" type="pres">
      <dgm:prSet presAssocID="{C592B044-F6D5-4D5C-B63B-1A591C4BA238}" presName="sibTrans" presStyleCnt="0"/>
      <dgm:spPr/>
    </dgm:pt>
    <dgm:pt modelId="{1344CBE8-01E7-4AEE-A439-078D99C33CF0}" type="pres">
      <dgm:prSet presAssocID="{831C2CFA-9D53-4410-AFFB-275291D02278}" presName="node" presStyleLbl="node1" presStyleIdx="1" presStyleCnt="5" custScaleX="110008" custScaleY="137180" custLinFactNeighborX="5393" custLinFactNeighborY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4274E-16D9-42E8-A546-52598E9E0379}" type="pres">
      <dgm:prSet presAssocID="{848C5C5F-07CB-4AEB-B458-2C8A8D1208EA}" presName="sibTrans" presStyleCnt="0"/>
      <dgm:spPr/>
    </dgm:pt>
    <dgm:pt modelId="{FC79AA30-B78E-482C-8C87-1892C96C9296}" type="pres">
      <dgm:prSet presAssocID="{D899FC9F-7B7D-4765-9922-E38BE431FFEC}" presName="node" presStyleLbl="node1" presStyleIdx="2" presStyleCnt="5" custScaleY="153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36E9F-8FC3-4C77-81C9-3DD8EDD20CA6}" type="pres">
      <dgm:prSet presAssocID="{D5698104-3AE8-4E78-8683-014787306B8D}" presName="sibTrans" presStyleCnt="0"/>
      <dgm:spPr/>
    </dgm:pt>
    <dgm:pt modelId="{DAB10B3B-EA19-43ED-91BC-BD143A7F363B}" type="pres">
      <dgm:prSet presAssocID="{6BEBEF9D-F396-4E69-B331-1B0F657D71D2}" presName="node" presStyleLbl="node1" presStyleIdx="3" presStyleCnt="5" custScaleY="153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771C7-EADD-42DF-BA83-BBD72A9FBD97}" type="pres">
      <dgm:prSet presAssocID="{6F3E41DA-B3EC-4FC0-A0BA-4ADAA505BDC4}" presName="sibTrans" presStyleCnt="0"/>
      <dgm:spPr/>
    </dgm:pt>
    <dgm:pt modelId="{FDA41472-8C1C-4A9C-B3E9-B2B08189742C}" type="pres">
      <dgm:prSet presAssocID="{5E1C90F0-3A25-40DA-9C01-200FA342E4A5}" presName="node" presStyleLbl="node1" presStyleIdx="4" presStyleCnt="5" custScaleY="153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459D7C-27E9-4545-B8B7-141040D1762C}" type="presOf" srcId="{D899FC9F-7B7D-4765-9922-E38BE431FFEC}" destId="{FC79AA30-B78E-482C-8C87-1892C96C9296}" srcOrd="0" destOrd="0" presId="urn:microsoft.com/office/officeart/2005/8/layout/default"/>
    <dgm:cxn modelId="{BA208C59-F6A4-4AC1-B16E-1EA3974FEFE8}" srcId="{C4EF1ED0-292D-4A63-AFC6-7F64F02B9E7F}" destId="{E9AFDF44-589B-4690-8C4D-01E345795889}" srcOrd="0" destOrd="0" parTransId="{52333590-1B58-469D-B5DF-43A256359F75}" sibTransId="{C592B044-F6D5-4D5C-B63B-1A591C4BA238}"/>
    <dgm:cxn modelId="{6C0FA304-3AEE-44BE-B5D1-57EC7E8D648E}" type="presOf" srcId="{C4EF1ED0-292D-4A63-AFC6-7F64F02B9E7F}" destId="{17193A25-F6FC-45BC-AD83-6AC8630378B7}" srcOrd="0" destOrd="0" presId="urn:microsoft.com/office/officeart/2005/8/layout/default"/>
    <dgm:cxn modelId="{56B2467B-DFBA-46C6-8E94-3498683BDAFC}" srcId="{C4EF1ED0-292D-4A63-AFC6-7F64F02B9E7F}" destId="{D899FC9F-7B7D-4765-9922-E38BE431FFEC}" srcOrd="2" destOrd="0" parTransId="{94F2E065-68CE-43FA-98B6-560AA80972FF}" sibTransId="{D5698104-3AE8-4E78-8683-014787306B8D}"/>
    <dgm:cxn modelId="{B277A2C8-0237-43DC-A9A0-EC4321462F69}" type="presOf" srcId="{831C2CFA-9D53-4410-AFFB-275291D02278}" destId="{1344CBE8-01E7-4AEE-A439-078D99C33CF0}" srcOrd="0" destOrd="0" presId="urn:microsoft.com/office/officeart/2005/8/layout/default"/>
    <dgm:cxn modelId="{EA03100B-C3B6-45EB-9894-512AF880C33E}" srcId="{C4EF1ED0-292D-4A63-AFC6-7F64F02B9E7F}" destId="{5E1C90F0-3A25-40DA-9C01-200FA342E4A5}" srcOrd="4" destOrd="0" parTransId="{106B94B3-2B13-48E2-B6C2-7FA346FE8572}" sibTransId="{8D612CDE-6178-4C6B-A6AE-615BA1EF7667}"/>
    <dgm:cxn modelId="{66194740-DEFC-4DC8-A075-36F06D6F1993}" type="presOf" srcId="{6BEBEF9D-F396-4E69-B331-1B0F657D71D2}" destId="{DAB10B3B-EA19-43ED-91BC-BD143A7F363B}" srcOrd="0" destOrd="0" presId="urn:microsoft.com/office/officeart/2005/8/layout/default"/>
    <dgm:cxn modelId="{A458270C-7140-49D2-9085-E04E18D05EFA}" srcId="{C4EF1ED0-292D-4A63-AFC6-7F64F02B9E7F}" destId="{6BEBEF9D-F396-4E69-B331-1B0F657D71D2}" srcOrd="3" destOrd="0" parTransId="{4D50E46B-6E76-4987-A1AA-F520521A48A9}" sibTransId="{6F3E41DA-B3EC-4FC0-A0BA-4ADAA505BDC4}"/>
    <dgm:cxn modelId="{06B1C4E2-CBAF-4D1D-8746-656026681D42}" srcId="{C4EF1ED0-292D-4A63-AFC6-7F64F02B9E7F}" destId="{831C2CFA-9D53-4410-AFFB-275291D02278}" srcOrd="1" destOrd="0" parTransId="{9BD5A3C5-3B69-47B4-8CF1-9A44813ED4BD}" sibTransId="{848C5C5F-07CB-4AEB-B458-2C8A8D1208EA}"/>
    <dgm:cxn modelId="{AB0375DB-62BE-42B0-BCB8-6AFB2B8CD69E}" type="presOf" srcId="{5E1C90F0-3A25-40DA-9C01-200FA342E4A5}" destId="{FDA41472-8C1C-4A9C-B3E9-B2B08189742C}" srcOrd="0" destOrd="0" presId="urn:microsoft.com/office/officeart/2005/8/layout/default"/>
    <dgm:cxn modelId="{5FC042F1-9CF3-484B-881B-265096E4788A}" type="presOf" srcId="{E9AFDF44-589B-4690-8C4D-01E345795889}" destId="{B3A68803-A5A8-4156-9CC8-FB4880EDCE44}" srcOrd="0" destOrd="0" presId="urn:microsoft.com/office/officeart/2005/8/layout/default"/>
    <dgm:cxn modelId="{7C9DB43E-6448-41E3-B791-73CAF85BA200}" type="presParOf" srcId="{17193A25-F6FC-45BC-AD83-6AC8630378B7}" destId="{B3A68803-A5A8-4156-9CC8-FB4880EDCE44}" srcOrd="0" destOrd="0" presId="urn:microsoft.com/office/officeart/2005/8/layout/default"/>
    <dgm:cxn modelId="{373E94DE-E3B4-433C-97C3-D4B4C9E9C6D7}" type="presParOf" srcId="{17193A25-F6FC-45BC-AD83-6AC8630378B7}" destId="{62DA0D58-8783-4216-9353-239D42537ADF}" srcOrd="1" destOrd="0" presId="urn:microsoft.com/office/officeart/2005/8/layout/default"/>
    <dgm:cxn modelId="{00C7BD57-DB15-4352-9861-7A948CF75E92}" type="presParOf" srcId="{17193A25-F6FC-45BC-AD83-6AC8630378B7}" destId="{1344CBE8-01E7-4AEE-A439-078D99C33CF0}" srcOrd="2" destOrd="0" presId="urn:microsoft.com/office/officeart/2005/8/layout/default"/>
    <dgm:cxn modelId="{3587EFE7-6503-4CF8-956E-AF6544275969}" type="presParOf" srcId="{17193A25-F6FC-45BC-AD83-6AC8630378B7}" destId="{4E94274E-16D9-42E8-A546-52598E9E0379}" srcOrd="3" destOrd="0" presId="urn:microsoft.com/office/officeart/2005/8/layout/default"/>
    <dgm:cxn modelId="{EDC93397-7464-49D2-BFE1-1C9765AD0CAA}" type="presParOf" srcId="{17193A25-F6FC-45BC-AD83-6AC8630378B7}" destId="{FC79AA30-B78E-482C-8C87-1892C96C9296}" srcOrd="4" destOrd="0" presId="urn:microsoft.com/office/officeart/2005/8/layout/default"/>
    <dgm:cxn modelId="{C5BEB51B-233E-4547-A87F-BB990344E8ED}" type="presParOf" srcId="{17193A25-F6FC-45BC-AD83-6AC8630378B7}" destId="{D9236E9F-8FC3-4C77-81C9-3DD8EDD20CA6}" srcOrd="5" destOrd="0" presId="urn:microsoft.com/office/officeart/2005/8/layout/default"/>
    <dgm:cxn modelId="{E0BE4B6E-674A-4602-BA0C-EC3E1C579AEC}" type="presParOf" srcId="{17193A25-F6FC-45BC-AD83-6AC8630378B7}" destId="{DAB10B3B-EA19-43ED-91BC-BD143A7F363B}" srcOrd="6" destOrd="0" presId="urn:microsoft.com/office/officeart/2005/8/layout/default"/>
    <dgm:cxn modelId="{24396553-08C1-48F7-98FD-F713DC34C44C}" type="presParOf" srcId="{17193A25-F6FC-45BC-AD83-6AC8630378B7}" destId="{B3B771C7-EADD-42DF-BA83-BBD72A9FBD97}" srcOrd="7" destOrd="0" presId="urn:microsoft.com/office/officeart/2005/8/layout/default"/>
    <dgm:cxn modelId="{7BD82142-C6F1-446B-BCAA-195B9726A427}" type="presParOf" srcId="{17193A25-F6FC-45BC-AD83-6AC8630378B7}" destId="{FDA41472-8C1C-4A9C-B3E9-B2B08189742C}" srcOrd="8" destOrd="0" presId="urn:microsoft.com/office/officeart/2005/8/layout/default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DC81A-60E7-4898-B16A-B99BC5DEEBA6}" type="doc">
      <dgm:prSet loTypeId="urn:microsoft.com/office/officeart/2005/8/layout/default" loCatId="list" qsTypeId="urn:microsoft.com/office/officeart/2005/8/quickstyle/simple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510D786F-F242-4D4A-909A-C660F05E69CD}">
      <dgm:prSet phldrT="[Текст]"/>
      <dgm:spPr/>
      <dgm:t>
        <a:bodyPr/>
        <a:lstStyle/>
        <a:p>
          <a:r>
            <a:rPr lang="ru-RU" dirty="0" smtClean="0"/>
            <a:t>стимулируется познавательный интерес</a:t>
          </a:r>
          <a:endParaRPr lang="ru-RU" dirty="0"/>
        </a:p>
      </dgm:t>
    </dgm:pt>
    <dgm:pt modelId="{7B9531D8-3DA6-44DB-8F50-9DE1439C738B}" type="parTrans" cxnId="{05AF58AB-2C88-480F-BE2E-B28334614C84}">
      <dgm:prSet/>
      <dgm:spPr/>
      <dgm:t>
        <a:bodyPr/>
        <a:lstStyle/>
        <a:p>
          <a:endParaRPr lang="ru-RU"/>
        </a:p>
      </dgm:t>
    </dgm:pt>
    <dgm:pt modelId="{DAACA662-9DA1-49E6-9DB3-FFE30BBBF902}" type="sibTrans" cxnId="{05AF58AB-2C88-480F-BE2E-B28334614C84}">
      <dgm:prSet/>
      <dgm:spPr/>
      <dgm:t>
        <a:bodyPr/>
        <a:lstStyle/>
        <a:p>
          <a:endParaRPr lang="ru-RU"/>
        </a:p>
      </dgm:t>
    </dgm:pt>
    <dgm:pt modelId="{A8F115A3-9C94-43DB-B6EE-B1B11AFF9B1D}">
      <dgm:prSet phldrT="[Текст]"/>
      <dgm:spPr/>
      <dgm:t>
        <a:bodyPr/>
        <a:lstStyle/>
        <a:p>
          <a:r>
            <a:rPr lang="ru-RU" dirty="0" smtClean="0"/>
            <a:t>повышается мотивация учения</a:t>
          </a:r>
          <a:endParaRPr lang="ru-RU" dirty="0"/>
        </a:p>
      </dgm:t>
    </dgm:pt>
    <dgm:pt modelId="{BB762A4D-AE23-4332-899F-386113C88BE0}" type="parTrans" cxnId="{0200E434-890C-46CB-A58B-1299106B1111}">
      <dgm:prSet/>
      <dgm:spPr/>
      <dgm:t>
        <a:bodyPr/>
        <a:lstStyle/>
        <a:p>
          <a:endParaRPr lang="ru-RU"/>
        </a:p>
      </dgm:t>
    </dgm:pt>
    <dgm:pt modelId="{A2407CA7-A3BE-42A2-BCCE-0F3548C834B1}" type="sibTrans" cxnId="{0200E434-890C-46CB-A58B-1299106B1111}">
      <dgm:prSet/>
      <dgm:spPr/>
      <dgm:t>
        <a:bodyPr/>
        <a:lstStyle/>
        <a:p>
          <a:endParaRPr lang="ru-RU"/>
        </a:p>
      </dgm:t>
    </dgm:pt>
    <dgm:pt modelId="{FF9ADA79-68CF-4D37-9908-DB991D846AB0}">
      <dgm:prSet phldrT="[Текст]"/>
      <dgm:spPr/>
      <dgm:t>
        <a:bodyPr/>
        <a:lstStyle/>
        <a:p>
          <a:r>
            <a:rPr lang="ru-RU" dirty="0" smtClean="0"/>
            <a:t>возрастает эффективность самостоятельной работы</a:t>
          </a:r>
          <a:endParaRPr lang="ru-RU" dirty="0"/>
        </a:p>
      </dgm:t>
    </dgm:pt>
    <dgm:pt modelId="{BE847BC2-DF99-450B-9D9C-37841F6648A1}" type="parTrans" cxnId="{5CCE7102-8C33-43E3-A9F6-9000AB665C61}">
      <dgm:prSet/>
      <dgm:spPr/>
      <dgm:t>
        <a:bodyPr/>
        <a:lstStyle/>
        <a:p>
          <a:endParaRPr lang="ru-RU"/>
        </a:p>
      </dgm:t>
    </dgm:pt>
    <dgm:pt modelId="{3589247E-228B-4E9A-9EBC-BCC8B70880C2}" type="sibTrans" cxnId="{5CCE7102-8C33-43E3-A9F6-9000AB665C61}">
      <dgm:prSet/>
      <dgm:spPr/>
      <dgm:t>
        <a:bodyPr/>
        <a:lstStyle/>
        <a:p>
          <a:endParaRPr lang="ru-RU"/>
        </a:p>
      </dgm:t>
    </dgm:pt>
    <dgm:pt modelId="{6CA60E2E-C4A6-4055-A57E-CA39398DC319}" type="pres">
      <dgm:prSet presAssocID="{6EADC81A-60E7-4898-B16A-B99BC5DEEB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23616D-C49D-44D6-964D-05E70F220545}" type="pres">
      <dgm:prSet presAssocID="{510D786F-F242-4D4A-909A-C660F05E69C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E8654-7E4A-46EC-B6BE-516243963C3D}" type="pres">
      <dgm:prSet presAssocID="{DAACA662-9DA1-49E6-9DB3-FFE30BBBF902}" presName="sibTrans" presStyleCnt="0"/>
      <dgm:spPr/>
    </dgm:pt>
    <dgm:pt modelId="{B116A253-8FA6-4AFF-8735-35807402550A}" type="pres">
      <dgm:prSet presAssocID="{A8F115A3-9C94-43DB-B6EE-B1B11AFF9B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5AC84-12E3-4C7E-8F2F-83D234E514FF}" type="pres">
      <dgm:prSet presAssocID="{A2407CA7-A3BE-42A2-BCCE-0F3548C834B1}" presName="sibTrans" presStyleCnt="0"/>
      <dgm:spPr/>
    </dgm:pt>
    <dgm:pt modelId="{FDD05107-C700-42B5-B9A2-36B6BB80910D}" type="pres">
      <dgm:prSet presAssocID="{FF9ADA79-68CF-4D37-9908-DB991D846A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AF58AB-2C88-480F-BE2E-B28334614C84}" srcId="{6EADC81A-60E7-4898-B16A-B99BC5DEEBA6}" destId="{510D786F-F242-4D4A-909A-C660F05E69CD}" srcOrd="0" destOrd="0" parTransId="{7B9531D8-3DA6-44DB-8F50-9DE1439C738B}" sibTransId="{DAACA662-9DA1-49E6-9DB3-FFE30BBBF902}"/>
    <dgm:cxn modelId="{BA20C459-ACF9-444D-AB60-7B7E4711DD09}" type="presOf" srcId="{FF9ADA79-68CF-4D37-9908-DB991D846AB0}" destId="{FDD05107-C700-42B5-B9A2-36B6BB80910D}" srcOrd="0" destOrd="0" presId="urn:microsoft.com/office/officeart/2005/8/layout/default"/>
    <dgm:cxn modelId="{0200E434-890C-46CB-A58B-1299106B1111}" srcId="{6EADC81A-60E7-4898-B16A-B99BC5DEEBA6}" destId="{A8F115A3-9C94-43DB-B6EE-B1B11AFF9B1D}" srcOrd="1" destOrd="0" parTransId="{BB762A4D-AE23-4332-899F-386113C88BE0}" sibTransId="{A2407CA7-A3BE-42A2-BCCE-0F3548C834B1}"/>
    <dgm:cxn modelId="{EB70A7CD-E0A1-44A7-A3C8-11D68154C8F7}" type="presOf" srcId="{510D786F-F242-4D4A-909A-C660F05E69CD}" destId="{7823616D-C49D-44D6-964D-05E70F220545}" srcOrd="0" destOrd="0" presId="urn:microsoft.com/office/officeart/2005/8/layout/default"/>
    <dgm:cxn modelId="{41487D3C-7E24-41D1-BA66-E5C754DC1EFA}" type="presOf" srcId="{A8F115A3-9C94-43DB-B6EE-B1B11AFF9B1D}" destId="{B116A253-8FA6-4AFF-8735-35807402550A}" srcOrd="0" destOrd="0" presId="urn:microsoft.com/office/officeart/2005/8/layout/default"/>
    <dgm:cxn modelId="{5CCE7102-8C33-43E3-A9F6-9000AB665C61}" srcId="{6EADC81A-60E7-4898-B16A-B99BC5DEEBA6}" destId="{FF9ADA79-68CF-4D37-9908-DB991D846AB0}" srcOrd="2" destOrd="0" parTransId="{BE847BC2-DF99-450B-9D9C-37841F6648A1}" sibTransId="{3589247E-228B-4E9A-9EBC-BCC8B70880C2}"/>
    <dgm:cxn modelId="{3D96EB84-6CA9-47C2-8C85-230376DBCB32}" type="presOf" srcId="{6EADC81A-60E7-4898-B16A-B99BC5DEEBA6}" destId="{6CA60E2E-C4A6-4055-A57E-CA39398DC319}" srcOrd="0" destOrd="0" presId="urn:microsoft.com/office/officeart/2005/8/layout/default"/>
    <dgm:cxn modelId="{2B659BE4-1DEC-4E2D-983A-BAFDB332A718}" type="presParOf" srcId="{6CA60E2E-C4A6-4055-A57E-CA39398DC319}" destId="{7823616D-C49D-44D6-964D-05E70F220545}" srcOrd="0" destOrd="0" presId="urn:microsoft.com/office/officeart/2005/8/layout/default"/>
    <dgm:cxn modelId="{CFA54B8F-EEEA-40F3-A8EC-B6F9376FC22C}" type="presParOf" srcId="{6CA60E2E-C4A6-4055-A57E-CA39398DC319}" destId="{D55E8654-7E4A-46EC-B6BE-516243963C3D}" srcOrd="1" destOrd="0" presId="urn:microsoft.com/office/officeart/2005/8/layout/default"/>
    <dgm:cxn modelId="{9AB09416-55BC-4484-A130-5415A28A3389}" type="presParOf" srcId="{6CA60E2E-C4A6-4055-A57E-CA39398DC319}" destId="{B116A253-8FA6-4AFF-8735-35807402550A}" srcOrd="2" destOrd="0" presId="urn:microsoft.com/office/officeart/2005/8/layout/default"/>
    <dgm:cxn modelId="{1ABA0B00-065E-49C5-A441-19928D3952A2}" type="presParOf" srcId="{6CA60E2E-C4A6-4055-A57E-CA39398DC319}" destId="{42F5AC84-12E3-4C7E-8F2F-83D234E514FF}" srcOrd="3" destOrd="0" presId="urn:microsoft.com/office/officeart/2005/8/layout/default"/>
    <dgm:cxn modelId="{A448DA0E-623A-456A-B082-585D154436F8}" type="presParOf" srcId="{6CA60E2E-C4A6-4055-A57E-CA39398DC319}" destId="{FDD05107-C700-42B5-B9A2-36B6BB80910D}" srcOrd="4" destOrd="0" presId="urn:microsoft.com/office/officeart/2005/8/layout/default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D2A195-1549-4F97-80F9-55BB30DFACD1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62763B-EB72-4F3E-A83C-27EC1FEFB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F1D186-7CD5-4168-AB11-C653D82F0E2A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0958FF-1CB2-44E5-9C95-B2AF659CE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89D656-59EE-4B32-BBFE-073A7DE633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Полилиния 10"/>
            <p:cNvGrpSpPr>
              <a:grpSpLocks/>
            </p:cNvGrpSpPr>
            <p:nvPr/>
          </p:nvGrpSpPr>
          <p:grpSpPr bwMode="auto">
            <a:xfrm>
              <a:off x="-6096" y="4875009"/>
              <a:ext cx="9156192" cy="1995504"/>
              <a:chOff x="-6096" y="4992624"/>
              <a:chExt cx="9156192" cy="1877568"/>
            </a:xfrm>
          </p:grpSpPr>
          <p:pic>
            <p:nvPicPr>
              <p:cNvPr id="11" name="Полилиния 1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998" y="5000643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0C9393B-C7E2-438E-A01F-96F696BE5BF4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E6B02F9-6511-4E20-871F-6D10B3465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45A7-BD34-4095-98BF-E951588616D4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716A-75D3-4B68-89AB-EBCF8CE59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E956-F77F-4EDF-9711-EF3DD91AC3A4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CFA1-5B8A-47A2-B36B-D242F4370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28600" y="1981200"/>
            <a:ext cx="75438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FFF8F-3B1E-4D9E-BAB5-4F534E8C1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28600" y="1981200"/>
            <a:ext cx="75438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EA59-4444-4E52-8E61-D21CBAC8F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28600" y="1981200"/>
            <a:ext cx="75438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57893-4AC7-4391-BD1C-D3B811E07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058CE-6A93-45F7-99B7-8087CCAE88AE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2B2B-71B7-4B42-B061-E39205DD2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568709-47A7-4A6F-8F47-2FCDC664599E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DF8896-CE63-4CE5-A89F-E7B3EF1CF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6F3F8-2EC0-4C87-959B-CC83B7AF3EA1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3643-E43A-4C9E-A4E6-BE8B072CF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AE9EA3-0BE1-4020-921E-CBC1DD58A963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44BD96-9128-4FF8-81F1-8815762C5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D6EDA-A99D-41E6-8683-DFD0C1BC969E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75885-996B-4430-9003-14AAB6490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060D-5C84-4EDA-9265-AA8E192096AE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50729-4F1B-4C19-8E1B-20E507390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EBB3DE-966F-40DE-B8F3-07C6C2726A19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C88F2F-3BBD-456D-ABBC-EC1BF2EC1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9A2D501-188B-4215-B1C7-BA9F4709E340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606D18A-AE6A-481D-BAF3-8C190CA25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B50D612-8972-4392-BF3F-A6DD4EE21EF8}" type="datetimeFigureOut">
              <a:rPr lang="ru-RU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8228F0E-E466-47E5-B67D-EAAA95795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5" r:id="rId2"/>
    <p:sldLayoutId id="2147483777" r:id="rId3"/>
    <p:sldLayoutId id="2147483774" r:id="rId4"/>
    <p:sldLayoutId id="2147483778" r:id="rId5"/>
    <p:sldLayoutId id="2147483773" r:id="rId6"/>
    <p:sldLayoutId id="2147483772" r:id="rId7"/>
    <p:sldLayoutId id="2147483779" r:id="rId8"/>
    <p:sldLayoutId id="2147483780" r:id="rId9"/>
    <p:sldLayoutId id="2147483771" r:id="rId10"/>
    <p:sldLayoutId id="2147483770" r:id="rId11"/>
    <p:sldLayoutId id="2147483781" r:id="rId12"/>
    <p:sldLayoutId id="2147483782" r:id="rId13"/>
    <p:sldLayoutId id="214748378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site/himulacom/ucimsa-resat-zadaci" TargetMode="External"/><Relationship Id="rId13" Type="http://schemas.openxmlformats.org/officeDocument/2006/relationships/hyperlink" Target="https://sites.google.com/site/himulacom/sozdaeem-prezentacii" TargetMode="External"/><Relationship Id="rId18" Type="http://schemas.openxmlformats.org/officeDocument/2006/relationships/hyperlink" Target="http://chem.50webs.com/mendeleev/table.html" TargetMode="External"/><Relationship Id="rId26" Type="http://schemas.openxmlformats.org/officeDocument/2006/relationships/image" Target="../media/image13.png"/><Relationship Id="rId3" Type="http://schemas.openxmlformats.org/officeDocument/2006/relationships/hyperlink" Target="http://himulacom.blogspot.com/" TargetMode="External"/><Relationship Id="rId21" Type="http://schemas.openxmlformats.org/officeDocument/2006/relationships/hyperlink" Target="https://sites.google.com/site/himulacom/zvonok-na-urok/8-klass" TargetMode="External"/><Relationship Id="rId7" Type="http://schemas.openxmlformats.org/officeDocument/2006/relationships/hyperlink" Target="https://sites.google.com/site/himulacom/zurnal-uspevaemosti" TargetMode="External"/><Relationship Id="rId12" Type="http://schemas.openxmlformats.org/officeDocument/2006/relationships/hyperlink" Target="https://sites.google.com/site/himulacom/poleznye-ssylki" TargetMode="External"/><Relationship Id="rId17" Type="http://schemas.openxmlformats.org/officeDocument/2006/relationships/hyperlink" Target="https://sites.google.com/site/himulacom/system/app/pages/sitemap/hierarchy" TargetMode="External"/><Relationship Id="rId25" Type="http://schemas.openxmlformats.org/officeDocument/2006/relationships/image" Target="../media/image12.jpeg"/><Relationship Id="rId2" Type="http://schemas.openxmlformats.org/officeDocument/2006/relationships/image" Target="https://ssl.gstatic.com/sites/p/b95685/system/app/themes/notebook/underline-h1.gif" TargetMode="External"/><Relationship Id="rId16" Type="http://schemas.openxmlformats.org/officeDocument/2006/relationships/hyperlink" Target="https://sites.google.com/site/himulacom/repetitor-po-himii" TargetMode="External"/><Relationship Id="rId20" Type="http://schemas.openxmlformats.org/officeDocument/2006/relationships/hyperlink" Target="https://sites.google.com/site/himulacom/zvonok-na-urok/s_cmm19548595.jpg?attredirects=0" TargetMode="External"/><Relationship Id="rId29" Type="http://schemas.openxmlformats.org/officeDocument/2006/relationships/hyperlink" Target="https://sites.google.com/site/himula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site/himulacom/kabinet-himii" TargetMode="External"/><Relationship Id="rId11" Type="http://schemas.openxmlformats.org/officeDocument/2006/relationships/hyperlink" Target="https://sites.google.com/site/himulacom/ulybajsa-gromko" TargetMode="External"/><Relationship Id="rId24" Type="http://schemas.openxmlformats.org/officeDocument/2006/relationships/hyperlink" Target="https://sites.google.com/site/himulacom/zvonok-na-urok/11-klass---cetveertyj-god-obucenia" TargetMode="External"/><Relationship Id="rId5" Type="http://schemas.openxmlformats.org/officeDocument/2006/relationships/hyperlink" Target="https://sites.google.com/site/himulacom/ob-ucitele" TargetMode="External"/><Relationship Id="rId15" Type="http://schemas.openxmlformats.org/officeDocument/2006/relationships/hyperlink" Target="https://sites.google.com/site/himulacom/raspisanie-zanatij-po-himii" TargetMode="External"/><Relationship Id="rId23" Type="http://schemas.openxmlformats.org/officeDocument/2006/relationships/hyperlink" Target="https://sites.google.com/site/himulacom/zvonok-na-urok/10-klass---tretij-god-obucenia" TargetMode="External"/><Relationship Id="rId28" Type="http://schemas.openxmlformats.org/officeDocument/2006/relationships/image" Target="../media/image14.png"/><Relationship Id="rId10" Type="http://schemas.openxmlformats.org/officeDocument/2006/relationships/hyperlink" Target="https://sites.google.com/site/himulacom/rabota-s-odareennymi-detmi" TargetMode="External"/><Relationship Id="rId19" Type="http://schemas.openxmlformats.org/officeDocument/2006/relationships/hyperlink" Target="https://sites.google.com/site/himulacom/config/12.jpg?attredirects=0" TargetMode="External"/><Relationship Id="rId4" Type="http://schemas.openxmlformats.org/officeDocument/2006/relationships/hyperlink" Target="https://sites.google.com/site/himulacom/home" TargetMode="External"/><Relationship Id="rId9" Type="http://schemas.openxmlformats.org/officeDocument/2006/relationships/hyperlink" Target="https://sites.google.com/site/himulacom/gotovimsa-k-olimpiade-po-himii" TargetMode="External"/><Relationship Id="rId14" Type="http://schemas.openxmlformats.org/officeDocument/2006/relationships/hyperlink" Target="https://sites.google.com/site/himulacom/skola-abiturienta" TargetMode="External"/><Relationship Id="rId22" Type="http://schemas.openxmlformats.org/officeDocument/2006/relationships/hyperlink" Target="https://sites.google.com/site/himulacom/zvonok-na-urok/9-klass---vtoroj-god-obucenia" TargetMode="External"/><Relationship Id="rId27" Type="http://schemas.openxmlformats.org/officeDocument/2006/relationships/hyperlink" Target="https://sites.google.com/site/himulacom/zvonok-na-urok/20bfbc32cd40293033c0a9b935b.png?attredirects=0" TargetMode="External"/><Relationship Id="rId30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9" descr="Рисунок1н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17725"/>
            <a:ext cx="4643438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Grp="1"/>
          </p:cNvSpPr>
          <p:nvPr>
            <p:ph type="ctrTitle" idx="4294967295"/>
          </p:nvPr>
        </p:nvSpPr>
        <p:spPr bwMode="auto">
          <a:xfrm>
            <a:off x="323850" y="333375"/>
            <a:ext cx="6048375" cy="18002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smtClean="0">
                <a:solidFill>
                  <a:schemeClr val="accent2"/>
                </a:solidFill>
                <a:effectLst/>
              </a:rPr>
              <a:t>Опыт внедрения инноваций </a:t>
            </a:r>
            <a:br>
              <a:rPr lang="ru-RU" sz="2800" smtClean="0">
                <a:solidFill>
                  <a:schemeClr val="accent2"/>
                </a:solidFill>
                <a:effectLst/>
              </a:rPr>
            </a:br>
            <a:r>
              <a:rPr lang="ru-RU" sz="2800" smtClean="0">
                <a:solidFill>
                  <a:schemeClr val="accent2"/>
                </a:solidFill>
                <a:effectLst/>
              </a:rPr>
              <a:t>в химическом образовании</a:t>
            </a:r>
          </a:p>
        </p:txBody>
      </p:sp>
      <p:sp>
        <p:nvSpPr>
          <p:cNvPr id="18435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2060575"/>
            <a:ext cx="7377113" cy="3578225"/>
          </a:xfrm>
        </p:spPr>
        <p:txBody>
          <a:bodyPr/>
          <a:lstStyle/>
          <a:p>
            <a:pPr marL="109538" indent="0" algn="r">
              <a:buFont typeface="Wingdings 3" pitchFamily="18" charset="2"/>
              <a:buNone/>
            </a:pPr>
            <a:endParaRPr lang="ru-RU" sz="1600" smtClean="0"/>
          </a:p>
          <a:p>
            <a:pPr marL="109538" indent="0" algn="r">
              <a:buFont typeface="Wingdings 3" pitchFamily="18" charset="2"/>
              <a:buNone/>
            </a:pPr>
            <a:endParaRPr lang="ru-RU" sz="1600" smtClean="0">
              <a:solidFill>
                <a:schemeClr val="folHlink"/>
              </a:solidFill>
            </a:endParaRPr>
          </a:p>
          <a:p>
            <a:pPr marL="109538" indent="0" algn="ctr">
              <a:buFont typeface="Wingdings 3" pitchFamily="18" charset="2"/>
              <a:buNone/>
            </a:pPr>
            <a:r>
              <a:rPr lang="ru-RU" sz="2000" smtClean="0">
                <a:solidFill>
                  <a:schemeClr val="accent2"/>
                </a:solidFill>
              </a:rPr>
              <a:t>                              ИСПОЛЬЗОВАНИЕ ИКТ</a:t>
            </a:r>
          </a:p>
          <a:p>
            <a:pPr marL="109538" indent="0" algn="ctr">
              <a:buFont typeface="Wingdings 3" pitchFamily="18" charset="2"/>
              <a:buNone/>
            </a:pPr>
            <a:r>
              <a:rPr lang="ru-RU" sz="2000" smtClean="0">
                <a:solidFill>
                  <a:schemeClr val="accent2"/>
                </a:solidFill>
              </a:rPr>
              <a:t>                                    В ПРЕПОДАВАНИИ ХИМИИ</a:t>
            </a:r>
          </a:p>
          <a:p>
            <a:pPr marL="109538" indent="0" algn="r">
              <a:buFont typeface="Wingdings 3" pitchFamily="18" charset="2"/>
              <a:buNone/>
            </a:pPr>
            <a:endParaRPr lang="ru-RU" sz="2000" smtClean="0">
              <a:solidFill>
                <a:schemeClr val="accent2"/>
              </a:solidFill>
            </a:endParaRPr>
          </a:p>
          <a:p>
            <a:pPr marL="109538" indent="0" algn="r">
              <a:buFont typeface="Wingdings 3" pitchFamily="18" charset="2"/>
              <a:buNone/>
            </a:pPr>
            <a:endParaRPr lang="ru-RU" sz="1600" smtClean="0">
              <a:solidFill>
                <a:schemeClr val="folHlink"/>
              </a:solidFill>
            </a:endParaRPr>
          </a:p>
          <a:p>
            <a:pPr marL="109538" indent="0" algn="r">
              <a:buFont typeface="Wingdings 3" pitchFamily="18" charset="2"/>
              <a:buNone/>
            </a:pPr>
            <a:r>
              <a:rPr lang="ru-RU" sz="1600" smtClean="0">
                <a:solidFill>
                  <a:schemeClr val="accent2"/>
                </a:solidFill>
              </a:rPr>
              <a:t>Учитель биологии и химии </a:t>
            </a:r>
          </a:p>
          <a:p>
            <a:pPr marL="109538" indent="0" algn="r">
              <a:buFont typeface="Wingdings 3" pitchFamily="18" charset="2"/>
              <a:buNone/>
            </a:pPr>
            <a:r>
              <a:rPr lang="ru-RU" sz="1600" smtClean="0">
                <a:solidFill>
                  <a:schemeClr val="accent2"/>
                </a:solidFill>
              </a:rPr>
              <a:t>МБОУ К-Е СОШ № 5</a:t>
            </a:r>
          </a:p>
          <a:p>
            <a:pPr marL="109538" indent="0" algn="r">
              <a:buFont typeface="Wingdings 3" pitchFamily="18" charset="2"/>
              <a:buNone/>
            </a:pPr>
            <a:r>
              <a:rPr lang="ru-RU" sz="1600" smtClean="0">
                <a:solidFill>
                  <a:schemeClr val="accent2"/>
                </a:solidFill>
              </a:rPr>
              <a:t>С.И. Дюбо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6"/>
          <p:cNvSpPr txBox="1">
            <a:spLocks noChangeArrowheads="1"/>
          </p:cNvSpPr>
          <p:nvPr/>
        </p:nvSpPr>
        <p:spPr bwMode="auto">
          <a:xfrm>
            <a:off x="395288" y="404813"/>
            <a:ext cx="8497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Основные варианты использования ИКТ на уроках химии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313" y="1268413"/>
            <a:ext cx="8207375" cy="30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/>
              <a:t> </a:t>
            </a:r>
            <a:r>
              <a:rPr lang="ru-RU" sz="2400" dirty="0" err="1"/>
              <a:t>мультимедийные</a:t>
            </a:r>
            <a:r>
              <a:rPr lang="ru-RU" sz="2400" dirty="0"/>
              <a:t> презентации;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/>
              <a:t> просмотр видеозаписи урока или его фрагмента с диска или в Интернете;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/>
              <a:t> работа с компьютерными тренажерами;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/>
              <a:t> поиск информации непосредственно в сети.</a:t>
            </a:r>
          </a:p>
        </p:txBody>
      </p:sp>
      <p:pic>
        <p:nvPicPr>
          <p:cNvPr id="28675" name="Рисунок 8" descr="g0120175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365625"/>
            <a:ext cx="2911475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6"/>
          <p:cNvSpPr txBox="1">
            <a:spLocks noChangeArrowheads="1"/>
          </p:cNvSpPr>
          <p:nvPr/>
        </p:nvSpPr>
        <p:spPr bwMode="auto">
          <a:xfrm>
            <a:off x="1331913" y="620713"/>
            <a:ext cx="655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Компьютерное тестирование способствует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313" y="1268413"/>
            <a:ext cx="8207375" cy="3416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/>
              <a:t> освоению учащимися алгоритма выполнения тестовых заданий;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/>
              <a:t> выработке у них умений:</a:t>
            </a:r>
          </a:p>
          <a:p>
            <a:pPr>
              <a:defRPr/>
            </a:pPr>
            <a:r>
              <a:rPr lang="ru-RU" sz="2400" dirty="0"/>
              <a:t>1) буквально и точно интерпретировать условия поставленных перед ними задач;</a:t>
            </a:r>
          </a:p>
          <a:p>
            <a:pPr>
              <a:defRPr/>
            </a:pPr>
            <a:r>
              <a:rPr lang="ru-RU" sz="2400" dirty="0"/>
              <a:t>2) точно, лаконично и в определенной последовательности излагать свою мысль.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</p:txBody>
      </p:sp>
      <p:pic>
        <p:nvPicPr>
          <p:cNvPr id="29699" name="Рисунок 5" descr="Рисунок1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4703763"/>
            <a:ext cx="290353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7"/>
          <p:cNvSpPr txBox="1">
            <a:spLocks noChangeArrowheads="1"/>
          </p:cNvSpPr>
          <p:nvPr/>
        </p:nvSpPr>
        <p:spPr bwMode="auto">
          <a:xfrm>
            <a:off x="684213" y="476250"/>
            <a:ext cx="7920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ИКТ при проведении практических работ</a:t>
            </a:r>
          </a:p>
        </p:txBody>
      </p:sp>
      <p:pic>
        <p:nvPicPr>
          <p:cNvPr id="30722" name="Picture 6" descr="Картинка 3 из 7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36861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8" descr="Картинка 2 из 7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133600"/>
            <a:ext cx="4962525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6"/>
          <p:cNvSpPr txBox="1">
            <a:spLocks noChangeArrowheads="1"/>
          </p:cNvSpPr>
          <p:nvPr/>
        </p:nvSpPr>
        <p:spPr bwMode="auto">
          <a:xfrm>
            <a:off x="1403350" y="188913"/>
            <a:ext cx="5905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Некоторые Интернет-ресурсы по химии</a:t>
            </a:r>
          </a:p>
        </p:txBody>
      </p:sp>
      <p:pic>
        <p:nvPicPr>
          <p:cNvPr id="31746" name="Picture 307" descr="Картинка 1 из 158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44275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09" descr="Картинка 9 из 1583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781300"/>
            <a:ext cx="4646612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/>
        </p:nvSpPr>
        <p:spPr bwMode="auto">
          <a:xfrm>
            <a:off x="1403350" y="188913"/>
            <a:ext cx="5905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Некоторые Интернет-ресурсы по химии</a:t>
            </a:r>
          </a:p>
        </p:txBody>
      </p:sp>
      <p:graphicFrame>
        <p:nvGraphicFramePr>
          <p:cNvPr id="40098" name="Group 162"/>
          <p:cNvGraphicFramePr>
            <a:graphicFrameLocks noGrp="1"/>
          </p:cNvGraphicFramePr>
          <p:nvPr/>
        </p:nvGraphicFramePr>
        <p:xfrm>
          <a:off x="468313" y="1617663"/>
          <a:ext cx="8353425" cy="5257800"/>
        </p:xfrm>
        <a:graphic>
          <a:graphicData uri="http://schemas.openxmlformats.org/drawingml/2006/table">
            <a:tbl>
              <a:tblPr/>
              <a:tblGrid>
                <a:gridCol w="2566987"/>
                <a:gridCol w="5786438"/>
              </a:tblGrid>
              <a:tr h="439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BB"/>
                          </a:solidFill>
                          <a:effectLst/>
                          <a:latin typeface="Georgia" pitchFamily="18" charset="0"/>
                          <a:hlinkClick r:id="rId3"/>
                        </a:rPr>
                        <a:t>"Новости ХиМуЛи"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BB"/>
                          </a:solidFill>
                          <a:effectLst/>
                          <a:latin typeface="Georgia" pitchFamily="18" charset="0"/>
                          <a:hlinkClick r:id="rId4"/>
                        </a:rPr>
                        <a:t>Главная страница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BB"/>
                          </a:solidFill>
                          <a:effectLst/>
                          <a:latin typeface="Georgia" pitchFamily="18" charset="0"/>
                          <a:hlinkClick r:id="rId5"/>
                        </a:rPr>
                        <a:t>Об учителе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BB"/>
                          </a:solidFill>
                          <a:effectLst/>
                          <a:latin typeface="Georgia" pitchFamily="18" charset="0"/>
                          <a:hlinkClick r:id="rId6"/>
                        </a:rPr>
                        <a:t>Кабинет химии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Звонок на урок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BB"/>
                          </a:solidFill>
                          <a:effectLst/>
                          <a:latin typeface="Georgia" pitchFamily="18" charset="0"/>
                          <a:hlinkClick r:id="rId7"/>
                        </a:rPr>
                        <a:t>Журнал успеваемости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hlinkClick r:id="rId8"/>
                        </a:rPr>
                        <a:t>Учимся решать задачи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BB"/>
                          </a:solidFill>
                          <a:effectLst/>
                          <a:latin typeface="Georgia" pitchFamily="18" charset="0"/>
                          <a:hlinkClick r:id="rId9"/>
                        </a:rPr>
                        <a:t>Готовимся к олимпиаде по химии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BB"/>
                          </a:solidFill>
                          <a:effectLst/>
                          <a:latin typeface="Georgia" pitchFamily="18" charset="0"/>
                          <a:hlinkClick r:id="rId10"/>
                        </a:rPr>
                        <a:t>Тренируй мозг смолоду!..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BB"/>
                          </a:solidFill>
                          <a:effectLst/>
                          <a:latin typeface="Georgia" pitchFamily="18" charset="0"/>
                          <a:hlinkClick r:id="rId11"/>
                        </a:rPr>
                        <a:t>Улыбайся громко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BB"/>
                          </a:solidFill>
                          <a:effectLst/>
                          <a:latin typeface="Georgia" pitchFamily="18" charset="0"/>
                          <a:hlinkClick r:id="rId12"/>
                        </a:rPr>
                        <a:t>Полезные ссылки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BB"/>
                          </a:solidFill>
                          <a:effectLst/>
                          <a:latin typeface="Georgia" pitchFamily="18" charset="0"/>
                          <a:hlinkClick r:id="rId13"/>
                        </a:rPr>
                        <a:t>Идеи. Творчество. Проекты.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BB"/>
                          </a:solidFill>
                          <a:effectLst/>
                          <a:latin typeface="Georgia" pitchFamily="18" charset="0"/>
                          <a:hlinkClick r:id="rId14"/>
                        </a:rPr>
                        <a:t>Школа абитуриента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BB"/>
                          </a:solidFill>
                          <a:effectLst/>
                          <a:latin typeface="Georgia" pitchFamily="18" charset="0"/>
                          <a:hlinkClick r:id="rId15"/>
                        </a:rPr>
                        <a:t>Расписание занятий по химии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BB"/>
                          </a:solidFill>
                          <a:effectLst/>
                          <a:latin typeface="Georgia" pitchFamily="18" charset="0"/>
                          <a:hlinkClick r:id="rId16"/>
                        </a:rPr>
                        <a:t>Репетитор по общей и неорганической химии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BB"/>
                          </a:solidFill>
                          <a:effectLst/>
                          <a:latin typeface="Georgia" pitchFamily="18" charset="0"/>
                          <a:hlinkClick r:id="rId17"/>
                        </a:rPr>
                        <a:t>Карта сайта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83F04"/>
                          </a:solidFill>
                          <a:effectLst/>
                          <a:latin typeface="Georgia" pitchFamily="18" charset="0"/>
                        </a:rPr>
                        <a:t>"Тот, кто, обращаясь к старому,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83F04"/>
                          </a:solidFill>
                          <a:effectLst/>
                          <a:latin typeface="Georgia" pitchFamily="18" charset="0"/>
                        </a:rPr>
                        <a:t>способен открывать новое,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83F04"/>
                          </a:solidFill>
                          <a:effectLst/>
                          <a:latin typeface="Georgia" pitchFamily="18" charset="0"/>
                        </a:rPr>
                        <a:t>достоин быть учителем"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83F04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83F04"/>
                          </a:solidFill>
                          <a:effectLst/>
                          <a:latin typeface="Georgia" pitchFamily="18" charset="0"/>
                        </a:rPr>
                        <a:t>Конфуций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  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 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99"/>
                          </a:solidFill>
                          <a:effectLst/>
                          <a:latin typeface="Georgia" pitchFamily="18" charset="0"/>
                          <a:hlinkClick r:id="rId18"/>
                        </a:rPr>
                        <a:t>Интерактивная таблица Д.И. Менделеева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99"/>
                          </a:solidFill>
                          <a:effectLst/>
                          <a:latin typeface="Arial"/>
                          <a:hlinkClick r:id="rId18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eorgia" pitchFamily="18" charset="0"/>
                        </a:rPr>
                        <a:t/>
                      </a:r>
                      <a:b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99"/>
                          </a:solidFill>
                          <a:effectLst/>
                          <a:latin typeface="Georgia" pitchFamily="18" charset="0"/>
                          <a:hlinkClick r:id="rId19"/>
                        </a:rPr>
                        <a:t>  </a:t>
                      </a:r>
                      <a:r>
                        <a:rPr kumimoji="0" lang="ru-RU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99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99"/>
                          </a:solidFill>
                          <a:effectLst/>
                          <a:latin typeface="Arial"/>
                        </a:rPr>
                        <a:t>                                                                             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eorgia" pitchFamily="18" charset="0"/>
                        </a:rPr>
                        <a:t/>
                      </a:r>
                      <a:b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3116"/>
                          </a:solidFill>
                          <a:effectLst/>
                          <a:latin typeface="Georgia" pitchFamily="18" charset="0"/>
                        </a:rPr>
                        <a:t>Звонок на урок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99"/>
                          </a:solidFill>
                          <a:effectLst/>
                          <a:latin typeface="Georgia" pitchFamily="18" charset="0"/>
                          <a:hlinkClick r:id="rId20"/>
                        </a:rPr>
                        <a:t> 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663399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99"/>
                          </a:solidFill>
                          <a:effectLst/>
                          <a:latin typeface="Arial"/>
                        </a:rPr>
                        <a:t>                                                   </a:t>
                      </a: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Georgia" pitchFamily="18" charset="0"/>
                        </a:rPr>
                        <a:t/>
                      </a:r>
                      <a:b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- Начни с начала, - важно ответил</a:t>
                      </a: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Король,</a:t>
                      </a: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-</a:t>
                      </a: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и продолжай до тех пор, пока не дойдёшь</a:t>
                      </a: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до конца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ЛЬЮИС КЭРРОЛЛ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Georgia" pitchFamily="18" charset="0"/>
                        </a:rPr>
                        <a:t/>
                      </a:r>
                      <a:b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/>
                          <a:latin typeface="Georgia" pitchFamily="18" charset="0"/>
                        </a:rPr>
                      </a:b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83F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ЗВОНОК НА УРОК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eorgia" pitchFamily="18" charset="0"/>
                        </a:rPr>
                        <a:t/>
                      </a:r>
                      <a:b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eorgia" pitchFamily="18" charset="0"/>
                        </a:rPr>
                      </a:b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eorgia" pitchFamily="18" charset="0"/>
                        </a:rPr>
                        <a:t/>
                      </a:r>
                      <a:b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Georgia" pitchFamily="18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99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  <a:hlinkClick r:id="rId21"/>
                        </a:rPr>
                        <a:t>8 КЛАСС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99"/>
                          </a:solidFill>
                          <a:effectLst/>
                          <a:latin typeface="Arial"/>
                          <a:cs typeface="Times New Roman" pitchFamily="18" charset="0"/>
                          <a:hlinkClick r:id="rId21"/>
                        </a:rPr>
                        <a:t>–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99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  <a:hlinkClick r:id="rId21"/>
                        </a:rPr>
                        <a:t> ПЕРВЫЙ ГОД ОБУЧЕНИЯ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99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  <a:hlinkClick r:id="rId22"/>
                        </a:rPr>
                        <a:t>9 КЛАСС - ВТОРОЙ ГОД ОБУЧЕНИЯ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F5C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  <a:hlinkClick r:id="rId23"/>
                        </a:rPr>
                        <a:t>10 КЛАСС - ТРЕТИЙ ГОД ОБУЧЕНИЯ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99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  <a:hlinkClick r:id="rId24"/>
                        </a:rPr>
                        <a:t>11 КЛАСС - ЧЕТВЁРТЫЙ ГОД ОБУЧЕНИЯ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DD"/>
                    </a:solidFill>
                  </a:tcPr>
                </a:tc>
              </a:tr>
            </a:tbl>
          </a:graphicData>
        </a:graphic>
      </p:graphicFrame>
      <p:pic>
        <p:nvPicPr>
          <p:cNvPr id="32774" name="Picture 92" descr="12">
            <a:hlinkClick r:id="rId19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187450" y="5229225"/>
            <a:ext cx="7381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94" descr="s_cmm19548595">
            <a:hlinkClick r:id="rId20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451725" y="1989138"/>
            <a:ext cx="13239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95" descr="20bfbc32cd40293033c0a9b935b">
            <a:hlinkClick r:id="rId27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132138" y="3357563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093" name="Group 157"/>
          <p:cNvGraphicFramePr>
            <a:graphicFrameLocks noGrp="1"/>
          </p:cNvGraphicFramePr>
          <p:nvPr/>
        </p:nvGraphicFramePr>
        <p:xfrm>
          <a:off x="2741613" y="620713"/>
          <a:ext cx="3687762" cy="1152525"/>
        </p:xfrm>
        <a:graphic>
          <a:graphicData uri="http://schemas.openxmlformats.org/drawingml/2006/table">
            <a:tbl>
              <a:tblPr/>
              <a:tblGrid>
                <a:gridCol w="3479800"/>
                <a:gridCol w="208280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403116"/>
                          </a:solidFill>
                          <a:effectLst/>
                          <a:latin typeface="Georgia" pitchFamily="18" charset="0"/>
                          <a:hlinkClick r:id="rId29"/>
                        </a:rPr>
                        <a:t>ХиМуЛя.com</a:t>
                      </a:r>
                      <a:endParaRPr kumimoji="0" lang="ru-RU" sz="3900" b="0" i="1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0" name="Rectangle 155"/>
          <p:cNvSpPr>
            <a:spLocks noChangeArrowheads="1"/>
          </p:cNvSpPr>
          <p:nvPr/>
        </p:nvSpPr>
        <p:spPr bwMode="auto">
          <a:xfrm>
            <a:off x="2741613" y="43116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32781" name="Picture 143" descr="Logo">
            <a:hlinkClick r:id="rId29"/>
          </p:cNvPr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900113" y="649288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7"/>
          <p:cNvSpPr txBox="1">
            <a:spLocks noChangeArrowheads="1"/>
          </p:cNvSpPr>
          <p:nvPr/>
        </p:nvSpPr>
        <p:spPr bwMode="auto">
          <a:xfrm>
            <a:off x="2843213" y="333375"/>
            <a:ext cx="453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Требования СанПин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313" y="1125538"/>
            <a:ext cx="8351837" cy="3752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</a:endParaRPr>
          </a:p>
          <a:p>
            <a:r>
              <a:rPr lang="ru-RU" sz="2400">
                <a:solidFill>
                  <a:srgbClr val="000000"/>
                </a:solidFill>
              </a:rPr>
              <a:t>1. работа  с монитором не более 50% занятия </a:t>
            </a:r>
          </a:p>
          <a:p>
            <a:r>
              <a:rPr lang="ru-RU" sz="2400">
                <a:solidFill>
                  <a:srgbClr val="000000"/>
                </a:solidFill>
              </a:rPr>
              <a:t>    (20 минут);</a:t>
            </a:r>
          </a:p>
          <a:p>
            <a:endParaRPr lang="ru-RU" sz="2400">
              <a:solidFill>
                <a:srgbClr val="000000"/>
              </a:solidFill>
            </a:endParaRPr>
          </a:p>
          <a:p>
            <a:r>
              <a:rPr lang="ru-RU" sz="2400">
                <a:solidFill>
                  <a:srgbClr val="000000"/>
                </a:solidFill>
              </a:rPr>
              <a:t>2. зрительная гимнастика;</a:t>
            </a:r>
          </a:p>
          <a:p>
            <a:endParaRPr lang="ru-RU" sz="2400">
              <a:solidFill>
                <a:srgbClr val="000000"/>
              </a:solidFill>
            </a:endParaRPr>
          </a:p>
          <a:p>
            <a:r>
              <a:rPr lang="ru-RU" sz="2400">
                <a:solidFill>
                  <a:srgbClr val="000000"/>
                </a:solidFill>
              </a:rPr>
              <a:t>3. качество программ;</a:t>
            </a:r>
          </a:p>
          <a:p>
            <a:endParaRPr lang="ru-RU" sz="2400">
              <a:solidFill>
                <a:srgbClr val="000000"/>
              </a:solidFill>
            </a:endParaRPr>
          </a:p>
          <a:p>
            <a:r>
              <a:rPr lang="ru-RU" sz="2400">
                <a:solidFill>
                  <a:srgbClr val="000000"/>
                </a:solidFill>
              </a:rPr>
              <a:t>4. четкость и ясность инструкций при работе с        компьютером.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7"/>
          <p:cNvSpPr txBox="1">
            <a:spLocks noChangeArrowheads="1"/>
          </p:cNvSpPr>
          <p:nvPr/>
        </p:nvSpPr>
        <p:spPr bwMode="auto">
          <a:xfrm>
            <a:off x="1403350" y="260350"/>
            <a:ext cx="69135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“Плюсы” в преподавании химии </a:t>
            </a:r>
          </a:p>
          <a:p>
            <a:pPr algn="ctr"/>
            <a:r>
              <a:rPr lang="ru-RU" sz="2400" b="1"/>
              <a:t>с применением компьютера </a:t>
            </a:r>
            <a:endParaRPr lang="ru-RU" sz="2400"/>
          </a:p>
        </p:txBody>
      </p:sp>
      <p:sp>
        <p:nvSpPr>
          <p:cNvPr id="9" name="TextBox 8"/>
          <p:cNvSpPr txBox="1"/>
          <p:nvPr/>
        </p:nvSpPr>
        <p:spPr>
          <a:xfrm>
            <a:off x="468313" y="1196975"/>
            <a:ext cx="8424862" cy="4865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2100">
                <a:solidFill>
                  <a:srgbClr val="000000"/>
                </a:solidFill>
              </a:rPr>
              <a:t> </a:t>
            </a:r>
            <a:r>
              <a:rPr lang="ru-RU" sz="2100" b="1">
                <a:solidFill>
                  <a:srgbClr val="000000"/>
                </a:solidFill>
              </a:rPr>
              <a:t>наглядность</a:t>
            </a:r>
            <a:r>
              <a:rPr lang="ru-RU" sz="2100">
                <a:solidFill>
                  <a:srgbClr val="000000"/>
                </a:solidFill>
              </a:rPr>
              <a:t> в представлении учебного материала; </a:t>
            </a:r>
          </a:p>
          <a:p>
            <a:pPr>
              <a:buFont typeface="Arial" charset="0"/>
              <a:buChar char="•"/>
              <a:defRPr/>
            </a:pPr>
            <a:r>
              <a:rPr lang="ru-RU" sz="2100">
                <a:solidFill>
                  <a:srgbClr val="000000"/>
                </a:solidFill>
              </a:rPr>
              <a:t> </a:t>
            </a:r>
            <a:r>
              <a:rPr lang="ru-RU" sz="2100" b="1">
                <a:solidFill>
                  <a:srgbClr val="000000"/>
                </a:solidFill>
              </a:rPr>
              <a:t>сокращение времени </a:t>
            </a:r>
            <a:r>
              <a:rPr lang="ru-RU" sz="2100">
                <a:solidFill>
                  <a:srgbClr val="000000"/>
                </a:solidFill>
              </a:rPr>
              <a:t>на</a:t>
            </a:r>
            <a:r>
              <a:rPr lang="ru-RU" sz="2100" b="1">
                <a:solidFill>
                  <a:srgbClr val="000000"/>
                </a:solidFill>
              </a:rPr>
              <a:t> </a:t>
            </a:r>
            <a:r>
              <a:rPr lang="ru-RU" sz="2100">
                <a:solidFill>
                  <a:srgbClr val="000000"/>
                </a:solidFill>
              </a:rPr>
              <a:t>выработку необходимых навыков; </a:t>
            </a:r>
          </a:p>
          <a:p>
            <a:pPr>
              <a:buFont typeface="Arial" charset="0"/>
              <a:buChar char="•"/>
              <a:defRPr/>
            </a:pPr>
            <a:r>
              <a:rPr lang="ru-RU" sz="2100">
                <a:solidFill>
                  <a:srgbClr val="000000"/>
                </a:solidFill>
              </a:rPr>
              <a:t> </a:t>
            </a:r>
            <a:r>
              <a:rPr lang="ru-RU" sz="2100" b="1">
                <a:solidFill>
                  <a:srgbClr val="000000"/>
                </a:solidFill>
              </a:rPr>
              <a:t>увеличение</a:t>
            </a:r>
            <a:r>
              <a:rPr lang="ru-RU" sz="2100">
                <a:solidFill>
                  <a:srgbClr val="000000"/>
                </a:solidFill>
              </a:rPr>
              <a:t> количества тренировочных заданий; </a:t>
            </a:r>
          </a:p>
          <a:p>
            <a:pPr>
              <a:buFont typeface="Arial" charset="0"/>
              <a:buChar char="•"/>
              <a:defRPr/>
            </a:pPr>
            <a:r>
              <a:rPr lang="ru-RU" sz="2100">
                <a:solidFill>
                  <a:srgbClr val="000000"/>
                </a:solidFill>
              </a:rPr>
              <a:t> достижение </a:t>
            </a:r>
            <a:r>
              <a:rPr lang="ru-RU" sz="2100" b="1">
                <a:solidFill>
                  <a:srgbClr val="000000"/>
                </a:solidFill>
              </a:rPr>
              <a:t>оптимизации темпа работы </a:t>
            </a:r>
            <a:r>
              <a:rPr lang="ru-RU" sz="2100">
                <a:solidFill>
                  <a:srgbClr val="000000"/>
                </a:solidFill>
              </a:rPr>
              <a:t>ученика естественным образом; </a:t>
            </a:r>
          </a:p>
          <a:p>
            <a:pPr>
              <a:buFont typeface="Arial" charset="0"/>
              <a:buChar char="•"/>
              <a:defRPr/>
            </a:pPr>
            <a:r>
              <a:rPr lang="ru-RU" sz="2100">
                <a:solidFill>
                  <a:srgbClr val="000000"/>
                </a:solidFill>
              </a:rPr>
              <a:t> достижение уровневой </a:t>
            </a:r>
            <a:r>
              <a:rPr lang="ru-RU" sz="2100" b="1">
                <a:solidFill>
                  <a:srgbClr val="000000"/>
                </a:solidFill>
              </a:rPr>
              <a:t>дифференциации</a:t>
            </a:r>
            <a:r>
              <a:rPr lang="ru-RU" sz="2100">
                <a:solidFill>
                  <a:srgbClr val="000000"/>
                </a:solidFill>
              </a:rPr>
              <a:t> обучения; </a:t>
            </a:r>
          </a:p>
          <a:p>
            <a:pPr>
              <a:buFont typeface="Arial" charset="0"/>
              <a:buChar char="•"/>
              <a:defRPr/>
            </a:pPr>
            <a:r>
              <a:rPr lang="ru-RU" sz="2100">
                <a:solidFill>
                  <a:srgbClr val="000000"/>
                </a:solidFill>
              </a:rPr>
              <a:t> учащийся становится субъектом обучения, т.к. программа требует от него активного управления; </a:t>
            </a:r>
          </a:p>
          <a:p>
            <a:pPr>
              <a:buFont typeface="Arial" charset="0"/>
              <a:buChar char="•"/>
              <a:defRPr/>
            </a:pPr>
            <a:r>
              <a:rPr lang="ru-RU" sz="2100">
                <a:solidFill>
                  <a:srgbClr val="000000"/>
                </a:solidFill>
              </a:rPr>
              <a:t> возможность </a:t>
            </a:r>
            <a:r>
              <a:rPr lang="ru-RU" sz="2100" b="1">
                <a:solidFill>
                  <a:srgbClr val="000000"/>
                </a:solidFill>
              </a:rPr>
              <a:t>моделировать</a:t>
            </a:r>
            <a:r>
              <a:rPr lang="ru-RU" sz="2100">
                <a:solidFill>
                  <a:srgbClr val="000000"/>
                </a:solidFill>
              </a:rPr>
              <a:t> различные процессы, с помощью компьютерной анимации создавать на уроке игровую познавательную ситуацию; </a:t>
            </a:r>
          </a:p>
          <a:p>
            <a:pPr>
              <a:buFont typeface="Arial" charset="0"/>
              <a:buChar char="•"/>
              <a:defRPr/>
            </a:pPr>
            <a:r>
              <a:rPr lang="ru-RU" sz="2100">
                <a:solidFill>
                  <a:srgbClr val="000000"/>
                </a:solidFill>
              </a:rPr>
              <a:t>диалог с программой приобретает характер учебной </a:t>
            </a:r>
            <a:r>
              <a:rPr lang="ru-RU" sz="2100" b="1">
                <a:solidFill>
                  <a:srgbClr val="000000"/>
                </a:solidFill>
              </a:rPr>
              <a:t>игры,</a:t>
            </a:r>
            <a:r>
              <a:rPr lang="ru-RU" sz="2100">
                <a:solidFill>
                  <a:srgbClr val="000000"/>
                </a:solidFill>
              </a:rPr>
              <a:t> и у большинства детей </a:t>
            </a:r>
            <a:r>
              <a:rPr lang="ru-RU" sz="2100" b="1">
                <a:solidFill>
                  <a:srgbClr val="000000"/>
                </a:solidFill>
              </a:rPr>
              <a:t>повышается мотива</a:t>
            </a:r>
            <a:r>
              <a:rPr lang="ru-RU" sz="2100">
                <a:solidFill>
                  <a:srgbClr val="000000"/>
                </a:solidFill>
              </a:rPr>
              <a:t>ция учебной деятельности. </a:t>
            </a:r>
          </a:p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7"/>
          <p:cNvSpPr txBox="1">
            <a:spLocks noChangeArrowheads="1"/>
          </p:cNvSpPr>
          <p:nvPr/>
        </p:nvSpPr>
        <p:spPr bwMode="auto">
          <a:xfrm>
            <a:off x="1331913" y="188913"/>
            <a:ext cx="6911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“Минусы” в преподавании химии </a:t>
            </a:r>
          </a:p>
          <a:p>
            <a:pPr algn="ctr"/>
            <a:r>
              <a:rPr lang="ru-RU" sz="2400" b="1"/>
              <a:t>с применением компьютера </a:t>
            </a:r>
            <a:endParaRPr lang="ru-RU" sz="2400"/>
          </a:p>
        </p:txBody>
      </p:sp>
      <p:sp>
        <p:nvSpPr>
          <p:cNvPr id="9" name="TextBox 8"/>
          <p:cNvSpPr txBox="1"/>
          <p:nvPr/>
        </p:nvSpPr>
        <p:spPr>
          <a:xfrm>
            <a:off x="179388" y="981075"/>
            <a:ext cx="8785225" cy="406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2000">
                <a:solidFill>
                  <a:srgbClr val="000000"/>
                </a:solidFill>
              </a:rPr>
              <a:t> диалог с программой лишен эмоциональности и однообразен; </a:t>
            </a:r>
          </a:p>
          <a:p>
            <a:pPr>
              <a:buFont typeface="Arial" charset="0"/>
              <a:buChar char="•"/>
              <a:defRPr/>
            </a:pPr>
            <a:r>
              <a:rPr lang="ru-RU" sz="2000">
                <a:solidFill>
                  <a:srgbClr val="000000"/>
                </a:solidFill>
              </a:rPr>
              <a:t> не учитываются особенности группы, класса; крайне важна роль учителя; </a:t>
            </a:r>
          </a:p>
          <a:p>
            <a:pPr>
              <a:buFont typeface="Arial" charset="0"/>
              <a:buChar char="•"/>
              <a:defRPr/>
            </a:pPr>
            <a:r>
              <a:rPr lang="ru-RU" sz="2000">
                <a:solidFill>
                  <a:srgbClr val="000000"/>
                </a:solidFill>
              </a:rPr>
              <a:t> не обеспечивается развитие речевой, графической и письменной культуры учащихся; </a:t>
            </a:r>
          </a:p>
          <a:p>
            <a:pPr>
              <a:buFont typeface="Arial" charset="0"/>
              <a:buChar char="•"/>
              <a:defRPr/>
            </a:pPr>
            <a:r>
              <a:rPr lang="ru-RU" sz="2000">
                <a:solidFill>
                  <a:srgbClr val="000000"/>
                </a:solidFill>
              </a:rPr>
              <a:t> помимо ошибок в изучении учебного предмета, появляются еще технологические – ошибки работы с программой; </a:t>
            </a:r>
          </a:p>
          <a:p>
            <a:pPr>
              <a:buFont typeface="Arial" charset="0"/>
              <a:buChar char="•"/>
              <a:defRPr/>
            </a:pPr>
            <a:r>
              <a:rPr lang="ru-RU" sz="2000">
                <a:solidFill>
                  <a:srgbClr val="000000"/>
                </a:solidFill>
              </a:rPr>
              <a:t> от учителя требуются специальные знания; </a:t>
            </a:r>
          </a:p>
          <a:p>
            <a:pPr>
              <a:buFont typeface="Arial" charset="0"/>
              <a:buChar char="•"/>
              <a:defRPr/>
            </a:pPr>
            <a:r>
              <a:rPr lang="ru-RU" sz="2000">
                <a:solidFill>
                  <a:srgbClr val="000000"/>
                </a:solidFill>
              </a:rPr>
              <a:t> много некачественного программного обеспечения, не учитывающего специфику работы со школьниками, имеющего много фактических или методических ошибок; разработчики зачастую не учитывают содержание школьных учебных программ. </a:t>
            </a:r>
          </a:p>
          <a:p>
            <a:pPr>
              <a:defRPr/>
            </a:pPr>
            <a:endParaRPr lang="ru-RU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7"/>
          <p:cNvSpPr txBox="1">
            <a:spLocks noChangeArrowheads="1"/>
          </p:cNvSpPr>
          <p:nvPr/>
        </p:nvSpPr>
        <p:spPr bwMode="auto">
          <a:xfrm>
            <a:off x="3132138" y="333375"/>
            <a:ext cx="25193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Заключение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850" y="908050"/>
            <a:ext cx="8496300" cy="831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Компьютеризаци</a:t>
            </a:r>
            <a:r>
              <a:rPr lang="ru-RU" sz="2400" dirty="0"/>
              <a:t>я стимулирует пытливость и интерес ребёнка;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2205038"/>
            <a:ext cx="8496300" cy="830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способствует динамичному обновлению содержания, форм и методов обучения и воспитания;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850" y="3500438"/>
            <a:ext cx="84963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позволяет педагогу решать проблемы, связанные с разработкой и использованием учебных программных продуктов качественно нового уровня.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6"/>
          <p:cNvSpPr txBox="1">
            <a:spLocks noChangeArrowheads="1"/>
          </p:cNvSpPr>
          <p:nvPr/>
        </p:nvSpPr>
        <p:spPr bwMode="auto">
          <a:xfrm>
            <a:off x="323850" y="404813"/>
            <a:ext cx="84963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 завершение можно сделать вывод, что ИКТ, безусловно, важная и неотъемлемая составляющая современного преподавания. Но их использование на уроке должно быть продуманным, целесообразным </a:t>
            </a:r>
          </a:p>
          <a:p>
            <a:r>
              <a:rPr lang="ru-RU" sz="2400"/>
              <a:t>и грамотным. Одним словом, профессиональным. </a:t>
            </a:r>
          </a:p>
        </p:txBody>
      </p:sp>
      <p:pic>
        <p:nvPicPr>
          <p:cNvPr id="37890" name="Рисунок 7" descr="Рисунок1о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924175"/>
            <a:ext cx="3787775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539750" y="549275"/>
            <a:ext cx="81359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Урок – это зеркало общей и педагогической культуры учителя, мерило его интеллектуального богатства, показатель его кругозора и эрудиции. </a:t>
            </a:r>
            <a:endParaRPr lang="ru-RU" sz="2800" b="1"/>
          </a:p>
          <a:p>
            <a:r>
              <a:rPr lang="ru-RU" sz="2800" b="1" i="1"/>
              <a:t>                                                  В.Сухомлинский </a:t>
            </a:r>
            <a:endParaRPr lang="ru-RU" sz="2800" b="1"/>
          </a:p>
          <a:p>
            <a:endParaRPr lang="ru-RU" sz="2800" b="1"/>
          </a:p>
        </p:txBody>
      </p:sp>
      <p:pic>
        <p:nvPicPr>
          <p:cNvPr id="5" name="Рисунок 4" descr="J0282126.WM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152" y="3429000"/>
            <a:ext cx="2897019" cy="324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4213" y="404813"/>
            <a:ext cx="3600450" cy="1076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/>
              <a:t>Современный урок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650" y="4508500"/>
            <a:ext cx="3600450" cy="954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/>
              <a:t>Инновационные технологии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4213" y="2565400"/>
            <a:ext cx="4175125" cy="954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err="1"/>
              <a:t>Компетентностный</a:t>
            </a:r>
            <a:r>
              <a:rPr lang="ru-RU" sz="2800" b="1" i="1" dirty="0"/>
              <a:t> подход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3800" y="4292600"/>
            <a:ext cx="3744913" cy="1385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/>
              <a:t>Информационно-коммуникационные технологии</a:t>
            </a:r>
            <a:endParaRPr lang="ru-RU" sz="2800" b="1" dirty="0"/>
          </a:p>
        </p:txBody>
      </p:sp>
      <p:cxnSp>
        <p:nvCxnSpPr>
          <p:cNvPr id="15" name="Прямая со стрелкой 14"/>
          <p:cNvCxnSpPr>
            <a:stCxn id="10" idx="2"/>
          </p:cNvCxnSpPr>
          <p:nvPr/>
        </p:nvCxnSpPr>
        <p:spPr>
          <a:xfrm>
            <a:off x="2484438" y="1481138"/>
            <a:ext cx="0" cy="10842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484438" y="3500438"/>
            <a:ext cx="0" cy="1008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356100" y="5013325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8" name="Рисунок 23" descr="Тесты.e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549275"/>
            <a:ext cx="27495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750" y="549275"/>
            <a:ext cx="8064500" cy="50450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000000"/>
                </a:solidFill>
              </a:rPr>
              <a:t>Цель педагогической деятельности ориентирована на повышение </a:t>
            </a:r>
            <a:r>
              <a:rPr lang="ru-RU" sz="3600" b="1">
                <a:solidFill>
                  <a:srgbClr val="FF0000"/>
                </a:solidFill>
              </a:rPr>
              <a:t>качества образования </a:t>
            </a:r>
            <a:r>
              <a:rPr lang="ru-RU" sz="3600" b="1">
                <a:solidFill>
                  <a:srgbClr val="000000"/>
                </a:solidFill>
              </a:rPr>
              <a:t>через внедрение и интеграцию современных образовательных </a:t>
            </a:r>
            <a:r>
              <a:rPr lang="ru-RU" sz="3600" b="1">
                <a:solidFill>
                  <a:srgbClr val="FF0000"/>
                </a:solidFill>
              </a:rPr>
              <a:t>технологий,</a:t>
            </a:r>
            <a:r>
              <a:rPr lang="ru-RU" sz="3600" b="1">
                <a:solidFill>
                  <a:srgbClr val="000000"/>
                </a:solidFill>
              </a:rPr>
              <a:t> при этом </a:t>
            </a:r>
            <a:r>
              <a:rPr lang="ru-RU" sz="3600" b="1">
                <a:solidFill>
                  <a:srgbClr val="FF0000"/>
                </a:solidFill>
              </a:rPr>
              <a:t>информационным</a:t>
            </a:r>
            <a:r>
              <a:rPr lang="ru-RU" sz="3600" b="1">
                <a:solidFill>
                  <a:srgbClr val="000000"/>
                </a:solidFill>
              </a:rPr>
              <a:t> отводится ведущее место.</a:t>
            </a:r>
          </a:p>
          <a:p>
            <a:pPr>
              <a:defRPr/>
            </a:pPr>
            <a:endParaRPr lang="ru-RU" sz="3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4"/>
          <p:cNvSpPr txBox="1">
            <a:spLocks noChangeArrowheads="1"/>
          </p:cNvSpPr>
          <p:nvPr/>
        </p:nvSpPr>
        <p:spPr bwMode="auto">
          <a:xfrm>
            <a:off x="2339975" y="476250"/>
            <a:ext cx="4895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 помощью ИКТ ребёнок учится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187624" y="980728"/>
          <a:ext cx="74888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5"/>
          <p:cNvSpPr txBox="1">
            <a:spLocks noChangeArrowheads="1"/>
          </p:cNvSpPr>
          <p:nvPr/>
        </p:nvSpPr>
        <p:spPr bwMode="auto">
          <a:xfrm>
            <a:off x="2627313" y="333375"/>
            <a:ext cx="4752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При использовании ИКТ:</a:t>
            </a:r>
          </a:p>
          <a:p>
            <a:endParaRPr lang="ru-RU" sz="2400"/>
          </a:p>
        </p:txBody>
      </p:sp>
      <p:graphicFrame>
        <p:nvGraphicFramePr>
          <p:cNvPr id="18" name="Схема 17"/>
          <p:cNvGraphicFramePr/>
          <p:nvPr/>
        </p:nvGraphicFramePr>
        <p:xfrm>
          <a:off x="971600" y="836712"/>
          <a:ext cx="77048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20" name="Group 20"/>
          <p:cNvGraphicFramePr>
            <a:graphicFrameLocks noGrp="1"/>
          </p:cNvGraphicFramePr>
          <p:nvPr/>
        </p:nvGraphicFramePr>
        <p:xfrm>
          <a:off x="179388" y="188913"/>
          <a:ext cx="8785225" cy="6708775"/>
        </p:xfrm>
        <a:graphic>
          <a:graphicData uri="http://schemas.openxmlformats.org/drawingml/2006/table">
            <a:tbl>
              <a:tblPr/>
              <a:tblGrid>
                <a:gridCol w="4105275"/>
                <a:gridCol w="4679950"/>
              </a:tblGrid>
              <a:tr h="1243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Стадии педагогического процесса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Варианты использования ИКТ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2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нового материала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Демонстрация высококачественных иллюстраций,      имитация опытов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200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и проверка домашнего задания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Самостоятельное изучение содержания, использование Интернет-ресурса, закрепление материала с выполнением тестовых заданий как в классе, так и дома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1243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индивидуальным заданием на компьютере,  практикум по решению задач, виртуальная лаборатория.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43" name="Group 19"/>
          <p:cNvGraphicFramePr>
            <a:graphicFrameLocks noGrp="1"/>
          </p:cNvGraphicFramePr>
          <p:nvPr/>
        </p:nvGraphicFramePr>
        <p:xfrm>
          <a:off x="179388" y="188913"/>
          <a:ext cx="8785225" cy="6637337"/>
        </p:xfrm>
        <a:graphic>
          <a:graphicData uri="http://schemas.openxmlformats.org/drawingml/2006/table">
            <a:tbl>
              <a:tblPr/>
              <a:tblGrid>
                <a:gridCol w="4105275"/>
                <a:gridCol w="4679950"/>
              </a:tblGrid>
              <a:tr h="1243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Стадии педагогического процесса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Варианты использования ИКТ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Проверочные и контрольные  работы по изучаемому материалу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Компьютерное тестирование, онлайн-тестирование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188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Внеклассная работа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Виртуальные экскурсии на химические заводы, моделирование технологических циклов промышленных предприятий и др.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1243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Творческая работа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собственного Интернет-сайта, его постоянное обновление; участие в создании мультимедийных уроков, освоение азов программирования; создание проектов и т.д.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313" y="404813"/>
            <a:ext cx="8207375" cy="55784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endParaRPr lang="ru-RU" sz="24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</a:rPr>
              <a:t>При  проведении уроков ИКТ позволяют:</a:t>
            </a:r>
            <a:endParaRPr lang="ru-RU" sz="240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sz="2400">
                <a:solidFill>
                  <a:srgbClr val="000000"/>
                </a:solidFill>
              </a:rPr>
              <a:t>• экономить время; 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• красочно оформлять материал; 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• повышать эмоциональную, эстетическую, научную убедительность преподавания; 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• оптимизировать процесс усвоения знаний, воздействуя на различные анализаторы; 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• индивидуализировать обучение; 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• концентрировать внимание на важнейшей проблеме урока; 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• в любой момент возвращаться к уже знакомому материалу; 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• самостоятельно использовать учебный материал обучающимися.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1198</TotalTime>
  <Words>637</Words>
  <Application>Microsoft Office PowerPoint</Application>
  <PresentationFormat>Экран (4:3)</PresentationFormat>
  <Paragraphs>124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19</vt:i4>
      </vt:variant>
    </vt:vector>
  </HeadingPairs>
  <TitlesOfParts>
    <vt:vector size="36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Georgia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Опыт внедрения инноваций  в химическом образовании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Химические свойства металлов. Роль металлов в живых организмах</dc:title>
  <dc:creator>о</dc:creator>
  <cp:lastModifiedBy>Admin</cp:lastModifiedBy>
  <cp:revision>106</cp:revision>
  <dcterms:created xsi:type="dcterms:W3CDTF">2010-02-01T18:05:09Z</dcterms:created>
  <dcterms:modified xsi:type="dcterms:W3CDTF">2012-08-26T17:46:12Z</dcterms:modified>
</cp:coreProperties>
</file>