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2D820-4CE6-41DC-943C-D940138E018C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846F0-EA65-4277-9DFB-9A50BD0734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46F0-EA65-4277-9DFB-9A50BD0734C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5736A9-668D-434E-AFB0-021A9C33A125}" type="datetimeFigureOut">
              <a:rPr lang="ru-RU" smtClean="0"/>
              <a:pPr/>
              <a:t>20.10.2010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1DF0BA-AFE2-4A14-B0D8-75B3E4202F26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3214710"/>
          </a:xfrm>
        </p:spPr>
        <p:txBody>
          <a:bodyPr>
            <a:noAutofit/>
          </a:bodyPr>
          <a:lstStyle/>
          <a:p>
            <a:r>
              <a:rPr lang="ru-RU" sz="8800" dirty="0" smtClean="0"/>
              <a:t>Классификация химических реакций</a:t>
            </a:r>
            <a:endParaRPr lang="ru-RU" sz="8800" dirty="0"/>
          </a:p>
        </p:txBody>
      </p:sp>
      <p:pic>
        <p:nvPicPr>
          <p:cNvPr id="4" name="Рисунок 3" descr="collage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14752"/>
            <a:ext cx="3643306" cy="3143248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305800" cy="286778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8000" dirty="0" smtClean="0">
                <a:solidFill>
                  <a:srgbClr val="FF0000"/>
                </a:solidFill>
              </a:rPr>
              <a:t>Химические реакции </a:t>
            </a:r>
            <a:r>
              <a:rPr lang="ru-RU" sz="2800" dirty="0" smtClean="0"/>
              <a:t>– </a:t>
            </a:r>
            <a:r>
              <a:rPr lang="ru-RU" sz="5300" dirty="0" smtClean="0"/>
              <a:t>процессы в результате которого из одних веществ получаются другие, отличающиеся по составу и строению.</a:t>
            </a:r>
            <a:endParaRPr lang="ru-RU" sz="53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851648" cy="1714512"/>
          </a:xfrm>
        </p:spPr>
        <p:txBody>
          <a:bodyPr/>
          <a:lstStyle/>
          <a:p>
            <a:pPr algn="l"/>
            <a:r>
              <a:rPr lang="ru-RU" dirty="0" smtClean="0"/>
              <a:t>  </a:t>
            </a:r>
            <a:r>
              <a:rPr lang="ru-RU" dirty="0" smtClean="0"/>
              <a:t>І.По</a:t>
            </a:r>
            <a:r>
              <a:rPr lang="ru-RU" dirty="0" smtClean="0"/>
              <a:t> числу и составу реагирующих веществ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7854696" cy="385765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/>
              <a:t> 1.1 </a:t>
            </a:r>
            <a:r>
              <a:rPr lang="ru-RU" sz="3800" dirty="0" smtClean="0"/>
              <a:t>Реакции идущие  с  изменением состава  веществ. </a:t>
            </a:r>
          </a:p>
          <a:p>
            <a:pPr algn="l"/>
            <a:r>
              <a:rPr lang="ru-RU" dirty="0" smtClean="0"/>
              <a:t>1. Реакции соединения    2Н2 + О2 = 2Н2О</a:t>
            </a:r>
          </a:p>
          <a:p>
            <a:pPr algn="l"/>
            <a:r>
              <a:rPr lang="ru-RU" dirty="0" smtClean="0"/>
              <a:t>  2. Реакции разложения    2Н2О = 2Н2 + О2</a:t>
            </a:r>
          </a:p>
          <a:p>
            <a:pPr algn="l"/>
            <a:r>
              <a:rPr lang="ru-RU" dirty="0" smtClean="0"/>
              <a:t>				</a:t>
            </a:r>
            <a:r>
              <a:rPr lang="en-US" dirty="0" smtClean="0"/>
              <a:t>NaNO3 = NaNO2 + O2</a:t>
            </a:r>
          </a:p>
          <a:p>
            <a:pPr algn="l"/>
            <a:r>
              <a:rPr lang="en-US" dirty="0" smtClean="0"/>
              <a:t>  3</a:t>
            </a:r>
            <a:r>
              <a:rPr lang="ru-RU" dirty="0" smtClean="0"/>
              <a:t>. Реакция замещения      </a:t>
            </a:r>
            <a:r>
              <a:rPr lang="en-US" dirty="0" smtClean="0"/>
              <a:t>Fe + HCl = FeCl2 + H2</a:t>
            </a:r>
          </a:p>
          <a:p>
            <a:pPr algn="l"/>
            <a:r>
              <a:rPr lang="en-US" dirty="0" smtClean="0"/>
              <a:t>  4. </a:t>
            </a:r>
            <a:r>
              <a:rPr lang="ru-RU" dirty="0" smtClean="0"/>
              <a:t>Реакция обмена	         </a:t>
            </a:r>
            <a:r>
              <a:rPr lang="en-US" dirty="0" smtClean="0"/>
              <a:t>LiOH</a:t>
            </a:r>
            <a:r>
              <a:rPr lang="en-US" dirty="0" smtClean="0"/>
              <a:t> + HCl = LiCl + H2O</a:t>
            </a:r>
          </a:p>
          <a:p>
            <a:pPr algn="l"/>
            <a:r>
              <a:rPr lang="en-US" dirty="0" smtClean="0"/>
              <a:t> </a:t>
            </a:r>
            <a:r>
              <a:rPr lang="ru-RU" dirty="0" smtClean="0"/>
              <a:t>1.2</a:t>
            </a:r>
            <a:r>
              <a:rPr lang="ru-RU" sz="4400" dirty="0" smtClean="0"/>
              <a:t>. Реакции идущие без изменения состава веществ.</a:t>
            </a:r>
          </a:p>
          <a:p>
            <a:pPr algn="l"/>
            <a:r>
              <a:rPr lang="ru-RU" dirty="0" smtClean="0"/>
              <a:t>                         С ( графит) = С ( алмаз)</a:t>
            </a:r>
          </a:p>
          <a:p>
            <a:pPr algn="l"/>
            <a:r>
              <a:rPr lang="ru-RU" dirty="0" smtClean="0"/>
              <a:t>                         </a:t>
            </a:r>
            <a:r>
              <a:rPr lang="en-US" dirty="0" smtClean="0"/>
              <a:t>S ( </a:t>
            </a:r>
            <a:r>
              <a:rPr lang="ru-RU" dirty="0" smtClean="0"/>
              <a:t>ромбическая) =  </a:t>
            </a:r>
            <a:r>
              <a:rPr lang="en-US" dirty="0" smtClean="0"/>
              <a:t>s</a:t>
            </a:r>
            <a:r>
              <a:rPr lang="ru-RU" dirty="0" smtClean="0"/>
              <a:t> ( моноклинная)</a:t>
            </a:r>
          </a:p>
          <a:p>
            <a:pPr algn="l"/>
            <a:r>
              <a:rPr lang="ru-RU" dirty="0" smtClean="0"/>
              <a:t>                         Р ( белый) = Р (красный)</a:t>
            </a:r>
          </a:p>
          <a:p>
            <a:pPr algn="l"/>
            <a:r>
              <a:rPr lang="ru-RU" dirty="0" smtClean="0"/>
              <a:t>                        </a:t>
            </a:r>
            <a:r>
              <a:rPr lang="en-US" dirty="0" smtClean="0"/>
              <a:t>Sn (</a:t>
            </a:r>
            <a:r>
              <a:rPr lang="ru-RU" dirty="0" smtClean="0"/>
              <a:t>белое олово) =  </a:t>
            </a:r>
            <a:r>
              <a:rPr lang="en-US" dirty="0" smtClean="0"/>
              <a:t>Sn</a:t>
            </a:r>
            <a:r>
              <a:rPr lang="ru-RU" dirty="0" smtClean="0"/>
              <a:t> (серое олово)</a:t>
            </a:r>
          </a:p>
          <a:p>
            <a:pPr algn="l"/>
            <a:r>
              <a:rPr lang="ru-RU" dirty="0" smtClean="0"/>
              <a:t>                         3О2 ( кислород) = 2О3 (озон)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71488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ІІ </a:t>
            </a:r>
            <a:r>
              <a:rPr lang="ru-RU" sz="4400" dirty="0" smtClean="0"/>
              <a:t>По изменению степеней окисления химических элементов, образующих вещества.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2.1Реакции идущие с изменением степеней окисления элементов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окислительно</a:t>
            </a:r>
            <a:r>
              <a:rPr lang="ru-RU" sz="2800" dirty="0" smtClean="0"/>
              <a:t> – восстановительные реакции(к ним относятся реакции замещения, соединения, разложения).  </a:t>
            </a:r>
            <a:br>
              <a:rPr lang="ru-RU" sz="2800" dirty="0" smtClean="0"/>
            </a:br>
            <a:r>
              <a:rPr lang="ru-RU" sz="2800" dirty="0" smtClean="0"/>
              <a:t>		</a:t>
            </a:r>
            <a:r>
              <a:rPr lang="en-US" sz="2800" dirty="0" smtClean="0"/>
              <a:t>MnO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+4HCl= MnCl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br>
              <a:rPr lang="en-US" sz="2800" dirty="0" smtClean="0"/>
            </a:br>
            <a:r>
              <a:rPr lang="en-US" sz="2800" dirty="0" smtClean="0"/>
              <a:t>2.2</a:t>
            </a:r>
            <a:r>
              <a:rPr lang="ru-RU" sz="2800" dirty="0" smtClean="0"/>
              <a:t> Реакции идущие без изменения степени окисления</a:t>
            </a:r>
            <a:br>
              <a:rPr lang="ru-RU" sz="2800" dirty="0" smtClean="0"/>
            </a:br>
            <a:r>
              <a:rPr lang="ru-RU" sz="2800" dirty="0" smtClean="0"/>
              <a:t> 		</a:t>
            </a:r>
            <a:r>
              <a:rPr lang="en-US" sz="2800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= 2KOH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785794"/>
            <a:ext cx="9305932" cy="50006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 </a:t>
            </a:r>
            <a:r>
              <a:rPr lang="ru-RU" dirty="0" smtClean="0"/>
              <a:t>По тепловому эффекту.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3.</a:t>
            </a:r>
            <a:r>
              <a:rPr lang="ru-RU" sz="2700" dirty="0" smtClean="0"/>
              <a:t>1.</a:t>
            </a:r>
            <a:r>
              <a:rPr lang="en-US" sz="2700" dirty="0" smtClean="0"/>
              <a:t> </a:t>
            </a:r>
            <a:r>
              <a:rPr lang="ru-RU" sz="2700" dirty="0" smtClean="0"/>
              <a:t>Экзотермические .</a:t>
            </a:r>
            <a:br>
              <a:rPr lang="ru-RU" sz="2700" dirty="0" smtClean="0"/>
            </a:br>
            <a:r>
              <a:rPr lang="ru-RU" sz="2700" dirty="0" smtClean="0"/>
              <a:t>                               </a:t>
            </a:r>
            <a:r>
              <a:rPr lang="en-US" sz="2700" dirty="0" smtClean="0"/>
              <a:t>S + O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 = SO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 + Q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3</a:t>
            </a:r>
            <a:r>
              <a:rPr lang="ru-RU" sz="2700" dirty="0" smtClean="0"/>
              <a:t>.2.</a:t>
            </a:r>
            <a:r>
              <a:rPr lang="en-US" sz="2700" dirty="0" smtClean="0"/>
              <a:t> </a:t>
            </a:r>
            <a:r>
              <a:rPr lang="ru-RU" sz="2700" dirty="0" smtClean="0"/>
              <a:t>Эндотермические.</a:t>
            </a:r>
            <a:br>
              <a:rPr lang="ru-RU" sz="2700" dirty="0" smtClean="0"/>
            </a:br>
            <a:r>
              <a:rPr lang="ru-RU" sz="2700" dirty="0" smtClean="0"/>
              <a:t>                               </a:t>
            </a:r>
            <a:r>
              <a:rPr lang="en-US" sz="2700" dirty="0" smtClean="0"/>
              <a:t>N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 + O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 = 2NO - Q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                             </a:t>
            </a:r>
            <a:endParaRPr lang="ru-RU" sz="2700" dirty="0"/>
          </a:p>
        </p:txBody>
      </p:sp>
      <p:pic>
        <p:nvPicPr>
          <p:cNvPr id="5" name="Рисунок 4" descr="CH08_26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643182"/>
            <a:ext cx="4429124" cy="421481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4696" cy="557214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IV </a:t>
            </a:r>
            <a:r>
              <a:rPr lang="ru-RU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По агрегатному состоянию реагирующих веществ.</a:t>
            </a:r>
          </a:p>
          <a:p>
            <a:pPr algn="l"/>
            <a:r>
              <a:rPr lang="en-US" sz="2400" dirty="0" smtClean="0"/>
              <a:t>4</a:t>
            </a:r>
            <a:r>
              <a:rPr lang="ru-RU" sz="2400" dirty="0" smtClean="0"/>
              <a:t>.1 </a:t>
            </a:r>
            <a:r>
              <a:rPr lang="ru-RU" sz="2400" dirty="0" smtClean="0"/>
              <a:t>Гетерогенные.</a:t>
            </a:r>
          </a:p>
          <a:p>
            <a:pPr algn="l"/>
            <a:r>
              <a:rPr lang="ru-RU" sz="2400" dirty="0" smtClean="0"/>
              <a:t>                        </a:t>
            </a:r>
            <a:r>
              <a:rPr lang="en-US" sz="2400" dirty="0" smtClean="0"/>
              <a:t>Zn</a:t>
            </a:r>
            <a:r>
              <a:rPr lang="en-US" sz="2400" baseline="-25000" dirty="0" smtClean="0"/>
              <a:t>(</a:t>
            </a:r>
            <a:r>
              <a:rPr lang="ru-RU" sz="2400" baseline="-25000" dirty="0" smtClean="0"/>
              <a:t>ТВ) </a:t>
            </a:r>
            <a:r>
              <a:rPr lang="ru-RU" sz="2400" dirty="0" smtClean="0"/>
              <a:t>+ С</a:t>
            </a:r>
            <a:r>
              <a:rPr lang="en-US" sz="2400" dirty="0" smtClean="0"/>
              <a:t>uSO</a:t>
            </a:r>
            <a:r>
              <a:rPr lang="en-US" sz="2400" baseline="-25000" dirty="0" smtClean="0"/>
              <a:t>4(</a:t>
            </a:r>
            <a:r>
              <a:rPr lang="ru-RU" sz="2400" baseline="-25000" dirty="0" smtClean="0"/>
              <a:t>Р-Р)</a:t>
            </a:r>
            <a:r>
              <a:rPr lang="en-US" sz="2400" dirty="0" smtClean="0"/>
              <a:t> =</a:t>
            </a:r>
            <a:r>
              <a:rPr lang="ru-RU" sz="2400" dirty="0" smtClean="0"/>
              <a:t> </a:t>
            </a:r>
            <a:r>
              <a:rPr lang="en-US" sz="2400" dirty="0" smtClean="0"/>
              <a:t>Cu</a:t>
            </a:r>
            <a:r>
              <a:rPr lang="en-US" sz="2400" baseline="-25000" dirty="0" smtClean="0"/>
              <a:t>(</a:t>
            </a:r>
            <a:r>
              <a:rPr lang="ru-RU" sz="2400" baseline="-25000" dirty="0" smtClean="0"/>
              <a:t>ТВ)</a:t>
            </a:r>
            <a:r>
              <a:rPr lang="en-US" sz="2400" dirty="0" smtClean="0"/>
              <a:t> + ZnSO</a:t>
            </a:r>
            <a:r>
              <a:rPr lang="en-US" sz="2400" baseline="-25000" dirty="0" smtClean="0"/>
              <a:t>4(</a:t>
            </a:r>
            <a:r>
              <a:rPr lang="ru-RU" sz="2400" baseline="-25000" dirty="0" smtClean="0"/>
              <a:t>Р-Р)</a:t>
            </a:r>
            <a:endParaRPr lang="ru-RU" sz="2400" dirty="0" smtClean="0"/>
          </a:p>
          <a:p>
            <a:pPr algn="l"/>
            <a:r>
              <a:rPr lang="en-US" sz="2400" dirty="0" smtClean="0"/>
              <a:t>4</a:t>
            </a:r>
            <a:r>
              <a:rPr lang="ru-RU" sz="2400" dirty="0" smtClean="0"/>
              <a:t>.2 </a:t>
            </a:r>
            <a:r>
              <a:rPr lang="ru-RU" sz="2400" dirty="0" smtClean="0"/>
              <a:t>Гомогенные.</a:t>
            </a:r>
          </a:p>
          <a:p>
            <a:pPr algn="l"/>
            <a:r>
              <a:rPr lang="ru-RU" sz="2400" dirty="0" smtClean="0"/>
              <a:t>                       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2(</a:t>
            </a:r>
            <a:r>
              <a:rPr lang="ru-RU" sz="2400" baseline="-25000" dirty="0" smtClean="0"/>
              <a:t>Г)</a:t>
            </a:r>
            <a:r>
              <a:rPr lang="en-US" sz="2400" dirty="0" smtClean="0"/>
              <a:t> + Cl</a:t>
            </a:r>
            <a:r>
              <a:rPr lang="en-US" sz="2400" baseline="-25000" dirty="0" smtClean="0"/>
              <a:t>2(</a:t>
            </a:r>
            <a:r>
              <a:rPr lang="ru-RU" sz="2400" baseline="-25000" dirty="0" smtClean="0"/>
              <a:t>Г)</a:t>
            </a:r>
            <a:r>
              <a:rPr lang="ru-RU" sz="2400" dirty="0" smtClean="0"/>
              <a:t> = </a:t>
            </a:r>
            <a:r>
              <a:rPr lang="en-US" sz="2400" dirty="0" smtClean="0"/>
              <a:t>2HCl</a:t>
            </a:r>
            <a:r>
              <a:rPr lang="en-US" sz="2400" baseline="-25000" dirty="0" smtClean="0"/>
              <a:t>(</a:t>
            </a:r>
            <a:r>
              <a:rPr lang="ru-RU" sz="2400" baseline="-25000" dirty="0" smtClean="0"/>
              <a:t>Г)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algn="l"/>
            <a:endParaRPr lang="ru-RU" sz="2400" dirty="0" smtClean="0"/>
          </a:p>
          <a:p>
            <a:pPr algn="l"/>
            <a:endParaRPr lang="ru-RU" sz="2400" dirty="0"/>
          </a:p>
        </p:txBody>
      </p:sp>
      <p:pic>
        <p:nvPicPr>
          <p:cNvPr id="4" name="Рисунок 3" descr="J02876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912" y="3643314"/>
            <a:ext cx="2609088" cy="3214686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2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V</a:t>
            </a:r>
            <a:r>
              <a:rPr lang="ru-RU" sz="4400" dirty="0" smtClean="0"/>
              <a:t>. По участию катализатора.</a:t>
            </a:r>
            <a:br>
              <a:rPr lang="ru-RU" sz="4400" dirty="0" smtClean="0"/>
            </a:br>
            <a:r>
              <a:rPr lang="ru-RU" sz="2400" dirty="0" smtClean="0"/>
              <a:t>5.1. Некаталитические.</a:t>
            </a:r>
            <a:br>
              <a:rPr lang="ru-RU" sz="2400" dirty="0" smtClean="0"/>
            </a:br>
            <a:r>
              <a:rPr lang="ru-RU" sz="2400" dirty="0" smtClean="0"/>
              <a:t>                                </a:t>
            </a:r>
            <a:r>
              <a:rPr lang="en-US" sz="2400" dirty="0" smtClean="0"/>
              <a:t>4Al + 3O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=2Al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5.2. Каталитические.</a:t>
            </a:r>
            <a:br>
              <a:rPr lang="ru-RU" sz="2400" dirty="0" smtClean="0"/>
            </a:br>
            <a:r>
              <a:rPr lang="ru-RU" sz="2400" dirty="0" smtClean="0"/>
              <a:t>                                 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MnO</a:t>
            </a:r>
            <a:r>
              <a:rPr lang="ru-RU" sz="2400" baseline="30000" dirty="0" smtClean="0"/>
              <a:t>2</a:t>
            </a:r>
            <a:r>
              <a:rPr lang="en-US" sz="2400" dirty="0" smtClean="0"/>
              <a:t>   </a:t>
            </a:r>
            <a:r>
              <a:rPr lang="en-US" sz="2400" dirty="0" smtClean="0"/>
              <a:t>2H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+ O</a:t>
            </a:r>
            <a:r>
              <a:rPr lang="en-US" sz="2400" baseline="-25000" dirty="0" smtClean="0"/>
              <a:t>2</a:t>
            </a:r>
            <a:br>
              <a:rPr lang="en-US" sz="2400" baseline="-25000" dirty="0" smtClean="0"/>
            </a:br>
            <a:r>
              <a:rPr lang="en-US" sz="2400" baseline="-25000" dirty="0" smtClean="0"/>
              <a:t/>
            </a:r>
            <a:br>
              <a:rPr lang="en-US" sz="2400" baseline="-250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500430" y="400050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5430050" y="392827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J02876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14" y="3816096"/>
            <a:ext cx="3357586" cy="3041904"/>
          </a:xfrm>
          <a:prstGeom prst="rect">
            <a:avLst/>
          </a:prstGeom>
        </p:spPr>
      </p:pic>
      <p:pic>
        <p:nvPicPr>
          <p:cNvPr id="7" name="Рисунок 6" descr="resEDE6745A-0A01-000A-00E0-0C07775A71C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286256"/>
            <a:ext cx="2714644" cy="2024070"/>
          </a:xfrm>
          <a:prstGeom prst="rect">
            <a:avLst/>
          </a:prstGeom>
        </p:spPr>
      </p:pic>
      <p:sp>
        <p:nvSpPr>
          <p:cNvPr id="8" name="Овальная выноска 7"/>
          <p:cNvSpPr/>
          <p:nvPr/>
        </p:nvSpPr>
        <p:spPr>
          <a:xfrm rot="10800000" flipV="1">
            <a:off x="785786" y="4429132"/>
            <a:ext cx="1071570" cy="55341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спирт</a:t>
            </a:r>
            <a:endParaRPr lang="ru-RU" sz="1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42984"/>
            <a:ext cx="7851648" cy="592935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VI</a:t>
            </a:r>
            <a:r>
              <a:rPr lang="ru-RU" dirty="0" smtClean="0"/>
              <a:t>. По направлению.</a:t>
            </a:r>
            <a:br>
              <a:rPr lang="ru-RU" dirty="0" smtClean="0"/>
            </a:br>
            <a:r>
              <a:rPr lang="ru-RU" sz="2400" dirty="0" smtClean="0">
                <a:solidFill>
                  <a:schemeClr val="tx1"/>
                </a:solidFill>
              </a:rPr>
              <a:t>6.1. Необратимые: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а) выделяется газ: </a:t>
            </a:r>
            <a:r>
              <a:rPr lang="ru-RU" sz="2400" dirty="0" smtClean="0">
                <a:solidFill>
                  <a:schemeClr val="tx1"/>
                </a:solidFill>
              </a:rPr>
              <a:t>       </a:t>
            </a:r>
            <a:r>
              <a:rPr lang="en-US" sz="2400" dirty="0" smtClean="0">
                <a:solidFill>
                  <a:schemeClr val="tx1"/>
                </a:solidFill>
              </a:rPr>
              <a:t>2HgO </a:t>
            </a:r>
            <a:r>
              <a:rPr lang="en-US" sz="2400" baseline="30000" dirty="0" smtClean="0">
                <a:solidFill>
                  <a:schemeClr val="tx1"/>
                </a:solidFill>
              </a:rPr>
              <a:t>t     </a:t>
            </a:r>
            <a:r>
              <a:rPr lang="en-US" sz="2400" dirty="0" smtClean="0">
                <a:solidFill>
                  <a:schemeClr val="tx1"/>
                </a:solidFill>
              </a:rPr>
              <a:t> 2Hg + O</a:t>
            </a:r>
            <a:r>
              <a:rPr lang="en-US" sz="2400" baseline="-25000" dirty="0" smtClean="0">
                <a:solidFill>
                  <a:schemeClr val="tx1"/>
                </a:solidFill>
              </a:rPr>
              <a:t>2  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б)выделяется осадок: </a:t>
            </a:r>
            <a:r>
              <a:rPr lang="en-US" sz="2400" dirty="0" smtClean="0">
                <a:solidFill>
                  <a:schemeClr val="tx1"/>
                </a:solidFill>
              </a:rPr>
              <a:t>BaCl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+ H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     BaSO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   + HCl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в)выделяется вода: </a:t>
            </a:r>
            <a:r>
              <a:rPr lang="ru-RU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2NaOH </a:t>
            </a:r>
            <a:r>
              <a:rPr lang="en-US" sz="2400" dirty="0" smtClean="0">
                <a:solidFill>
                  <a:schemeClr val="tx1"/>
                </a:solidFill>
              </a:rPr>
              <a:t>+ 2HCl       H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O + 2NaCl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6</a:t>
            </a:r>
            <a:r>
              <a:rPr lang="ru-RU" sz="2400" dirty="0" smtClean="0">
                <a:solidFill>
                  <a:schemeClr val="tx1"/>
                </a:solidFill>
              </a:rPr>
              <a:t>.2. Обратимые: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en-US" sz="2400" dirty="0" smtClean="0">
                <a:solidFill>
                  <a:schemeClr val="tx1"/>
                </a:solidFill>
              </a:rPr>
              <a:t>N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+ 3H</a:t>
            </a:r>
            <a:r>
              <a:rPr lang="en-US" sz="2400" baseline="-25000" dirty="0" smtClean="0">
                <a:solidFill>
                  <a:schemeClr val="tx1"/>
                </a:solidFill>
              </a:rPr>
              <a:t>2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2NH</a:t>
            </a:r>
            <a:r>
              <a:rPr lang="en-US" sz="2400" baseline="-25000" dirty="0" smtClean="0">
                <a:solidFill>
                  <a:schemeClr val="tx1"/>
                </a:solidFill>
              </a:rPr>
              <a:t>3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baseline="-25000" dirty="0" smtClean="0"/>
              <a:t/>
            </a:r>
            <a:br>
              <a:rPr lang="en-US" sz="2400" baseline="-25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857620" y="2428868"/>
            <a:ext cx="285752" cy="1588"/>
          </a:xfrm>
          <a:prstGeom prst="straightConnector1">
            <a:avLst/>
          </a:prstGeom>
          <a:ln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5215736" y="2428074"/>
            <a:ext cx="285752" cy="1588"/>
          </a:xfrm>
          <a:prstGeom prst="straightConnector1">
            <a:avLst/>
          </a:prstGeom>
          <a:ln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5751521" y="2749545"/>
            <a:ext cx="214314" cy="1588"/>
          </a:xfrm>
          <a:prstGeom prst="straightConnector1">
            <a:avLst/>
          </a:prstGeom>
          <a:ln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86314" y="2714620"/>
            <a:ext cx="285752" cy="1588"/>
          </a:xfrm>
          <a:prstGeom prst="straightConnector1">
            <a:avLst/>
          </a:prstGeom>
          <a:ln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857752" y="3071810"/>
            <a:ext cx="357190" cy="1588"/>
          </a:xfrm>
          <a:prstGeom prst="straightConnector1">
            <a:avLst/>
          </a:prstGeom>
          <a:ln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143372" y="4000504"/>
            <a:ext cx="500066" cy="1588"/>
          </a:xfrm>
          <a:prstGeom prst="straightConnector1">
            <a:avLst/>
          </a:prstGeom>
          <a:ln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4143372" y="4143380"/>
            <a:ext cx="500066" cy="1588"/>
          </a:xfrm>
          <a:prstGeom prst="straightConnector1">
            <a:avLst/>
          </a:prstGeom>
          <a:ln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286388"/>
            <a:ext cx="8305800" cy="1285884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VII</a:t>
            </a:r>
            <a:r>
              <a:rPr lang="ru-RU" sz="4400" dirty="0" smtClean="0"/>
              <a:t>.По виду энергии, инициирующей реакцию.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00B050"/>
                </a:solidFill>
              </a:rPr>
              <a:t>7</a:t>
            </a:r>
            <a:r>
              <a:rPr lang="ru-RU" sz="3600" dirty="0" smtClean="0">
                <a:solidFill>
                  <a:srgbClr val="00B050"/>
                </a:solidFill>
              </a:rPr>
              <a:t>.1.Фотохимические реакции (под действием света)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          </a:t>
            </a:r>
            <a:r>
              <a:rPr lang="en-US" sz="3600" dirty="0" smtClean="0">
                <a:solidFill>
                  <a:srgbClr val="00B050"/>
                </a:solidFill>
              </a:rPr>
              <a:t>2AgBr   </a:t>
            </a:r>
            <a:r>
              <a:rPr lang="ru-RU" sz="3600" baseline="30000" dirty="0" smtClean="0">
                <a:solidFill>
                  <a:srgbClr val="00B050"/>
                </a:solidFill>
              </a:rPr>
              <a:t>свет</a:t>
            </a:r>
            <a:r>
              <a:rPr lang="en-US" sz="3600" dirty="0" smtClean="0">
                <a:solidFill>
                  <a:srgbClr val="00B050"/>
                </a:solidFill>
              </a:rPr>
              <a:t>    </a:t>
            </a:r>
            <a:r>
              <a:rPr lang="ru-RU" sz="3600" dirty="0" smtClean="0">
                <a:solidFill>
                  <a:srgbClr val="00B050"/>
                </a:solidFill>
              </a:rPr>
              <a:t>2</a:t>
            </a:r>
            <a:r>
              <a:rPr lang="en-US" sz="3600" dirty="0" smtClean="0">
                <a:solidFill>
                  <a:srgbClr val="00B050"/>
                </a:solidFill>
              </a:rPr>
              <a:t>Ag </a:t>
            </a:r>
            <a:r>
              <a:rPr lang="ru-RU" sz="3600" baseline="-25000" dirty="0" smtClean="0">
                <a:solidFill>
                  <a:srgbClr val="00B050"/>
                </a:solidFill>
              </a:rPr>
              <a:t>(</a:t>
            </a:r>
            <a:r>
              <a:rPr lang="ru-RU" sz="3600" baseline="-25000" dirty="0" smtClean="0">
                <a:solidFill>
                  <a:srgbClr val="00B050"/>
                </a:solidFill>
              </a:rPr>
              <a:t>тв</a:t>
            </a:r>
            <a:r>
              <a:rPr lang="ru-RU" sz="3600" baseline="-25000" dirty="0" smtClean="0">
                <a:solidFill>
                  <a:srgbClr val="00B050"/>
                </a:solidFill>
              </a:rPr>
              <a:t>.)</a:t>
            </a:r>
            <a:r>
              <a:rPr lang="en-US" sz="3600" dirty="0" smtClean="0">
                <a:solidFill>
                  <a:srgbClr val="00B050"/>
                </a:solidFill>
              </a:rPr>
              <a:t>+ Br</a:t>
            </a:r>
            <a:r>
              <a:rPr lang="en-US" sz="3600" baseline="-25000" dirty="0" smtClean="0">
                <a:solidFill>
                  <a:srgbClr val="00B050"/>
                </a:solidFill>
              </a:rPr>
              <a:t>2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ru-RU" sz="3600" baseline="-25000" dirty="0" smtClean="0">
                <a:solidFill>
                  <a:srgbClr val="00B050"/>
                </a:solidFill>
              </a:rPr>
              <a:t>(ж.)</a:t>
            </a:r>
            <a:r>
              <a:rPr lang="en-US" sz="3600" dirty="0" smtClean="0">
                <a:solidFill>
                  <a:srgbClr val="00B050"/>
                </a:solidFill>
              </a:rPr>
              <a:t>                                                       </a:t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7.2.Электрохимические (под действием </a:t>
            </a:r>
            <a:r>
              <a:rPr lang="ru-RU" sz="3600" dirty="0" smtClean="0">
                <a:solidFill>
                  <a:srgbClr val="00B050"/>
                </a:solidFill>
              </a:rPr>
              <a:t>эл</a:t>
            </a:r>
            <a:r>
              <a:rPr lang="ru-RU" sz="3600" dirty="0" smtClean="0">
                <a:solidFill>
                  <a:srgbClr val="00B050"/>
                </a:solidFill>
              </a:rPr>
              <a:t>. Тока)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          2</a:t>
            </a:r>
            <a:r>
              <a:rPr lang="en-US" sz="3600" dirty="0" smtClean="0">
                <a:solidFill>
                  <a:srgbClr val="00B050"/>
                </a:solidFill>
              </a:rPr>
              <a:t>NaCl</a:t>
            </a:r>
            <a:r>
              <a:rPr lang="en-US" sz="3600" baseline="-25000" dirty="0" smtClean="0">
                <a:solidFill>
                  <a:srgbClr val="00B050"/>
                </a:solidFill>
              </a:rPr>
              <a:t>(</a:t>
            </a:r>
            <a:r>
              <a:rPr lang="ru-RU" sz="3600" baseline="-25000" dirty="0" smtClean="0">
                <a:solidFill>
                  <a:srgbClr val="00B050"/>
                </a:solidFill>
              </a:rPr>
              <a:t>расплав)</a:t>
            </a:r>
            <a:r>
              <a:rPr lang="ru-RU" sz="3600" baseline="30000" dirty="0" smtClean="0">
                <a:solidFill>
                  <a:srgbClr val="00B050"/>
                </a:solidFill>
              </a:rPr>
              <a:t> </a:t>
            </a:r>
            <a:r>
              <a:rPr lang="ru-RU" sz="3600" dirty="0" smtClean="0">
                <a:solidFill>
                  <a:srgbClr val="00B050"/>
                </a:solidFill>
              </a:rPr>
              <a:t>  </a:t>
            </a:r>
            <a:r>
              <a:rPr lang="ru-RU" sz="3600" baseline="30000" dirty="0" smtClean="0">
                <a:solidFill>
                  <a:srgbClr val="00B050"/>
                </a:solidFill>
              </a:rPr>
              <a:t>эл.ток</a:t>
            </a:r>
            <a:r>
              <a:rPr lang="ru-RU" sz="3600" baseline="30000" dirty="0" smtClean="0">
                <a:solidFill>
                  <a:srgbClr val="00B050"/>
                </a:solidFill>
              </a:rPr>
              <a:t>  </a:t>
            </a:r>
            <a:r>
              <a:rPr lang="ru-RU" sz="3600" dirty="0" smtClean="0">
                <a:solidFill>
                  <a:srgbClr val="00B050"/>
                </a:solidFill>
              </a:rPr>
              <a:t>2</a:t>
            </a:r>
            <a:r>
              <a:rPr lang="en-US" sz="3600" dirty="0" smtClean="0">
                <a:solidFill>
                  <a:srgbClr val="00B050"/>
                </a:solidFill>
              </a:rPr>
              <a:t>Na +Cl</a:t>
            </a:r>
            <a:r>
              <a:rPr lang="en-US" sz="3600" baseline="-25000" dirty="0" smtClean="0">
                <a:solidFill>
                  <a:srgbClr val="00B050"/>
                </a:solidFill>
              </a:rPr>
              <a:t>2</a:t>
            </a:r>
            <a:r>
              <a:rPr lang="ru-RU" sz="3600" dirty="0" smtClean="0">
                <a:solidFill>
                  <a:srgbClr val="00B050"/>
                </a:solidFill>
              </a:rPr>
              <a:t/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7.3.термохимические ( эндотермические и множество экзотермических </a:t>
            </a:r>
            <a:r>
              <a:rPr lang="ru-RU" sz="3600" dirty="0" smtClean="0">
                <a:solidFill>
                  <a:srgbClr val="00B050"/>
                </a:solidFill>
              </a:rPr>
              <a:t>р-ций</a:t>
            </a:r>
            <a:r>
              <a:rPr lang="ru-RU" sz="3600" dirty="0" smtClean="0">
                <a:solidFill>
                  <a:srgbClr val="00B050"/>
                </a:solidFill>
              </a:rPr>
              <a:t>)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7.4. Радиационные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285984" y="3000372"/>
            <a:ext cx="85725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500430" y="4500570"/>
            <a:ext cx="85725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</TotalTime>
  <Words>140</Words>
  <Application>Microsoft Office PowerPoint</Application>
  <PresentationFormat>Экран (4:3)</PresentationFormat>
  <Paragraphs>27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Классификация химических реакций</vt:lpstr>
      <vt:lpstr> Химические реакции – процессы в результате которого из одних веществ получаются другие, отличающиеся по составу и строению.</vt:lpstr>
      <vt:lpstr>  І.По числу и составу реагирующих веществ</vt:lpstr>
      <vt:lpstr> ІІ По изменению степеней окисления химических элементов, образующих вещества. 2.1Реакции идущие с изменением степеней окисления элементов  окислительно – восстановительные реакции(к ним относятся реакции замещения, соединения, разложения).     MnO2 +4HCl= MnCl2 + Cl2 + H2O 2.2 Реакции идущие без изменения степени окисления    K2O + H2O = 2KOH</vt:lpstr>
      <vt:lpstr>III По тепловому эффекту.  3.1. Экзотермические .                                S + O2 = SO2 + Q  3.2. Эндотермические.                                N2 + O2 = 2NO - Q                                    </vt:lpstr>
      <vt:lpstr>Слайд 6</vt:lpstr>
      <vt:lpstr>V. По участию катализатора. 5.1. Некаталитические.                                 4Al + 3O2 =2Al2O3 5.2. Каталитические.                                  2H2O2 MnO2   2H2O + O2   </vt:lpstr>
      <vt:lpstr>VI. По направлению. 6.1. Необратимые: а) выделяется газ:        2HgO t      2Hg + O2    б)выделяется осадок: BaCl2 + H2SO4     BaSO4   + HCl в)выделяется вода:     2NaOH + 2HCl       H2O + 2NaCl  6.2. Обратимые:                                          N2 + 3H2           2NH3      </vt:lpstr>
      <vt:lpstr>VII.По виду энергии, инициирующей реакцию. 7.1.Фотохимические реакции (под действием света)           2AgBr   свет    2Ag (тв.)+ Br2 (ж.)                                                        7.2.Электрохимические (под действием эл. Тока)            2NaCl(расплав)   эл.ток  2Na +Cl2 7.3.термохимические ( эндотермические и множество экзотермических р-ций) 7.4. Радиационные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химических реакций</dc:title>
  <dc:creator>химия</dc:creator>
  <cp:lastModifiedBy>химия</cp:lastModifiedBy>
  <cp:revision>40</cp:revision>
  <dcterms:created xsi:type="dcterms:W3CDTF">2010-10-15T06:38:34Z</dcterms:created>
  <dcterms:modified xsi:type="dcterms:W3CDTF">2010-10-20T10:39:12Z</dcterms:modified>
</cp:coreProperties>
</file>