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9" r:id="rId8"/>
    <p:sldId id="263" r:id="rId9"/>
    <p:sldId id="264" r:id="rId10"/>
    <p:sldId id="265" r:id="rId11"/>
    <p:sldId id="271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00FF"/>
    <a:srgbClr val="080808"/>
    <a:srgbClr val="00FF00"/>
    <a:srgbClr val="0066FF"/>
    <a:srgbClr val="0033CC"/>
    <a:srgbClr val="FF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6831-8F71-44EE-830B-3F373B0D3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2359D-DF82-4501-B865-64F8D0786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53E34-3055-4011-8A87-3178AF968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08F4F-DCBA-4ED0-A1D9-FC3768E1B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CB6CC-4D10-4E27-BE9A-F89ED7C66A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E29C9-E686-4CEC-A388-BCBF4F599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19DB6-CC59-47FD-84EA-52FB51CF1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C33A9-B0A9-48E2-94B6-9B1585DEF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5B73E-E2E0-4F3B-B077-64D8709CF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36A9C-6B27-47B2-A815-4D7A41DEA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86CC2-F318-46F4-8438-7099AE786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5FFA743E-C422-4CA7-9FEF-9C7E33210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spd="med">
    <p:newsfla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69;&#1076;&#1091;&#1072;&#1088;&#1076;_&#1061;&#1080;&#1083;&#1100;_-_&#1042;&#1086;&#1076;&#1072;_&#1074;&#1086;&#1076;&#1072;_&#1082;&#1088;&#1091;&#1075;&#1086;&#1084;_&#1074;&#1086;&#1076;&#1072;_mp3cut.foxcom.su_.mp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wat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0"/>
            <a:ext cx="292893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6143636" cy="453662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Вода-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6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простая </a:t>
            </a:r>
            <a:r>
              <a:rPr lang="ru-RU" sz="6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и загадочная</a:t>
            </a:r>
            <a:endParaRPr lang="ru-RU" sz="6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57232"/>
            <a:ext cx="9144000" cy="51706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3800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Вода- </a:t>
            </a:r>
          </a:p>
          <a:p>
            <a:pPr algn="ctr">
              <a:defRPr/>
            </a:pPr>
            <a:r>
              <a:rPr lang="ru-RU" sz="9600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хороший растворитель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785794"/>
            <a:ext cx="9144000" cy="51706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3800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Вода-</a:t>
            </a:r>
          </a:p>
          <a:p>
            <a:pPr algn="ctr">
              <a:defRPr/>
            </a:pPr>
            <a:r>
              <a:rPr lang="ru-RU" sz="9600" b="1" i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летучая жидкость</a:t>
            </a:r>
            <a:endParaRPr lang="ru-RU" sz="9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rect">
                  <a:fillToRect l="100000" t="100000"/>
                </a:path>
                <a:tileRect r="-100000" b="-100000"/>
              </a:gra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Удивительная цифра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714356"/>
            <a:ext cx="9144000" cy="5632311"/>
          </a:xfrm>
          <a:prstGeom prst="rect">
            <a:avLst/>
          </a:prstGeom>
          <a:noFill/>
        </p:spPr>
        <p:txBody>
          <a:bodyPr numCol="3">
            <a:spAutoFit/>
          </a:bodyPr>
          <a:lstStyle/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>
              <a:defRPr/>
            </a:pP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5" name="Овал 4"/>
          <p:cNvSpPr/>
          <p:nvPr/>
        </p:nvSpPr>
        <p:spPr>
          <a:xfrm>
            <a:off x="1071563" y="857250"/>
            <a:ext cx="1000125" cy="1000125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71563" y="3000375"/>
            <a:ext cx="1000125" cy="1000125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071938" y="3000375"/>
            <a:ext cx="1000125" cy="1000125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071563" y="5214938"/>
            <a:ext cx="1000125" cy="1000125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071938" y="5214938"/>
            <a:ext cx="1000125" cy="1000125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072313" y="5214938"/>
            <a:ext cx="1000125" cy="1000125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072313" y="4143375"/>
            <a:ext cx="1000125" cy="1000125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000875" y="3000375"/>
            <a:ext cx="1000125" cy="1000125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072313" y="1928813"/>
            <a:ext cx="1000125" cy="1000125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072313" y="857250"/>
            <a:ext cx="1000125" cy="1000125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071938" y="857250"/>
            <a:ext cx="1000125" cy="1000125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323850" y="549275"/>
            <a:ext cx="8351838" cy="61198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3856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 dirty="0">
                <a:ln w="15875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FF"/>
                    </a:gs>
                    <a:gs pos="50000">
                      <a:srgbClr val="00FF00"/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Спасибо за урок!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878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341438"/>
            <a:ext cx="9324975" cy="379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>
              <a:spcBef>
                <a:spcPct val="50000"/>
              </a:spcBef>
              <a:defRPr/>
            </a:pPr>
            <a:r>
              <a:rPr lang="ru-RU" sz="5400" b="1" i="1" dirty="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Всё хорошо в природе, но вода-красота всей природы.</a:t>
            </a:r>
          </a:p>
          <a:p>
            <a:pPr marL="352425">
              <a:spcBef>
                <a:spcPct val="50000"/>
              </a:spcBef>
              <a:defRPr/>
            </a:pPr>
            <a:r>
              <a:rPr lang="ru-RU" sz="5400" b="1" i="1" dirty="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                       </a:t>
            </a:r>
            <a:r>
              <a:rPr lang="ru-RU" sz="4800" i="1" dirty="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С.Т.Аксаков</a:t>
            </a:r>
            <a:r>
              <a:rPr lang="ru-RU" sz="5400" dirty="0">
                <a:solidFill>
                  <a:srgbClr val="FF9966"/>
                </a:solidFill>
              </a:rPr>
              <a:t>                       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188913"/>
            <a:ext cx="8893175" cy="798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63650">
              <a:lnSpc>
                <a:spcPct val="50000"/>
              </a:lnSpc>
              <a:spcBef>
                <a:spcPct val="50000"/>
              </a:spcBef>
              <a:tabLst>
                <a:tab pos="1163638" algn="l"/>
              </a:tabLst>
              <a:defRPr/>
            </a:pPr>
            <a:r>
              <a:rPr lang="ru-RU" sz="11700" dirty="0"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>аквариум</a:t>
            </a:r>
          </a:p>
          <a:p>
            <a:pPr marL="1263650">
              <a:lnSpc>
                <a:spcPct val="50000"/>
              </a:lnSpc>
              <a:spcBef>
                <a:spcPct val="50000"/>
              </a:spcBef>
              <a:tabLst>
                <a:tab pos="1163638" algn="l"/>
              </a:tabLst>
              <a:defRPr/>
            </a:pPr>
            <a:r>
              <a:rPr lang="ru-RU" sz="11700" dirty="0"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>акватория</a:t>
            </a:r>
          </a:p>
          <a:p>
            <a:pPr marL="1263650">
              <a:lnSpc>
                <a:spcPct val="50000"/>
              </a:lnSpc>
              <a:spcBef>
                <a:spcPct val="50000"/>
              </a:spcBef>
              <a:tabLst>
                <a:tab pos="1163638" algn="l"/>
              </a:tabLst>
              <a:defRPr/>
            </a:pPr>
            <a:r>
              <a:rPr lang="ru-RU" sz="11700" dirty="0"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>акваланг</a:t>
            </a:r>
          </a:p>
          <a:p>
            <a:pPr marL="1263650">
              <a:lnSpc>
                <a:spcPct val="50000"/>
              </a:lnSpc>
              <a:spcBef>
                <a:spcPct val="50000"/>
              </a:spcBef>
              <a:tabLst>
                <a:tab pos="1163638" algn="l"/>
              </a:tabLst>
              <a:defRPr/>
            </a:pPr>
            <a:r>
              <a:rPr lang="ru-RU" sz="11700" dirty="0"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>акварель</a:t>
            </a:r>
          </a:p>
          <a:p>
            <a:pPr marL="1263650">
              <a:spcBef>
                <a:spcPct val="50000"/>
              </a:spcBef>
              <a:tabLst>
                <a:tab pos="1163638" algn="l"/>
              </a:tabLst>
              <a:defRPr/>
            </a:pPr>
            <a:endParaRPr lang="ru-RU" sz="7200" dirty="0">
              <a:solidFill>
                <a:srgbClr val="008000"/>
              </a:solidFill>
              <a:latin typeface="Gigi" pitchFamily="82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-365125"/>
            <a:ext cx="9144000" cy="729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346200">
              <a:defRPr/>
            </a:pPr>
            <a:r>
              <a:rPr lang="ru-RU" sz="1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>аква</a:t>
            </a:r>
            <a:r>
              <a:rPr lang="ru-RU" sz="11700" dirty="0"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>риум</a:t>
            </a:r>
          </a:p>
          <a:p>
            <a:pPr marL="1346200">
              <a:defRPr/>
            </a:pPr>
            <a:r>
              <a:rPr lang="ru-RU" sz="1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>аква</a:t>
            </a:r>
            <a:r>
              <a:rPr lang="ru-RU" sz="11700" dirty="0"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>тория</a:t>
            </a:r>
          </a:p>
          <a:p>
            <a:pPr marL="1346200">
              <a:defRPr/>
            </a:pPr>
            <a:r>
              <a:rPr lang="ru-RU" sz="1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>аква</a:t>
            </a:r>
            <a:r>
              <a:rPr lang="ru-RU" sz="11700" dirty="0"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>ланг</a:t>
            </a:r>
          </a:p>
          <a:p>
            <a:pPr marL="1346200">
              <a:defRPr/>
            </a:pPr>
            <a:r>
              <a:rPr lang="ru-RU" sz="1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>аква</a:t>
            </a:r>
            <a:r>
              <a:rPr lang="ru-RU" sz="11700" dirty="0">
                <a:effectLst>
                  <a:outerShdw blurRad="38100" dist="38100" dir="2700000" algn="tl">
                    <a:srgbClr val="000000"/>
                  </a:outerShdw>
                </a:effectLst>
                <a:latin typeface="Gigi" pitchFamily="82" charset="0"/>
              </a:rPr>
              <a:t>рель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2713" y="55563"/>
          <a:ext cx="9002712" cy="662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иаграмма" r:id="rId4" imgW="8963115" imgH="6600672" progId="MSGraph.Chart.8">
                  <p:embed followColorScheme="full"/>
                </p:oleObj>
              </mc:Choice>
              <mc:Fallback>
                <p:oleObj name="Диаграмма" r:id="rId4" imgW="8963115" imgH="6600672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3" y="55563"/>
                        <a:ext cx="9002712" cy="662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468313" y="260350"/>
            <a:ext cx="81359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9600"/>
          </a:p>
        </p:txBody>
      </p:sp>
      <p:sp>
        <p:nvSpPr>
          <p:cNvPr id="8195" name="WordArt 6"/>
          <p:cNvSpPr>
            <a:spLocks noChangeArrowheads="1" noChangeShapeType="1" noTextEdit="1"/>
          </p:cNvSpPr>
          <p:nvPr/>
        </p:nvSpPr>
        <p:spPr bwMode="auto">
          <a:xfrm>
            <a:off x="0" y="549275"/>
            <a:ext cx="9144000" cy="53276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-2144"/>
              </a:avLst>
            </a:prstTxWarp>
          </a:bodyPr>
          <a:lstStyle/>
          <a:p>
            <a:pPr algn="ctr"/>
            <a:endParaRPr lang="ru-RU" kern="10" spc="-360">
              <a:ln w="285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156B13"/>
                  </a:gs>
                  <a:gs pos="50000">
                    <a:srgbClr val="9CB86E"/>
                  </a:gs>
                  <a:gs pos="100000">
                    <a:srgbClr val="DDEBC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714488"/>
            <a:ext cx="9144000" cy="4339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3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Вода- это жизнь</a:t>
            </a:r>
          </a:p>
        </p:txBody>
      </p:sp>
      <p:pic>
        <p:nvPicPr>
          <p:cNvPr id="5" name="Эдуард_Хиль_-_Вода_вода_кругом_вода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7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715888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Характеристика вещества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Агрегатное состояние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Вкус 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Цвет 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Запах 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Температура 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кипения</a:t>
            </a: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  <a:p>
            <a:pPr algn="ctr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Температура 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замерзания</a:t>
            </a:r>
            <a:endParaRPr lang="ru-RU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endParaRPr lang="ru-RU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Физические свойства воды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  <a:p>
            <a:pPr marL="1433513" lvl="0" indent="-533400">
              <a:spcBef>
                <a:spcPct val="20000"/>
              </a:spcBef>
              <a:buClr>
                <a:srgbClr val="000000"/>
              </a:buClr>
              <a:buSzPct val="120000"/>
              <a:buFontTx/>
              <a:buAutoNum type="arabicParenR"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Жидкое</a:t>
            </a:r>
          </a:p>
          <a:p>
            <a:pPr marL="1433513" lvl="0" indent="-533400">
              <a:spcBef>
                <a:spcPct val="20000"/>
              </a:spcBef>
              <a:buClr>
                <a:srgbClr val="000000"/>
              </a:buClr>
              <a:buSzPct val="120000"/>
              <a:buFontTx/>
              <a:buAutoNum type="arabicParenR"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Газообразное</a:t>
            </a:r>
          </a:p>
          <a:p>
            <a:pPr marL="1433513" lvl="0" indent="-533400">
              <a:spcBef>
                <a:spcPct val="20000"/>
              </a:spcBef>
              <a:buClr>
                <a:srgbClr val="000000"/>
              </a:buClr>
              <a:buSzPct val="120000"/>
              <a:buFontTx/>
              <a:buAutoNum type="arabicParenR"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Твердое</a:t>
            </a:r>
            <a:endParaRPr lang="ru-RU" sz="2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eorgia" pitchFamily="18" charset="0"/>
            </a:endParaRPr>
          </a:p>
          <a:p>
            <a:pPr lvl="0" algn="ctr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 вкуса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цвета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запаха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92867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0"/>
          </p:cNvCxnSpPr>
          <p:nvPr/>
        </p:nvCxnSpPr>
        <p:spPr>
          <a:xfrm rot="16200000" flipH="1">
            <a:off x="1178720" y="3393281"/>
            <a:ext cx="685799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207167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292893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0" y="3786190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0" y="5715016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0" y="4714884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4"/>
          <p:cNvSpPr>
            <a:spLocks noChangeArrowheads="1"/>
          </p:cNvSpPr>
          <p:nvPr/>
        </p:nvSpPr>
        <p:spPr bwMode="auto">
          <a:xfrm>
            <a:off x="2411413" y="2492375"/>
            <a:ext cx="4176712" cy="3960813"/>
          </a:xfrm>
          <a:prstGeom prst="ellipse">
            <a:avLst/>
          </a:prstGeom>
          <a:solidFill>
            <a:schemeClr val="tx2"/>
          </a:solidFill>
          <a:ln w="412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Oval 5"/>
          <p:cNvSpPr>
            <a:spLocks noChangeArrowheads="1"/>
          </p:cNvSpPr>
          <p:nvPr/>
        </p:nvSpPr>
        <p:spPr bwMode="auto">
          <a:xfrm>
            <a:off x="1619250" y="1268413"/>
            <a:ext cx="2160588" cy="2160587"/>
          </a:xfrm>
          <a:prstGeom prst="ellipse">
            <a:avLst/>
          </a:prstGeom>
          <a:solidFill>
            <a:schemeClr val="tx2"/>
          </a:solidFill>
          <a:ln w="412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Oval 6"/>
          <p:cNvSpPr>
            <a:spLocks noChangeArrowheads="1"/>
          </p:cNvSpPr>
          <p:nvPr/>
        </p:nvSpPr>
        <p:spPr bwMode="auto">
          <a:xfrm>
            <a:off x="5286375" y="1357313"/>
            <a:ext cx="2138363" cy="2144712"/>
          </a:xfrm>
          <a:prstGeom prst="ellipse">
            <a:avLst/>
          </a:prstGeom>
          <a:solidFill>
            <a:schemeClr val="tx2"/>
          </a:solidFill>
          <a:ln w="412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0600" b="1">
              <a:solidFill>
                <a:srgbClr val="008000"/>
              </a:solidFill>
            </a:endParaRP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1979613" y="1628775"/>
            <a:ext cx="1439862" cy="15557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9600" b="1">
                <a:solidFill>
                  <a:srgbClr val="008000"/>
                </a:solidFill>
              </a:rPr>
              <a:t>Н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3276600" y="2565400"/>
            <a:ext cx="25209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900" b="1">
                <a:solidFill>
                  <a:schemeClr val="bg2"/>
                </a:solidFill>
              </a:rPr>
              <a:t>О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72125" y="1571625"/>
            <a:ext cx="15001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9600" b="1">
                <a:solidFill>
                  <a:srgbClr val="008000"/>
                </a:solidFill>
              </a:rPr>
              <a:t>Н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nimBg="1"/>
      <p:bldP spid="12293" grpId="0"/>
      <p:bldP spid="1229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150813"/>
            <a:ext cx="9144000" cy="716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 i="1">
                <a:solidFill>
                  <a:srgbClr val="FFFF66"/>
                </a:solidFill>
              </a:rPr>
              <a:t>Лабораторный </a:t>
            </a:r>
            <a:r>
              <a:rPr lang="ru-RU" sz="2400" i="1" smtClean="0">
                <a:solidFill>
                  <a:srgbClr val="FFFF66"/>
                </a:solidFill>
              </a:rPr>
              <a:t>опыт</a:t>
            </a:r>
            <a:endParaRPr lang="ru-RU" sz="2400" i="1" dirty="0">
              <a:solidFill>
                <a:srgbClr val="FFFF66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ru-RU" sz="2800" b="1" dirty="0">
                <a:solidFill>
                  <a:schemeClr val="hlink"/>
                </a:solidFill>
              </a:rPr>
              <a:t>Растворение солей в воде и выпаривание раствора соли.</a:t>
            </a:r>
            <a:endParaRPr lang="ru-RU" sz="2800" dirty="0">
              <a:solidFill>
                <a:schemeClr val="hlink"/>
              </a:solidFill>
            </a:endParaRPr>
          </a:p>
          <a:p>
            <a:pPr>
              <a:tabLst>
                <a:tab pos="457200" algn="l"/>
              </a:tabLst>
            </a:pPr>
            <a:r>
              <a:rPr lang="ru-RU" sz="2400" i="1" dirty="0">
                <a:solidFill>
                  <a:srgbClr val="FFFF66"/>
                </a:solidFill>
              </a:rPr>
              <a:t>Оборудование:</a:t>
            </a:r>
            <a:r>
              <a:rPr lang="ru-RU" sz="2400" dirty="0"/>
              <a:t> </a:t>
            </a:r>
          </a:p>
          <a:p>
            <a:pPr>
              <a:tabLst>
                <a:tab pos="457200" algn="l"/>
              </a:tabLst>
            </a:pPr>
            <a:r>
              <a:rPr lang="ru-RU" sz="2800" dirty="0"/>
              <a:t>химический стакан с водой, стеклянная палочка для перемешивания, спички, спиртовка, предметное стекло, </a:t>
            </a:r>
            <a:r>
              <a:rPr lang="ru-RU" sz="2800" dirty="0" err="1"/>
              <a:t>пробиркодержатель</a:t>
            </a:r>
            <a:r>
              <a:rPr lang="ru-RU" sz="2800" dirty="0"/>
              <a:t>, пипетка, соль (медный купорос, поваренная соль) или сахар.</a:t>
            </a:r>
          </a:p>
          <a:p>
            <a:pPr algn="ctr">
              <a:tabLst>
                <a:tab pos="457200" algn="l"/>
              </a:tabLst>
            </a:pPr>
            <a:r>
              <a:rPr lang="ru-RU" sz="2400" i="1" dirty="0">
                <a:solidFill>
                  <a:srgbClr val="FFFF66"/>
                </a:solidFill>
              </a:rPr>
              <a:t>Ход работы:</a:t>
            </a:r>
          </a:p>
          <a:p>
            <a:pPr>
              <a:tabLst>
                <a:tab pos="457200" algn="l"/>
              </a:tabLst>
            </a:pPr>
            <a:r>
              <a:rPr lang="ru-RU" sz="2800" dirty="0" smtClean="0"/>
              <a:t>  Поместить </a:t>
            </a:r>
            <a:r>
              <a:rPr lang="ru-RU" sz="2800" dirty="0"/>
              <a:t>в стакан с водой несколько кристаллов соли или сахара. Размешать содержимое стеклянной палочкой. Закрепить предметное стекло в </a:t>
            </a:r>
            <a:r>
              <a:rPr lang="ru-RU" sz="2800" dirty="0" err="1"/>
              <a:t>пробирко-держателе</a:t>
            </a:r>
            <a:r>
              <a:rPr lang="ru-RU" sz="2800" dirty="0"/>
              <a:t>.</a:t>
            </a:r>
          </a:p>
          <a:p>
            <a:pPr>
              <a:tabLst>
                <a:tab pos="457200" algn="l"/>
              </a:tabLst>
            </a:pPr>
            <a:r>
              <a:rPr lang="ru-RU" sz="2800" dirty="0" smtClean="0"/>
              <a:t>  С </a:t>
            </a:r>
            <a:r>
              <a:rPr lang="ru-RU" sz="2800" dirty="0"/>
              <a:t>помощью пипетки нанести на предметное стекло несколько капель раствора соли или сахара. Нагреть стекло пламенем до полного испарения воды.</a:t>
            </a:r>
          </a:p>
          <a:p>
            <a:pPr algn="ctr" eaLnBrk="0" hangingPunct="0">
              <a:tabLst>
                <a:tab pos="457200" algn="l"/>
              </a:tabLst>
            </a:pPr>
            <a:endParaRPr lang="ru-RU" sz="2800" dirty="0">
              <a:latin typeface="Arial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176</Words>
  <Application>Microsoft Office PowerPoint</Application>
  <PresentationFormat>Экран (4:3)</PresentationFormat>
  <Paragraphs>61</Paragraphs>
  <Slides>13</Slides>
  <Notes>0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Georgia</vt:lpstr>
      <vt:lpstr>Gigi</vt:lpstr>
      <vt:lpstr>Monotype Corsiva</vt:lpstr>
      <vt:lpstr>Tahoma</vt:lpstr>
      <vt:lpstr>Times New Roman</vt:lpstr>
      <vt:lpstr>Wingdings</vt:lpstr>
      <vt:lpstr>Океан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User</cp:lastModifiedBy>
  <cp:revision>32</cp:revision>
  <dcterms:created xsi:type="dcterms:W3CDTF">2008-01-29T19:59:09Z</dcterms:created>
  <dcterms:modified xsi:type="dcterms:W3CDTF">2013-05-20T05:03:16Z</dcterms:modified>
</cp:coreProperties>
</file>