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  <p:sldId id="261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\groups\12.36.22\&#1057;&#1086;&#1083;&#1086;&#1097;&#1077;&#1074;&#1072;&#1053;&#1042;\&#1047;&#1072;&#1085;&#1103;&#1090;&#1080;&#1077;%209\&#1057;&#1086;&#1083;&#1086;&#1097;&#1077;&#1074;&#1072;%20&#1053;.&#1042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solidFill>
                  <a:srgbClr val="C00000"/>
                </a:solidFill>
              </a:defRPr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defRPr>
                <a:solidFill>
                  <a:srgbClr val="C00000"/>
                </a:solidFill>
              </a:defRPr>
            </a:pP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Распространение</a:t>
            </a:r>
            <a:r>
              <a:rPr lang="ru-RU" sz="32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элементов </a:t>
            </a:r>
            <a:r>
              <a:rPr lang="ru-RU" sz="32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земной коре 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4.8369631737536431E-2"/>
          <c:y val="2.278767437992308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Лист3!$B$2</c:f>
              <c:strCache>
                <c:ptCount val="1"/>
                <c:pt idx="0">
                  <c:v>%</c:v>
                </c:pt>
              </c:strCache>
            </c:strRef>
          </c:tx>
          <c:explosion val="2"/>
          <c:dPt>
            <c:idx val="0"/>
            <c:explosion val="0"/>
          </c:dPt>
          <c:dPt>
            <c:idx val="1"/>
            <c:explosion val="0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>
                        <a:latin typeface="Arial" pitchFamily="34" charset="0"/>
                        <a:cs typeface="Arial" pitchFamily="34" charset="0"/>
                      </a:rPr>
                      <a:t>7%</a:t>
                    </a:r>
                  </a:p>
                </c:rich>
              </c:tx>
              <c:dLblPos val="outEnd"/>
              <c:showVal val="1"/>
              <c:separator> </c:separator>
            </c:dLbl>
            <c:dLbl>
              <c:idx val="9"/>
              <c:layout>
                <c:manualLayout>
                  <c:x val="2.0569185693934681E-2"/>
                  <c:y val="6.274465888149834E-3"/>
                </c:manualLayout>
              </c:layout>
              <c:dLblPos val="outEnd"/>
              <c:showVal val="1"/>
              <c:separator> </c:separator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eparator> </c:separator>
            <c:showLeaderLines val="1"/>
          </c:dLbls>
          <c:cat>
            <c:strRef>
              <c:f>Лист3!$A$3:$A$12</c:f>
              <c:strCache>
                <c:ptCount val="10"/>
                <c:pt idx="0">
                  <c:v>кислород</c:v>
                </c:pt>
                <c:pt idx="1">
                  <c:v>кремний</c:v>
                </c:pt>
                <c:pt idx="2">
                  <c:v>алюминий</c:v>
                </c:pt>
                <c:pt idx="3">
                  <c:v>железо</c:v>
                </c:pt>
                <c:pt idx="4">
                  <c:v>кальций</c:v>
                </c:pt>
                <c:pt idx="5">
                  <c:v>натрий</c:v>
                </c:pt>
                <c:pt idx="6">
                  <c:v>магний</c:v>
                </c:pt>
                <c:pt idx="7">
                  <c:v>калий</c:v>
                </c:pt>
                <c:pt idx="8">
                  <c:v>водород</c:v>
                </c:pt>
                <c:pt idx="9">
                  <c:v>остальные</c:v>
                </c:pt>
              </c:strCache>
            </c:strRef>
          </c:cat>
          <c:val>
            <c:numRef>
              <c:f>Лист3!$B$3:$B$12</c:f>
              <c:numCache>
                <c:formatCode>0%</c:formatCode>
                <c:ptCount val="10"/>
                <c:pt idx="0">
                  <c:v>0.49000000000000032</c:v>
                </c:pt>
                <c:pt idx="1">
                  <c:v>0.26</c:v>
                </c:pt>
                <c:pt idx="2">
                  <c:v>7.0000000000000034E-2</c:v>
                </c:pt>
                <c:pt idx="3">
                  <c:v>5.0000000000000051E-2</c:v>
                </c:pt>
                <c:pt idx="4">
                  <c:v>4.0000000000000049E-2</c:v>
                </c:pt>
                <c:pt idx="5">
                  <c:v>3.0000000000000037E-2</c:v>
                </c:pt>
                <c:pt idx="6">
                  <c:v>2.0000000000000025E-2</c:v>
                </c:pt>
                <c:pt idx="7">
                  <c:v>2.0000000000000025E-2</c:v>
                </c:pt>
                <c:pt idx="8">
                  <c:v>1.0000000000000012E-2</c:v>
                </c:pt>
                <c:pt idx="9">
                  <c:v>1.0000000000000012E-2</c:v>
                </c:pt>
              </c:numCache>
            </c:numRef>
          </c:val>
        </c:ser>
        <c:ser>
          <c:idx val="1"/>
          <c:order val="1"/>
          <c:tx>
            <c:strRef>
              <c:f>Лист3!$C$3:$C$12</c:f>
              <c:strCache>
                <c:ptCount val="1"/>
                <c:pt idx="0">
                  <c:v>O Si Al Fe Ca Na Mg K H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026811667471465"/>
          <c:y val="0.12813306476225353"/>
          <c:w val="0.18964419010740213"/>
          <c:h val="0.77776475614966745"/>
        </c:manualLayout>
      </c:layout>
      <c:txPr>
        <a:bodyPr/>
        <a:lstStyle/>
        <a:p>
          <a:pPr>
            <a:defRPr sz="1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0.19008</cdr:x>
      <cdr:y>0.54118</cdr:y>
    </cdr:from>
    <cdr:to>
      <cdr:x>0.38678</cdr:x>
      <cdr:y>0.71765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3286148"/>
          <a:ext cx="1700218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6600" b="1" dirty="0" smtClean="0">
              <a:latin typeface="Arial" pitchFamily="34" charset="0"/>
              <a:cs typeface="Arial" pitchFamily="34" charset="0"/>
            </a:rPr>
            <a:t>Si</a:t>
          </a:r>
          <a:endParaRPr lang="ru-RU" sz="6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0.51259</cdr:x>
      <cdr:y>0.44668</cdr:y>
    </cdr:from>
    <cdr:to>
      <cdr:x>0.61838</cdr:x>
      <cdr:y>0.59727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0866" y="2712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6600" b="1" dirty="0" smtClean="0">
              <a:latin typeface="Arial" pitchFamily="34" charset="0"/>
              <a:cs typeface="Arial" pitchFamily="34" charset="0"/>
            </a:rPr>
            <a:t>O</a:t>
          </a:r>
          <a:endParaRPr lang="ru-RU" sz="6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2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40FD-5C14-49FB-8970-49C66FEB549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8584-5B49-4152-A526-4FC68B6B4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leserver\groups\12.36.22\&#1057;&#1086;&#1083;&#1086;&#1097;&#1077;&#1074;&#1072;&#1053;&#1042;\&#1050;&#1088;&#1077;&#1084;&#1085;&#1080;&#1081;%20&#1080;%20&#1077;&#1075;&#1086;%20&#1089;&#1086;&#1077;&#1076;&#1080;&#1085;&#1077;&#1085;&#1080;&#1103;\&#1044;&#1091;&#1090;&#1086;&#1077;%20&#1089;&#1090;&#1077;&#1082;&#1083;&#1086;.avi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сок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3575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7232848" cy="171451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Солощева Н.В.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читель химии ГБОУ СОШ №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365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Санкт-Петербурга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14356"/>
            <a:ext cx="64294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КРЕМНИЙ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ЕГО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СОЕДИНЕНИЯ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556792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Силикатная</a:t>
            </a:r>
            <a:b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промышленность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39752" y="1268760"/>
            <a:ext cx="453650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Цели и задачи проекта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7050168">
            <a:off x="7052017" y="2666061"/>
            <a:ext cx="484632" cy="69037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234923">
            <a:off x="1523277" y="2468597"/>
            <a:ext cx="484632" cy="7207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429896">
            <a:off x="4373564" y="3656566"/>
            <a:ext cx="484632" cy="7232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3528" y="3356992"/>
            <a:ext cx="230425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личностные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840" y="4653136"/>
            <a:ext cx="3312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56176" y="3429000"/>
            <a:ext cx="252028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предметные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86" y="620689"/>
            <a:ext cx="869379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Личностные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развить умение управлять своей познавательной деятельностью;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быть готовым к осознанному выбору образовательной траектории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уметь генерировать идеи и определять средства, необходимые для  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их реализации;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уметь определять цели и задачи деятельности;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- использовать различные источники для получения информации;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развивать умения выделять главное, работать в группе;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использовать информационные технологии для оформления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результатов исследований.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изучить тему «Силикатная промышленность»;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развить интерес к изучению предмета.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5" y="980727"/>
          <a:ext cx="7704857" cy="5328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996"/>
                <a:gridCol w="1911260"/>
                <a:gridCol w="2894353"/>
                <a:gridCol w="2232248"/>
              </a:tblGrid>
              <a:tr h="7748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Состав группы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Тема исследования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Форма представления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07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 стекла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7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 и виды  современных стекол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07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 керамики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07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Керамика в искусстве и промышленности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07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Цемент и бетон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60648"/>
            <a:ext cx="781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 «Силикатная промышленность»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Кремний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чистый крем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643314"/>
            <a:ext cx="2619273" cy="2537592"/>
          </a:xfrm>
          <a:prstGeom prst="rect">
            <a:avLst/>
          </a:prstGeom>
        </p:spPr>
      </p:pic>
      <p:pic>
        <p:nvPicPr>
          <p:cNvPr id="9" name="Рисунок 8" descr="положение в пс 1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71472" y="1785926"/>
            <a:ext cx="2714644" cy="25688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52" y="2000240"/>
            <a:ext cx="35487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Элемент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периода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группы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главной подгруппы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57158" y="428604"/>
          <a:ext cx="8643998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Кремний в живой природе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Придает прочность и гладкость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стеблям злаков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перьям птиц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крыльям бабочек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чешуе рыб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шерсти животных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панцирям жуков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л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901313" cy="3816424"/>
          </a:xfrm>
          <a:prstGeom prst="rect">
            <a:avLst/>
          </a:prstGeom>
        </p:spPr>
      </p:pic>
      <p:pic>
        <p:nvPicPr>
          <p:cNvPr id="5" name="Рисунок 4" descr="пер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888432" cy="3816424"/>
          </a:xfrm>
          <a:prstGeom prst="rect">
            <a:avLst/>
          </a:prstGeom>
        </p:spPr>
      </p:pic>
      <p:pic>
        <p:nvPicPr>
          <p:cNvPr id="6" name="Рисунок 5" descr="baboc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3888432" cy="3816424"/>
          </a:xfrm>
          <a:prstGeom prst="rect">
            <a:avLst/>
          </a:prstGeom>
        </p:spPr>
      </p:pic>
      <p:pic>
        <p:nvPicPr>
          <p:cNvPr id="7" name="Рисунок 6" descr="чешу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76872"/>
            <a:ext cx="3888432" cy="3816424"/>
          </a:xfrm>
          <a:prstGeom prst="rect">
            <a:avLst/>
          </a:prstGeom>
        </p:spPr>
      </p:pic>
      <p:pic>
        <p:nvPicPr>
          <p:cNvPr id="8" name="Рисунок 7" descr="шерсть животны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276872"/>
            <a:ext cx="3882008" cy="3816424"/>
          </a:xfrm>
          <a:prstGeom prst="rect">
            <a:avLst/>
          </a:prstGeom>
        </p:spPr>
      </p:pic>
      <p:pic>
        <p:nvPicPr>
          <p:cNvPr id="9" name="Рисунок 8" descr="жу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27687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928926" y="2500306"/>
            <a:ext cx="2500330" cy="1143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714488"/>
            <a:ext cx="66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агат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пес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1639189" cy="126873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 descr="аг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00042"/>
            <a:ext cx="2071701" cy="1726417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оп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429000"/>
            <a:ext cx="1657350" cy="1600200"/>
          </a:xfrm>
          <a:prstGeom prst="rect">
            <a:avLst/>
          </a:prstGeom>
        </p:spPr>
      </p:pic>
      <p:pic>
        <p:nvPicPr>
          <p:cNvPr id="8" name="Рисунок 7" descr="решетка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476672"/>
            <a:ext cx="8424936" cy="597666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779912" y="2996952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620688"/>
            <a:ext cx="453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Оксид кремния (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23661">
            <a:off x="611560" y="1268760"/>
            <a:ext cx="2505075" cy="1819275"/>
          </a:xfrm>
          <a:prstGeom prst="ellipse">
            <a:avLst/>
          </a:prstGeom>
        </p:spPr>
      </p:pic>
      <p:pic>
        <p:nvPicPr>
          <p:cNvPr id="15" name="Рисунок 14" descr="oniks_gre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124744"/>
            <a:ext cx="2376264" cy="1728192"/>
          </a:xfrm>
          <a:prstGeom prst="ellipse">
            <a:avLst/>
          </a:prstGeom>
        </p:spPr>
      </p:pic>
      <p:pic>
        <p:nvPicPr>
          <p:cNvPr id="16" name="Рисунок 15" descr="аметис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34697">
            <a:off x="6228184" y="1196752"/>
            <a:ext cx="2448272" cy="1944216"/>
          </a:xfrm>
          <a:prstGeom prst="ellipse">
            <a:avLst/>
          </a:prstGeom>
        </p:spPr>
      </p:pic>
      <p:pic>
        <p:nvPicPr>
          <p:cNvPr id="17" name="Рисунок 16" descr="горный хрустал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70050">
            <a:off x="611560" y="3501008"/>
            <a:ext cx="2880320" cy="2160240"/>
          </a:xfrm>
          <a:prstGeom prst="ellipse">
            <a:avLst/>
          </a:prstGeom>
        </p:spPr>
      </p:pic>
      <p:pic>
        <p:nvPicPr>
          <p:cNvPr id="18" name="Рисунок 17" descr="сердоли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13467">
            <a:off x="6271179" y="3672698"/>
            <a:ext cx="2664296" cy="1944217"/>
          </a:xfrm>
          <a:prstGeom prst="ellipse">
            <a:avLst/>
          </a:prstGeom>
        </p:spPr>
      </p:pic>
      <p:pic>
        <p:nvPicPr>
          <p:cNvPr id="19" name="Рисунок 18" descr="яшм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3933056"/>
            <a:ext cx="2520280" cy="2218446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7664" y="2924944"/>
            <a:ext cx="86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кварц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517232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горный хрусталь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2564904"/>
            <a:ext cx="85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оникс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2924944"/>
            <a:ext cx="11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аметист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5877272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яшма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5517232"/>
            <a:ext cx="128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сердолик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3210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Каменный век</a:t>
            </a:r>
          </a:p>
          <a:p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366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Кремень распространен и очень доступен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На сколе очень острый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рем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096344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51723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кремень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SiO</a:t>
            </a:r>
            <a:r>
              <a:rPr lang="en-US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древ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4752528" cy="5040560"/>
          </a:xfrm>
          <a:prstGeom prst="rect">
            <a:avLst/>
          </a:prstGeom>
        </p:spPr>
      </p:pic>
      <p:pic>
        <p:nvPicPr>
          <p:cNvPr id="7" name="Рисунок 6" descr="но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3888432" cy="2148840"/>
          </a:xfrm>
          <a:prstGeom prst="rect">
            <a:avLst/>
          </a:prstGeom>
        </p:spPr>
      </p:pic>
      <p:pic>
        <p:nvPicPr>
          <p:cNvPr id="8" name="Рисунок 7" descr="оруж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573016"/>
            <a:ext cx="3888432" cy="286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66" y="620688"/>
            <a:ext cx="7924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Силикаты – соли кремниевой</a:t>
            </a:r>
            <a:b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кислоты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564904"/>
            <a:ext cx="634449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* 2SiO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* 2H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каолинит (глина)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* Al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6SiO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ортоклаз (полевой шпат)</a:t>
            </a:r>
            <a:r>
              <a:rPr lang="en-US" sz="40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14546" y="857232"/>
            <a:ext cx="47863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Силикатная промышленность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285852" y="1571612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179885" y="1893083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29322" y="1500174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42910" y="2285992"/>
            <a:ext cx="12858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стекло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285992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керамика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454" y="2357430"/>
            <a:ext cx="12858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цемент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108051" y="30352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393801" y="310752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85720" y="3286124"/>
            <a:ext cx="2000264" cy="25003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оконное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химическое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хрустальное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стекловолокно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кварцевое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цветное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оптическое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3286124"/>
            <a:ext cx="2428892" cy="25003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быстротвердеющий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расширяющийся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морозостойкий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жаропрочный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бетон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железобетон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шлакобетон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3571868" y="285749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72000" y="2857496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428860" y="3286124"/>
            <a:ext cx="2143140" cy="25003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Строительные материалы: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кирпичи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канализационные и дренажные трубы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облицовочные плиты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4876" y="3286124"/>
            <a:ext cx="1571636" cy="250033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Предметы быта: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фарфор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фаянс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майолика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фильм 17">
            <a:hlinkClick r:id="rId3" action="ppaction://hlinkfile" highlightClick="1"/>
          </p:cNvPr>
          <p:cNvSpPr/>
          <p:nvPr/>
        </p:nvSpPr>
        <p:spPr>
          <a:xfrm>
            <a:off x="857224" y="6143644"/>
            <a:ext cx="642942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build="p" animBg="1"/>
      <p:bldP spid="12" grpId="0" build="allAtOnce" animBg="1"/>
      <p:bldP spid="13" grpId="0" uiExpand="1" build="p" animBg="1"/>
      <p:bldP spid="20" grpId="0" build="allAtOnce" animBg="1"/>
      <p:bldP spid="21" grpId="0" build="allAtOnce" animBg="1"/>
      <p:bldP spid="29" grpId="0" build="allAtOnce" animBg="1"/>
      <p:bldP spid="3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071702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армированное стек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бус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071678"/>
            <a:ext cx="250033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жидкое стек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143248"/>
            <a:ext cx="2627376" cy="242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ебе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4357694"/>
            <a:ext cx="2357454" cy="2238375"/>
          </a:xfrm>
          <a:prstGeom prst="rect">
            <a:avLst/>
          </a:prstGeom>
        </p:spPr>
      </p:pic>
      <p:pic>
        <p:nvPicPr>
          <p:cNvPr id="7" name="Рисунок 6" descr="посу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429000"/>
            <a:ext cx="3357586" cy="2643206"/>
          </a:xfrm>
          <a:prstGeom prst="rect">
            <a:avLst/>
          </a:prstGeom>
        </p:spPr>
      </p:pic>
      <p:pic>
        <p:nvPicPr>
          <p:cNvPr id="8" name="Рисунок 7" descr="противопожарное стекл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500042"/>
            <a:ext cx="2857520" cy="2428892"/>
          </a:xfrm>
          <a:prstGeom prst="rect">
            <a:avLst/>
          </a:prstGeom>
        </p:spPr>
      </p:pic>
      <p:pic>
        <p:nvPicPr>
          <p:cNvPr id="9" name="Рисунок 8" descr="фигур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142852"/>
            <a:ext cx="26003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95536" y="6309320"/>
            <a:ext cx="93610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Кремний</vt:lpstr>
      <vt:lpstr>Слайд 3</vt:lpstr>
      <vt:lpstr>Кремний в живой природе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rcok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12.36.22</dc:creator>
  <cp:lastModifiedBy>Наталья</cp:lastModifiedBy>
  <cp:revision>61</cp:revision>
  <dcterms:created xsi:type="dcterms:W3CDTF">2013-03-11T12:54:14Z</dcterms:created>
  <dcterms:modified xsi:type="dcterms:W3CDTF">2013-09-22T15:10:07Z</dcterms:modified>
</cp:coreProperties>
</file>