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04" r:id="rId2"/>
    <p:sldMasterId id="2147483816" r:id="rId3"/>
  </p:sldMasterIdLst>
  <p:notesMasterIdLst>
    <p:notesMasterId r:id="rId15"/>
  </p:notesMasterIdLst>
  <p:sldIdLst>
    <p:sldId id="256" r:id="rId4"/>
    <p:sldId id="268" r:id="rId5"/>
    <p:sldId id="261" r:id="rId6"/>
    <p:sldId id="262" r:id="rId7"/>
    <p:sldId id="265" r:id="rId8"/>
    <p:sldId id="259" r:id="rId9"/>
    <p:sldId id="260" r:id="rId10"/>
    <p:sldId id="263" r:id="rId11"/>
    <p:sldId id="269" r:id="rId12"/>
    <p:sldId id="264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12B"/>
    <a:srgbClr val="800000"/>
    <a:srgbClr val="993300"/>
    <a:srgbClr val="990000"/>
    <a:srgbClr val="CC3300"/>
    <a:srgbClr val="A02320"/>
    <a:srgbClr val="FF9966"/>
    <a:srgbClr val="D60093"/>
    <a:srgbClr val="FF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6" autoAdjust="0"/>
  </p:normalViewPr>
  <p:slideViewPr>
    <p:cSldViewPr>
      <p:cViewPr varScale="1">
        <p:scale>
          <a:sx n="88" d="100"/>
          <a:sy n="88" d="100"/>
        </p:scale>
        <p:origin x="-102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F00B0-07D3-4E09-BFFF-1780061EC818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C7B1-2A96-47AB-9FEA-5A1F67E223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Arial" charset="0"/>
              </a:rPr>
              <a:t>Монологическая речь более  сложна, чем диалогическая. </a:t>
            </a:r>
            <a:br>
              <a:rPr lang="ru-RU" sz="1200" dirty="0" smtClean="0">
                <a:latin typeface="Arial" charset="0"/>
              </a:rPr>
            </a:br>
            <a:r>
              <a:rPr lang="ru-RU" sz="1200" dirty="0" smtClean="0">
                <a:latin typeface="Arial" charset="0"/>
              </a:rPr>
              <a:t>Она отличается большей развёрнутостью, поскольку необходимо ввести слушателей в обстоятельства событий, достичь понимания ими рассказа. </a:t>
            </a:r>
            <a:br>
              <a:rPr lang="ru-RU" sz="1200" dirty="0" smtClean="0">
                <a:latin typeface="Arial" charset="0"/>
              </a:rPr>
            </a:br>
            <a:r>
              <a:rPr lang="ru-RU" sz="1200" dirty="0" smtClean="0">
                <a:latin typeface="Arial" charset="0"/>
              </a:rPr>
              <a:t>Монолог требует лучшей памяти, напряжённого внимания к содержанию и форме речи.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C7B1-2A96-47AB-9FEA-5A1F67E223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C7B1-2A96-47AB-9FEA-5A1F67E223F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E00F-54C3-43AB-B438-8F002A104F39}" type="datetimeFigureOut">
              <a:rPr lang="ru-RU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04E5E-A295-4034-B6EB-1E0717082A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4CA54-E74F-46FC-8065-134E9A85AB63}" type="datetimeFigureOut">
              <a:rPr lang="ru-RU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2BBB-2740-427F-9DDC-B6F332ECB0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6857-DDBF-4C98-B648-1AF0760759C7}" type="datetimeFigureOut">
              <a:rPr lang="ru-RU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06F5C-2283-4D03-87E6-530DBBFF1D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AAE00F-54C3-43AB-B438-8F002A104F39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04E5E-A295-4034-B6EB-1E0717082A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8072B-5C6F-443A-BF63-3BFD35D58BD9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3EC01-64D5-40EF-B15C-C48A590FD6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763DE-2DD4-44DF-A16D-DF016635B9C6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207DB-5033-499C-9BD7-EF31E19A11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6DCBB0-E8A2-4298-9DCF-EBFFA5579FBF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9CAB0-E316-412B-A48E-9A3472EA25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DC39E0-C202-4A46-8072-C8CAB56DFD36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1FBBD-9B78-4D88-8D1F-EB466F96873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DC2CD-A0FE-4087-A58C-A7B309890C4E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BDA86-40E3-4579-BC32-56B912770F3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3C9597-3D84-4EB8-B784-DB1C13ABC692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25B60-F9E2-4299-B4A1-E9F5A39EBA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DA440-3EA6-4159-A84E-5CFEDFFE55F1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66B15-95EE-438A-8E0D-EA6E3B942D7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072B-5C6F-443A-BF63-3BFD35D58BD9}" type="datetimeFigureOut">
              <a:rPr lang="ru-RU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EC01-64D5-40EF-B15C-C48A590FD6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D1D975-75EA-4209-BC80-B17B0CD01033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8AD89-CE74-4144-A7FC-30D3B95D84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E4CA54-E74F-46FC-8065-134E9A85AB63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52BBB-2740-427F-9DDC-B6F332ECB00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76857-DDBF-4C98-B648-1AF0760759C7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06F5C-2283-4D03-87E6-530DBBFF1D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AAE00F-54C3-43AB-B438-8F002A104F39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304E5E-A295-4034-B6EB-1E0717082A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F8072B-5C6F-443A-BF63-3BFD35D58BD9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23EC01-64D5-40EF-B15C-C48A590FD6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8763DE-2DD4-44DF-A16D-DF016635B9C6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F207DB-5033-499C-9BD7-EF31E19A11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6DCBB0-E8A2-4298-9DCF-EBFFA5579FBF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F9CAB0-E316-412B-A48E-9A3472EA25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DC39E0-C202-4A46-8072-C8CAB56DFD36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C1FBBD-9B78-4D88-8D1F-EB466F96873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6DC2CD-A0FE-4087-A58C-A7B309890C4E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BBDA86-40E3-4579-BC32-56B912770F3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3C9597-3D84-4EB8-B784-DB1C13ABC692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A25B60-F9E2-4299-B4A1-E9F5A39EBA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63DE-2DD4-44DF-A16D-DF016635B9C6}" type="datetimeFigureOut">
              <a:rPr lang="ru-RU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7DB-5033-499C-9BD7-EF31E19A11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9DA440-3EA6-4159-A84E-5CFEDFFE55F1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D66B15-95EE-438A-8E0D-EA6E3B942D7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D1D975-75EA-4209-BC80-B17B0CD01033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28AD89-CE74-4144-A7FC-30D3B95D84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E4CA54-E74F-46FC-8065-134E9A85AB63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652BBB-2740-427F-9DDC-B6F332ECB00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C76857-DDBF-4C98-B648-1AF0760759C7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006F5C-2283-4D03-87E6-530DBBFF1D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DCBB0-E8A2-4298-9DCF-EBFFA5579FBF}" type="datetimeFigureOut">
              <a:rPr lang="ru-RU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CAB0-E316-412B-A48E-9A3472EA25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C39E0-C202-4A46-8072-C8CAB56DFD36}" type="datetimeFigureOut">
              <a:rPr lang="ru-RU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1FBBD-9B78-4D88-8D1F-EB466F9687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C2CD-A0FE-4087-A58C-A7B309890C4E}" type="datetimeFigureOut">
              <a:rPr lang="ru-RU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DA86-40E3-4579-BC32-56B912770F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9597-3D84-4EB8-B784-DB1C13ABC692}" type="datetimeFigureOut">
              <a:rPr lang="ru-RU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25B60-F9E2-4299-B4A1-E9F5A39EBA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DA440-3EA6-4159-A84E-5CFEDFFE55F1}" type="datetimeFigureOut">
              <a:rPr lang="ru-RU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6B15-95EE-438A-8E0D-EA6E3B942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D975-75EA-4209-BC80-B17B0CD01033}" type="datetimeFigureOut">
              <a:rPr lang="ru-RU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8AD89-CE74-4144-A7FC-30D3B95D84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0CB8B5-EA4E-4CA6-9B4B-09CDBB633601}" type="datetimeFigureOut">
              <a:rPr lang="ru-RU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4F9E37-03C6-4E03-AB57-D34E0278EA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0CB8B5-EA4E-4CA6-9B4B-09CDBB633601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4F9E37-03C6-4E03-AB57-D34E0278EA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CB0CB8B5-EA4E-4CA6-9B4B-09CDBB633601}" type="datetimeFigureOut">
              <a:rPr lang="ru-RU" smtClean="0"/>
              <a:pPr>
                <a:defRPr/>
              </a:pPr>
              <a:t>14.11.2012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34F9E37-03C6-4E03-AB57-D34E0278EA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8460432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990000"/>
                </a:solidFill>
              </a:rPr>
              <a:t>Составление </a:t>
            </a:r>
            <a:r>
              <a:rPr lang="ru-RU" sz="5400" b="1" dirty="0" smtClean="0">
                <a:solidFill>
                  <a:srgbClr val="990000"/>
                </a:solidFill>
              </a:rPr>
              <a:t>описательных рассказов </a:t>
            </a:r>
            <a:r>
              <a:rPr lang="ru-RU" sz="5400" b="1" dirty="0" smtClean="0">
                <a:solidFill>
                  <a:srgbClr val="990000"/>
                </a:solidFill>
              </a:rPr>
              <a:t>о временах </a:t>
            </a:r>
            <a:r>
              <a:rPr lang="ru-RU" sz="5400" b="1" dirty="0" smtClean="0">
                <a:solidFill>
                  <a:srgbClr val="990000"/>
                </a:solidFill>
              </a:rPr>
              <a:t>года по </a:t>
            </a:r>
            <a:r>
              <a:rPr lang="ru-RU" sz="5400" b="1" dirty="0" smtClean="0">
                <a:solidFill>
                  <a:srgbClr val="990000"/>
                </a:solidFill>
              </a:rPr>
              <a:t>опорным символам</a:t>
            </a:r>
            <a:endParaRPr lang="ru-RU" sz="5400" b="1" dirty="0" smtClean="0">
              <a:solidFill>
                <a:srgbClr val="99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23888" y="3789040"/>
            <a:ext cx="7920112" cy="16764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C3300"/>
                </a:solidFill>
              </a:rPr>
              <a:t>Травина Ирина Владимировна</a:t>
            </a:r>
          </a:p>
          <a:p>
            <a:r>
              <a:rPr lang="ru-RU" sz="4000" b="1" i="1" dirty="0" err="1" smtClean="0">
                <a:solidFill>
                  <a:srgbClr val="CC3300"/>
                </a:solidFill>
              </a:rPr>
              <a:t>Савенок</a:t>
            </a:r>
            <a:r>
              <a:rPr lang="ru-RU" sz="4000" b="1" i="1" dirty="0" smtClean="0">
                <a:solidFill>
                  <a:srgbClr val="CC3300"/>
                </a:solidFill>
              </a:rPr>
              <a:t> Евгения 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648072"/>
          </a:xfrm>
          <a:solidFill>
            <a:srgbClr val="FF9999"/>
          </a:solidFill>
          <a:ln>
            <a:solidFill>
              <a:srgbClr val="FF0066"/>
            </a:solidFill>
          </a:ln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Лето» </a:t>
            </a:r>
            <a:br>
              <a:rPr lang="ru-RU" sz="28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ru-RU" dirty="0" smtClean="0"/>
          </a:p>
        </p:txBody>
      </p:sp>
      <p:pic>
        <p:nvPicPr>
          <p:cNvPr id="24580" name="Picture 4" descr="ЛЕТО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496944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1331640" y="4005064"/>
            <a:ext cx="7066235" cy="2664295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A02320"/>
                </a:solidFill>
                <a:latin typeface="Arial" pitchFamily="34" charset="0"/>
                <a:cs typeface="Arial" pitchFamily="34" charset="0"/>
              </a:rPr>
              <a:t>Наступило Лето.</a:t>
            </a:r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A02320"/>
                </a:solidFill>
                <a:latin typeface="Arial" pitchFamily="34" charset="0"/>
                <a:cs typeface="Arial" pitchFamily="34" charset="0"/>
              </a:rPr>
              <a:t>Первая буква в слове Лето – Л.</a:t>
            </a:r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A02320"/>
                </a:solidFill>
                <a:latin typeface="Arial" pitchFamily="34" charset="0"/>
                <a:cs typeface="Arial" pitchFamily="34" charset="0"/>
              </a:rPr>
              <a:t>Ярко светит и греет солнце.</a:t>
            </a:r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A02320"/>
                </a:solidFill>
                <a:latin typeface="Arial" pitchFamily="34" charset="0"/>
                <a:cs typeface="Arial" pitchFamily="34" charset="0"/>
              </a:rPr>
              <a:t>Листья на деревьях зеленые.</a:t>
            </a:r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A02320"/>
                </a:solidFill>
                <a:latin typeface="Arial" pitchFamily="34" charset="0"/>
                <a:cs typeface="Arial" pitchFamily="34" charset="0"/>
              </a:rPr>
              <a:t>Люди носят легкую летнюю одежду.</a:t>
            </a:r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A02320"/>
                </a:solidFill>
                <a:latin typeface="Arial" pitchFamily="34" charset="0"/>
                <a:cs typeface="Arial" pitchFamily="34" charset="0"/>
              </a:rPr>
              <a:t>Дети ловят бабочек и собирают цветы.</a:t>
            </a:r>
            <a:endParaRPr lang="ru-RU" sz="2000" b="1" dirty="0" smtClean="0">
              <a:solidFill>
                <a:srgbClr val="A023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600200" y="2428875"/>
            <a:ext cx="2354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600200" y="2428875"/>
            <a:ext cx="1795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600200" y="2428875"/>
            <a:ext cx="1795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600200" y="2428875"/>
            <a:ext cx="2354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600200" y="2428875"/>
            <a:ext cx="1795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600200" y="2428875"/>
            <a:ext cx="1795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9754" name="Group 58"/>
          <p:cNvGraphicFramePr>
            <a:graphicFrameLocks noGrp="1"/>
          </p:cNvGraphicFramePr>
          <p:nvPr/>
        </p:nvGraphicFramePr>
        <p:xfrm>
          <a:off x="1403648" y="404664"/>
          <a:ext cx="6191820" cy="3610027"/>
        </p:xfrm>
        <a:graphic>
          <a:graphicData uri="http://schemas.openxmlformats.org/drawingml/2006/table">
            <a:tbl>
              <a:tblPr/>
              <a:tblGrid>
                <a:gridCol w="2330565"/>
                <a:gridCol w="1969176"/>
                <a:gridCol w="1892079"/>
              </a:tblGrid>
              <a:tr h="1656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3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Солнце 16"/>
          <p:cNvSpPr/>
          <p:nvPr/>
        </p:nvSpPr>
        <p:spPr>
          <a:xfrm>
            <a:off x="611560" y="4437112"/>
            <a:ext cx="360040" cy="360040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611560" y="4077072"/>
            <a:ext cx="360040" cy="360040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лнце 18"/>
          <p:cNvSpPr/>
          <p:nvPr/>
        </p:nvSpPr>
        <p:spPr>
          <a:xfrm rot="21442139">
            <a:off x="619474" y="4805230"/>
            <a:ext cx="360040" cy="353066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/>
          <p:cNvSpPr/>
          <p:nvPr/>
        </p:nvSpPr>
        <p:spPr>
          <a:xfrm rot="21335693">
            <a:off x="611560" y="5157192"/>
            <a:ext cx="360040" cy="360040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олнце 20"/>
          <p:cNvSpPr/>
          <p:nvPr/>
        </p:nvSpPr>
        <p:spPr>
          <a:xfrm>
            <a:off x="611560" y="5517232"/>
            <a:ext cx="360040" cy="360040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лнце 21"/>
          <p:cNvSpPr/>
          <p:nvPr/>
        </p:nvSpPr>
        <p:spPr>
          <a:xfrm>
            <a:off x="611560" y="5877272"/>
            <a:ext cx="360040" cy="360040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05" name="Picture 9" descr="ЛЕТО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2171700" cy="1504950"/>
          </a:xfrm>
          <a:prstGeom prst="rect">
            <a:avLst/>
          </a:prstGeom>
          <a:noFill/>
        </p:spPr>
      </p:pic>
      <p:pic>
        <p:nvPicPr>
          <p:cNvPr id="29701" name="Picture 5" descr="од-ле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132855"/>
            <a:ext cx="1440160" cy="1800201"/>
          </a:xfrm>
          <a:prstGeom prst="rect">
            <a:avLst/>
          </a:prstGeom>
          <a:noFill/>
        </p:spPr>
      </p:pic>
      <p:pic>
        <p:nvPicPr>
          <p:cNvPr id="29700" name="Picture 4" descr="дети-ле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132856"/>
            <a:ext cx="1748408" cy="1797336"/>
          </a:xfrm>
          <a:prstGeom prst="rect">
            <a:avLst/>
          </a:prstGeom>
          <a:noFill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204864"/>
            <a:ext cx="2232248" cy="1656184"/>
          </a:xfrm>
          <a:prstGeom prst="rect">
            <a:avLst/>
          </a:prstGeom>
          <a:noFill/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427984" y="692696"/>
            <a:ext cx="720080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Л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76672"/>
            <a:ext cx="1440160" cy="141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68313" y="620688"/>
            <a:ext cx="8229600" cy="589441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6000" b="1" i="1" dirty="0" smtClean="0"/>
              <a:t>При составлении рассказов необходимо:</a:t>
            </a:r>
          </a:p>
          <a:p>
            <a:pPr algn="ctr">
              <a:spcBef>
                <a:spcPts val="0"/>
              </a:spcBef>
              <a:buNone/>
            </a:pPr>
            <a:endParaRPr lang="ru-RU" sz="2200" b="1" i="1" dirty="0" smtClean="0"/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800000"/>
                </a:solidFill>
              </a:rPr>
              <a:t>Учет </a:t>
            </a:r>
            <a:r>
              <a:rPr lang="ru-RU" sz="3600" b="1" dirty="0" smtClean="0">
                <a:solidFill>
                  <a:srgbClr val="800000"/>
                </a:solidFill>
              </a:rPr>
              <a:t>индивидуальных и возрастных особенностей развития речи ребенка.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69A12B"/>
                </a:solidFill>
              </a:rPr>
              <a:t>Использование педагогических технологий по развитию речи.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Охват всех сторон речи: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произношения, словаря,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грамматического строя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связной речи.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1116013" y="158750"/>
            <a:ext cx="7772400" cy="1470025"/>
          </a:xfrm>
        </p:spPr>
        <p:txBody>
          <a:bodyPr/>
          <a:lstStyle/>
          <a:p>
            <a:r>
              <a:rPr lang="ru-RU" sz="6000" b="1" i="1" dirty="0" smtClean="0"/>
              <a:t>Виды описательного рассказа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107950" y="1155700"/>
            <a:ext cx="3095625" cy="21463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1116013" y="3789363"/>
            <a:ext cx="3052762" cy="21605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5364163" y="4041775"/>
            <a:ext cx="3384550" cy="248285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5148263" y="1831975"/>
            <a:ext cx="3006725" cy="1884363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0" name="TextBox 17"/>
          <p:cNvSpPr txBox="1">
            <a:spLocks noChangeArrowheads="1"/>
          </p:cNvSpPr>
          <p:nvPr/>
        </p:nvSpPr>
        <p:spPr bwMode="auto">
          <a:xfrm>
            <a:off x="611560" y="1484784"/>
            <a:ext cx="21812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Фиксация изображаемых на картине объектов и их смысловых взаимосвязей</a:t>
            </a:r>
          </a:p>
        </p:txBody>
      </p:sp>
      <p:sp>
        <p:nvSpPr>
          <p:cNvPr id="16391" name="TextBox 18"/>
          <p:cNvSpPr txBox="1">
            <a:spLocks noChangeArrowheads="1"/>
          </p:cNvSpPr>
          <p:nvPr/>
        </p:nvSpPr>
        <p:spPr bwMode="auto">
          <a:xfrm>
            <a:off x="5795963" y="1989138"/>
            <a:ext cx="1979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Описание картины как раскрытие заданной темы</a:t>
            </a:r>
          </a:p>
        </p:txBody>
      </p:sp>
      <p:sp>
        <p:nvSpPr>
          <p:cNvPr id="16392" name="TextBox 19"/>
          <p:cNvSpPr txBox="1">
            <a:spLocks noChangeArrowheads="1"/>
          </p:cNvSpPr>
          <p:nvPr/>
        </p:nvSpPr>
        <p:spPr bwMode="auto">
          <a:xfrm>
            <a:off x="1550988" y="4268788"/>
            <a:ext cx="2182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Развернутое описание конкретного объекта</a:t>
            </a:r>
          </a:p>
        </p:txBody>
      </p:sp>
      <p:sp>
        <p:nvSpPr>
          <p:cNvPr id="16393" name="TextBox 20"/>
          <p:cNvSpPr txBox="1">
            <a:spLocks noChangeArrowheads="1"/>
          </p:cNvSpPr>
          <p:nvPr/>
        </p:nvSpPr>
        <p:spPr bwMode="auto">
          <a:xfrm>
            <a:off x="5795963" y="4365625"/>
            <a:ext cx="25542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Словесно-изобразительное описание изображенного с использованием аналогий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2" grpId="0" animBg="1"/>
      <p:bldP spid="15" grpId="0" animBg="1"/>
      <p:bldP spid="16" grpId="0" animBg="1"/>
      <p:bldP spid="17" grpId="0" animBg="1"/>
      <p:bldP spid="16390" grpId="0"/>
      <p:bldP spid="16391" grpId="0"/>
      <p:bldP spid="16392" grpId="0"/>
      <p:bldP spid="163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620713"/>
            <a:ext cx="7772400" cy="1470025"/>
          </a:xfrm>
        </p:spPr>
        <p:txBody>
          <a:bodyPr rtlCol="0"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1400" b="1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ru-RU" sz="1600" b="1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1600" b="1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568952" cy="64836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kern="0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«</a:t>
            </a:r>
            <a:r>
              <a:rPr lang="ru-RU" sz="4800" b="1" kern="0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Осень» </a:t>
            </a:r>
            <a:r>
              <a:rPr lang="ru-RU" b="1" kern="0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/>
            </a:r>
            <a:br>
              <a:rPr lang="ru-RU" b="1" kern="0" dirty="0">
                <a:solidFill>
                  <a:schemeClr val="accent6">
                    <a:lumMod val="75000"/>
                  </a:schemeClr>
                </a:solidFill>
                <a:latin typeface="Arial"/>
              </a:rPr>
            </a:br>
            <a:endParaRPr lang="ru-RU" dirty="0"/>
          </a:p>
        </p:txBody>
      </p:sp>
      <p:pic>
        <p:nvPicPr>
          <p:cNvPr id="17411" name="Picture 2" descr="C:\Users\APPO\Desktop\ОСЕН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568952" cy="568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90" name="Group 58"/>
          <p:cNvGraphicFramePr>
            <a:graphicFrameLocks noGrp="1"/>
          </p:cNvGraphicFramePr>
          <p:nvPr/>
        </p:nvGraphicFramePr>
        <p:xfrm>
          <a:off x="1187624" y="548680"/>
          <a:ext cx="6192689" cy="3384376"/>
        </p:xfrm>
        <a:graphic>
          <a:graphicData uri="http://schemas.openxmlformats.org/drawingml/2006/table">
            <a:tbl>
              <a:tblPr/>
              <a:tblGrid>
                <a:gridCol w="2370040"/>
                <a:gridCol w="1911570"/>
                <a:gridCol w="1911079"/>
              </a:tblGrid>
              <a:tr h="1721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2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509120"/>
            <a:ext cx="7200900" cy="2564904"/>
          </a:xfrm>
        </p:spPr>
        <p:txBody>
          <a:bodyPr rtlCol="0">
            <a:normAutofit fontScale="90000"/>
          </a:bodyPr>
          <a:lstStyle/>
          <a:p>
            <a:pPr algn="l"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Наступила Осень.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Первая буква в слове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Осень – О.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Часто идут дожди. Солнце прячется за тучи.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Листья на деревьях меняют цвет и опадают.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Люди надевают теплую непромокаемую одежду.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Дети идут в школу.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18439" name="Picture 7" descr="од-осе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20888"/>
            <a:ext cx="1714500" cy="1485900"/>
          </a:xfrm>
          <a:prstGeom prst="rect">
            <a:avLst/>
          </a:prstGeom>
          <a:noFill/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1647825" y="3363913"/>
            <a:ext cx="2057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1647825" y="3363913"/>
            <a:ext cx="19431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1647825" y="3363913"/>
            <a:ext cx="18478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47825" y="3363913"/>
            <a:ext cx="2057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1647825" y="3363913"/>
            <a:ext cx="19431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1647825" y="3363913"/>
            <a:ext cx="18478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683568" y="4293096"/>
            <a:ext cx="288032" cy="216024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683568" y="4725144"/>
            <a:ext cx="288032" cy="216024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683568" y="5085184"/>
            <a:ext cx="288032" cy="216024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683568" y="5445224"/>
            <a:ext cx="288032" cy="216024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83568" y="5877272"/>
            <a:ext cx="288032" cy="216024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683568" y="6237312"/>
            <a:ext cx="288032" cy="216024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43" name="Picture 11" descr="осень де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620688"/>
            <a:ext cx="1944687" cy="1615058"/>
          </a:xfrm>
          <a:prstGeom prst="rect">
            <a:avLst/>
          </a:prstGeom>
          <a:noFill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2349500"/>
            <a:ext cx="2168525" cy="1527175"/>
          </a:xfrm>
          <a:prstGeom prst="rect">
            <a:avLst/>
          </a:prstGeom>
          <a:noFill/>
        </p:spPr>
      </p:pic>
      <p:pic>
        <p:nvPicPr>
          <p:cNvPr id="18441" name="Picture 9" descr="осень 2_c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692696"/>
            <a:ext cx="1575371" cy="1440160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2348880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flipH="1">
            <a:off x="3995936" y="836712"/>
            <a:ext cx="728216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650" y="2205038"/>
            <a:ext cx="4433888" cy="317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kern="0" dirty="0">
                <a:solidFill>
                  <a:srgbClr val="000000"/>
                </a:solidFill>
                <a:latin typeface="Arial"/>
              </a:rPr>
              <a:t>                                </a:t>
            </a:r>
            <a:endParaRPr lang="ru-RU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Зима» </a:t>
            </a:r>
            <a:b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3" name="Picture 3" descr="C:\Users\APPO\Desktop\ЗИМА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908720"/>
            <a:ext cx="8424936" cy="571750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59" name="Group 55"/>
          <p:cNvGraphicFramePr>
            <a:graphicFrameLocks noGrp="1"/>
          </p:cNvGraphicFramePr>
          <p:nvPr/>
        </p:nvGraphicFramePr>
        <p:xfrm>
          <a:off x="1043608" y="548680"/>
          <a:ext cx="6552728" cy="3816424"/>
        </p:xfrm>
        <a:graphic>
          <a:graphicData uri="http://schemas.openxmlformats.org/drawingml/2006/table">
            <a:tbl>
              <a:tblPr/>
              <a:tblGrid>
                <a:gridCol w="2538341"/>
                <a:gridCol w="2047419"/>
                <a:gridCol w="1966968"/>
              </a:tblGrid>
              <a:tr h="1828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7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292600"/>
            <a:ext cx="6551612" cy="25654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ru-RU" sz="2200" cap="none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Наступила Зима.</a:t>
            </a:r>
            <a:br>
              <a:rPr lang="ru-RU" sz="2200" cap="none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cap="none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Первая буква в слове Зима – З.</a:t>
            </a:r>
            <a:br>
              <a:rPr lang="ru-RU" sz="2200" cap="none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cap="none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Часто идет снег.</a:t>
            </a:r>
            <a:br>
              <a:rPr lang="ru-RU" sz="2200" cap="none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cap="none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Деревья стоят в снегу.</a:t>
            </a:r>
            <a:r>
              <a:rPr lang="ru-RU" sz="2200" cap="none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cap="none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cap="none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Люди носят теплую меховую одежду.</a:t>
            </a:r>
            <a:br>
              <a:rPr lang="ru-RU" sz="2200" cap="none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cap="none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Дети лепят снеговиков.</a:t>
            </a:r>
            <a:r>
              <a:rPr lang="ru-RU" sz="2000" cap="none" dirty="0" smtClean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sz="2000" cap="none" dirty="0" smtClean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</a:br>
            <a:endParaRPr lang="ru-RU" sz="2000" cap="none" dirty="0">
              <a:solidFill>
                <a:srgbClr val="0000CC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485900" y="3076575"/>
            <a:ext cx="21939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485900" y="3076575"/>
            <a:ext cx="1781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485900" y="3076575"/>
            <a:ext cx="21939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485900" y="3076575"/>
            <a:ext cx="1781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485900" y="3076575"/>
            <a:ext cx="2198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93096"/>
            <a:ext cx="360040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653136"/>
            <a:ext cx="360040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85184"/>
            <a:ext cx="360040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517232"/>
            <a:ext cx="360040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381328"/>
            <a:ext cx="360040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949280"/>
            <a:ext cx="360040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од-зи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564904"/>
            <a:ext cx="1800200" cy="1628775"/>
          </a:xfrm>
          <a:prstGeom prst="rect">
            <a:avLst/>
          </a:prstGeom>
          <a:noFill/>
        </p:spPr>
      </p:pic>
      <p:pic>
        <p:nvPicPr>
          <p:cNvPr id="21508" name="Picture 4" descr="дети-зим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492896"/>
            <a:ext cx="1871663" cy="1712913"/>
          </a:xfrm>
          <a:prstGeom prst="rect">
            <a:avLst/>
          </a:prstGeom>
          <a:noFill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2492897"/>
            <a:ext cx="2160240" cy="1739858"/>
          </a:xfrm>
          <a:prstGeom prst="rect">
            <a:avLst/>
          </a:prstGeom>
          <a:noFill/>
        </p:spPr>
      </p:pic>
      <p:pic>
        <p:nvPicPr>
          <p:cNvPr id="21512" name="Picture 8" descr="ЗИМА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49" y="620712"/>
            <a:ext cx="2272365" cy="1656160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620688"/>
            <a:ext cx="14401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211960" y="692696"/>
            <a:ext cx="1080120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   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620688"/>
          </a:xfrm>
          <a:solidFill>
            <a:srgbClr val="CCFF33"/>
          </a:solidFill>
          <a:ln>
            <a:solidFill>
              <a:srgbClr val="00FF00"/>
            </a:solidFill>
          </a:ln>
        </p:spPr>
        <p:txBody>
          <a:bodyPr/>
          <a:lstStyle/>
          <a:p>
            <a:r>
              <a:rPr lang="ru-RU" sz="3000" b="1" dirty="0" smtClean="0">
                <a:solidFill>
                  <a:srgbClr val="339933"/>
                </a:solidFill>
                <a:latin typeface="Arial" charset="0"/>
              </a:rPr>
              <a:t>«</a:t>
            </a:r>
            <a:r>
              <a:rPr lang="ru-RU" sz="3000" b="1" dirty="0" smtClean="0">
                <a:solidFill>
                  <a:srgbClr val="339933"/>
                </a:solidFill>
                <a:latin typeface="Arial" charset="0"/>
              </a:rPr>
              <a:t>Весна» </a:t>
            </a:r>
            <a:endParaRPr lang="ru-RU" dirty="0" smtClean="0"/>
          </a:p>
        </p:txBody>
      </p:sp>
      <p:pic>
        <p:nvPicPr>
          <p:cNvPr id="23557" name="Picture 5" descr="ВЕСНА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7"/>
            <a:ext cx="8837712" cy="5735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10" name="Group 62"/>
          <p:cNvGraphicFramePr>
            <a:graphicFrameLocks noGrp="1"/>
          </p:cNvGraphicFramePr>
          <p:nvPr/>
        </p:nvGraphicFramePr>
        <p:xfrm>
          <a:off x="1547664" y="260648"/>
          <a:ext cx="6120681" cy="3600400"/>
        </p:xfrm>
        <a:graphic>
          <a:graphicData uri="http://schemas.openxmlformats.org/drawingml/2006/table">
            <a:tbl>
              <a:tblPr/>
              <a:tblGrid>
                <a:gridCol w="2084098"/>
                <a:gridCol w="2174057"/>
                <a:gridCol w="1862526"/>
              </a:tblGrid>
              <a:tr h="1931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9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900113" y="3933056"/>
            <a:ext cx="7704335" cy="2924944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Наступила Весна.</a:t>
            </a:r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Первая буква в слове Весна – В.</a:t>
            </a:r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Тают сосульки, и звенит капель.</a:t>
            </a:r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 деревьях набухают почки и распускаются листья.</a:t>
            </a:r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Люди надевают теплую непромокаемую одежду.</a:t>
            </a:r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Дети сажают деревья.</a:t>
            </a:r>
          </a:p>
          <a:p>
            <a:pPr>
              <a:buNone/>
            </a:pPr>
            <a:endParaRPr lang="ru-RU" sz="2000" b="1" dirty="0" smtClean="0">
              <a:solidFill>
                <a:srgbClr val="00B050"/>
              </a:solidFill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rgbClr val="00B050"/>
              </a:solidFill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rgbClr val="00B050"/>
              </a:solidFill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rgbClr val="00B05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009775" y="1978025"/>
            <a:ext cx="18970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009775" y="1978025"/>
            <a:ext cx="16271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2009775" y="1978025"/>
            <a:ext cx="1600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2009775" y="1978025"/>
            <a:ext cx="18970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2009775" y="1978025"/>
            <a:ext cx="16271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2009775" y="1978025"/>
            <a:ext cx="1600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075" name="Picture 3" descr="C:\Users\User\Desktop\кора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288032" cy="366587"/>
          </a:xfrm>
          <a:prstGeom prst="rect">
            <a:avLst/>
          </a:prstGeom>
          <a:noFill/>
        </p:spPr>
      </p:pic>
      <p:pic>
        <p:nvPicPr>
          <p:cNvPr id="24" name="Picture 3" descr="C:\Users\User\Desktop\кора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53136"/>
            <a:ext cx="288032" cy="366586"/>
          </a:xfrm>
          <a:prstGeom prst="rect">
            <a:avLst/>
          </a:prstGeom>
          <a:noFill/>
        </p:spPr>
      </p:pic>
      <p:pic>
        <p:nvPicPr>
          <p:cNvPr id="25" name="Picture 3" descr="C:\Users\User\Desktop\кора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78638"/>
            <a:ext cx="288032" cy="366586"/>
          </a:xfrm>
          <a:prstGeom prst="rect">
            <a:avLst/>
          </a:prstGeom>
          <a:noFill/>
        </p:spPr>
      </p:pic>
      <p:pic>
        <p:nvPicPr>
          <p:cNvPr id="26" name="Picture 3" descr="C:\Users\User\Desktop\кора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17232"/>
            <a:ext cx="288032" cy="366586"/>
          </a:xfrm>
          <a:prstGeom prst="rect">
            <a:avLst/>
          </a:prstGeom>
          <a:noFill/>
        </p:spPr>
      </p:pic>
      <p:pic>
        <p:nvPicPr>
          <p:cNvPr id="27" name="Picture 3" descr="C:\Users\User\Desktop\кора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949280"/>
            <a:ext cx="288032" cy="366586"/>
          </a:xfrm>
          <a:prstGeom prst="rect">
            <a:avLst/>
          </a:prstGeom>
          <a:noFill/>
        </p:spPr>
      </p:pic>
      <p:pic>
        <p:nvPicPr>
          <p:cNvPr id="28" name="Picture 3" descr="C:\Users\User\Desktop\кора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288032" cy="366586"/>
          </a:xfrm>
          <a:prstGeom prst="rect">
            <a:avLst/>
          </a:prstGeom>
          <a:noFill/>
        </p:spPr>
      </p:pic>
      <p:pic>
        <p:nvPicPr>
          <p:cNvPr id="27657" name="Picture 9" descr="ВЕСНА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2656"/>
            <a:ext cx="1872208" cy="1813710"/>
          </a:xfrm>
          <a:prstGeom prst="rect">
            <a:avLst/>
          </a:prstGeom>
          <a:noFill/>
        </p:spPr>
      </p:pic>
      <p:pic>
        <p:nvPicPr>
          <p:cNvPr id="27655" name="Picture 7" descr="весна 2_cr"/>
          <p:cNvPicPr>
            <a:picLocks noChangeAspect="1" noChangeArrowheads="1"/>
          </p:cNvPicPr>
          <p:nvPr/>
        </p:nvPicPr>
        <p:blipFill>
          <a:blip r:embed="rId4" cstate="print"/>
          <a:srcRect l="12889" t="8176" r="5498" b="5542"/>
          <a:stretch>
            <a:fillRect/>
          </a:stretch>
        </p:blipFill>
        <p:spPr bwMode="auto">
          <a:xfrm>
            <a:off x="5940152" y="332655"/>
            <a:ext cx="1628753" cy="1728193"/>
          </a:xfrm>
          <a:prstGeom prst="rect">
            <a:avLst/>
          </a:prstGeom>
          <a:noFill/>
        </p:spPr>
      </p:pic>
      <p:pic>
        <p:nvPicPr>
          <p:cNvPr id="27653" name="Picture 5" descr="од-вес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204864"/>
            <a:ext cx="1457325" cy="1657350"/>
          </a:xfrm>
          <a:prstGeom prst="rect">
            <a:avLst/>
          </a:prstGeom>
          <a:noFill/>
        </p:spPr>
      </p:pic>
      <p:pic>
        <p:nvPicPr>
          <p:cNvPr id="27652" name="Picture 4" descr="дети-вес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276872"/>
            <a:ext cx="1728192" cy="1583432"/>
          </a:xfrm>
          <a:prstGeom prst="rect">
            <a:avLst/>
          </a:prstGeom>
          <a:noFill/>
        </p:spPr>
      </p:pic>
      <p:pic>
        <p:nvPicPr>
          <p:cNvPr id="27709" name="Picture 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2276872"/>
            <a:ext cx="208054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4355976" y="476672"/>
            <a:ext cx="720080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174</Words>
  <Application>Microsoft Office PowerPoint</Application>
  <PresentationFormat>Экран (4:3)</PresentationFormat>
  <Paragraphs>44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1_Тема Office</vt:lpstr>
      <vt:lpstr>Солнцестояние</vt:lpstr>
      <vt:lpstr>Составление описательных рассказов о временах года по опорным символам</vt:lpstr>
      <vt:lpstr>Слайд 2</vt:lpstr>
      <vt:lpstr>Виды описательного рассказа</vt:lpstr>
      <vt:lpstr>  </vt:lpstr>
      <vt:lpstr>Наступила Осень.  Первая буква в слове Осень – О. Часто идут дожди. Солнце прячется за тучи. Листья на деревьях меняют цвет и опадают. Люди надевают теплую непромокаемую одежду. Дети идут в школу.  </vt:lpstr>
      <vt:lpstr>  «Зима»   </vt:lpstr>
      <vt:lpstr>Наступила Зима. Первая буква в слове Зима – З. Часто идет снег. Деревья стоят в снегу. Люди носят теплую меховую одежду. Дети лепят снеговиков. </vt:lpstr>
      <vt:lpstr>«Весна» </vt:lpstr>
      <vt:lpstr>Слайд 9</vt:lpstr>
      <vt:lpstr>  «Лето»  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связной монологической речи</dc:title>
  <dc:creator>APPO</dc:creator>
  <cp:lastModifiedBy>User</cp:lastModifiedBy>
  <cp:revision>50</cp:revision>
  <dcterms:created xsi:type="dcterms:W3CDTF">2012-11-07T05:51:37Z</dcterms:created>
  <dcterms:modified xsi:type="dcterms:W3CDTF">2012-11-14T08:48:45Z</dcterms:modified>
</cp:coreProperties>
</file>