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3C012-4BD8-440A-9746-BBC145385C6B}" type="datetimeFigureOut">
              <a:rPr lang="ru-RU" smtClean="0"/>
              <a:pPr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343B-046B-451E-9E42-F6DD3B37D4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500042"/>
            <a:ext cx="678661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урока: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«Сильные и слабые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электролиты»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me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857628"/>
            <a:ext cx="2952744" cy="2672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7" name="Picture 1027" descr="FG04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763" y="171450"/>
            <a:ext cx="7864475" cy="6513513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57348" name="Text Box 1028"/>
          <p:cNvSpPr txBox="1">
            <a:spLocks noChangeArrowheads="1"/>
          </p:cNvSpPr>
          <p:nvPr/>
        </p:nvSpPr>
        <p:spPr bwMode="auto">
          <a:xfrm>
            <a:off x="762000" y="5029200"/>
            <a:ext cx="2514600" cy="1062038"/>
          </a:xfrm>
          <a:prstGeom prst="rect">
            <a:avLst/>
          </a:prstGeom>
          <a:solidFill>
            <a:srgbClr val="CCFFCC"/>
          </a:solidFill>
          <a:ln w="57150" cmpd="thinThick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неэлектролит</a:t>
            </a:r>
          </a:p>
          <a:p>
            <a:pPr>
              <a:spcBef>
                <a:spcPct val="50000"/>
              </a:spcBef>
            </a:pPr>
            <a:endParaRPr lang="ru-RU" b="1">
              <a:latin typeface="Tahoma" pitchFamily="34" charset="0"/>
            </a:endParaRPr>
          </a:p>
        </p:txBody>
      </p:sp>
      <p:sp>
        <p:nvSpPr>
          <p:cNvPr id="57349" name="Text Box 1029"/>
          <p:cNvSpPr txBox="1">
            <a:spLocks noChangeArrowheads="1"/>
          </p:cNvSpPr>
          <p:nvPr/>
        </p:nvSpPr>
        <p:spPr bwMode="auto">
          <a:xfrm>
            <a:off x="3467100" y="4876800"/>
            <a:ext cx="2209800" cy="879475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сильный электролит</a:t>
            </a:r>
          </a:p>
        </p:txBody>
      </p:sp>
      <p:sp>
        <p:nvSpPr>
          <p:cNvPr id="57350" name="Text Box 1030"/>
          <p:cNvSpPr txBox="1">
            <a:spLocks noChangeArrowheads="1"/>
          </p:cNvSpPr>
          <p:nvPr/>
        </p:nvSpPr>
        <p:spPr bwMode="auto">
          <a:xfrm>
            <a:off x="6019800" y="5029200"/>
            <a:ext cx="2286000" cy="879475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слабый электролит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n3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487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7" name="Picture 7" descr="n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342900"/>
            <a:ext cx="84582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785794"/>
            <a:ext cx="835821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Закрепление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1.Чему равна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степень диссоциации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электролита, если при растворении его в воде из каждых 100 молекул на ионы распалось: а) 5 молекул, б) 80 молекул?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2.В перечне веществ подчеркните слабые электролиты: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S; CaCl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Ca(OH)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Fe(OH)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Al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(SO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Mg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KNO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HCl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BaSO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Zn(OH)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Na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свои знания</a:t>
            </a:r>
            <a:endParaRPr lang="ru-RU" sz="4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76886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1.Написать ступенчатую диссоциацию:</a:t>
            </a:r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1800" dirty="0" smtClean="0"/>
              <a:t>2</a:t>
            </a:r>
            <a:r>
              <a:rPr lang="en-US" dirty="0" smtClean="0"/>
              <a:t>SO</a:t>
            </a:r>
            <a:r>
              <a:rPr lang="en-US" sz="2000" dirty="0" smtClean="0"/>
              <a:t>4</a:t>
            </a:r>
            <a:r>
              <a:rPr lang="en-US" dirty="0" smtClean="0"/>
              <a:t>,  </a:t>
            </a:r>
            <a:r>
              <a:rPr lang="ru-RU" dirty="0" smtClean="0"/>
              <a:t>           </a:t>
            </a:r>
            <a:r>
              <a:rPr lang="en-US" dirty="0" smtClean="0"/>
              <a:t>H</a:t>
            </a:r>
            <a:r>
              <a:rPr lang="en-US" sz="2000" dirty="0" smtClean="0"/>
              <a:t>3</a:t>
            </a:r>
            <a:r>
              <a:rPr lang="en-US" dirty="0" smtClean="0"/>
              <a:t>PO</a:t>
            </a:r>
            <a:r>
              <a:rPr lang="en-US" sz="2000" dirty="0" smtClean="0"/>
              <a:t>4</a:t>
            </a:r>
            <a:r>
              <a:rPr lang="en-US" dirty="0" smtClean="0"/>
              <a:t>, </a:t>
            </a:r>
            <a:r>
              <a:rPr lang="ru-RU" dirty="0" smtClean="0"/>
              <a:t>            </a:t>
            </a:r>
            <a:r>
              <a:rPr lang="en-US" dirty="0" smtClean="0"/>
              <a:t>Cu(OH)</a:t>
            </a:r>
            <a:r>
              <a:rPr lang="en-US" sz="2000" dirty="0" smtClean="0"/>
              <a:t>2</a:t>
            </a:r>
            <a:r>
              <a:rPr lang="en-US" dirty="0" smtClean="0"/>
              <a:t>, </a:t>
            </a:r>
            <a:r>
              <a:rPr lang="ru-RU" dirty="0" smtClean="0"/>
              <a:t>              </a:t>
            </a:r>
            <a:r>
              <a:rPr lang="en-US" dirty="0" smtClean="0"/>
              <a:t>AlCl</a:t>
            </a:r>
            <a:r>
              <a:rPr lang="en-US" sz="2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2. </a:t>
            </a:r>
            <a:r>
              <a:rPr lang="ru-RU" b="1" dirty="0" smtClean="0"/>
              <a:t> </a:t>
            </a:r>
            <a:r>
              <a:rPr lang="ru-RU" b="1" dirty="0" err="1"/>
              <a:t>Двухэлектронную</a:t>
            </a:r>
            <a:r>
              <a:rPr lang="ru-RU" b="1" dirty="0"/>
              <a:t> внешнюю оболочку имеет </a:t>
            </a:r>
            <a:r>
              <a:rPr lang="ru-RU" b="1" dirty="0" smtClean="0"/>
              <a:t>ион</a:t>
            </a:r>
            <a:r>
              <a:rPr lang="ru-RU" b="1" dirty="0"/>
              <a:t>:</a:t>
            </a:r>
          </a:p>
          <a:p>
            <a:pPr>
              <a:buNone/>
            </a:pPr>
            <a:r>
              <a:rPr lang="ru-RU" dirty="0"/>
              <a:t>1) </a:t>
            </a:r>
            <a:r>
              <a:rPr lang="en-US" dirty="0"/>
              <a:t>S</a:t>
            </a:r>
            <a:r>
              <a:rPr lang="ru-RU" baseline="30000" dirty="0"/>
              <a:t>6+</a:t>
            </a:r>
            <a:r>
              <a:rPr lang="en-US" dirty="0"/>
              <a:t>                      </a:t>
            </a:r>
            <a:r>
              <a:rPr lang="ru-RU" dirty="0"/>
              <a:t>2) </a:t>
            </a:r>
            <a:r>
              <a:rPr lang="en-US" dirty="0"/>
              <a:t>S</a:t>
            </a:r>
            <a:r>
              <a:rPr lang="ru-RU" baseline="30000" dirty="0"/>
              <a:t>2- </a:t>
            </a:r>
            <a:r>
              <a:rPr lang="en-US" dirty="0"/>
              <a:t>                     </a:t>
            </a:r>
            <a:r>
              <a:rPr lang="ru-RU" dirty="0"/>
              <a:t>3) Вг</a:t>
            </a:r>
            <a:r>
              <a:rPr lang="ru-RU" baseline="30000" dirty="0"/>
              <a:t>5+</a:t>
            </a:r>
            <a:r>
              <a:rPr lang="ru-RU" dirty="0"/>
              <a:t>                    4) </a:t>
            </a:r>
            <a:r>
              <a:rPr lang="en-US" dirty="0" err="1"/>
              <a:t>Sn</a:t>
            </a:r>
            <a:r>
              <a:rPr lang="ru-RU" baseline="30000" dirty="0"/>
              <a:t>4+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en-US" b="1" dirty="0" smtClean="0"/>
              <a:t>3</a:t>
            </a:r>
            <a:r>
              <a:rPr lang="ru-RU" b="1" dirty="0" smtClean="0"/>
              <a:t>. </a:t>
            </a:r>
            <a:r>
              <a:rPr lang="ru-RU" b="1" dirty="0"/>
              <a:t>Число электронов в ионе железа </a:t>
            </a:r>
            <a:r>
              <a:rPr lang="en-US" b="1" dirty="0"/>
              <a:t>Fe</a:t>
            </a:r>
            <a:r>
              <a:rPr lang="ru-RU" b="1" baseline="30000" dirty="0"/>
              <a:t>2+</a:t>
            </a:r>
            <a:r>
              <a:rPr lang="ru-RU" b="1" dirty="0"/>
              <a:t> </a:t>
            </a:r>
            <a:r>
              <a:rPr lang="ru-RU" b="1" dirty="0" smtClean="0"/>
              <a:t>равно:</a:t>
            </a:r>
            <a:endParaRPr lang="ru-RU" b="1" dirty="0"/>
          </a:p>
          <a:p>
            <a:pPr>
              <a:buNone/>
            </a:pPr>
            <a:r>
              <a:rPr lang="ru-RU" dirty="0"/>
              <a:t>1) 54                      2) 28                      3) 58                      4</a:t>
            </a:r>
            <a:r>
              <a:rPr lang="ru-RU" dirty="0" smtClean="0"/>
              <a:t>) 24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b="1" dirty="0"/>
              <a:t>4</a:t>
            </a:r>
            <a:r>
              <a:rPr lang="ru-RU" b="1" dirty="0" smtClean="0"/>
              <a:t>. Одинаковую электронную конфигурацию внешнего уровня: имеют Са</a:t>
            </a:r>
            <a:r>
              <a:rPr lang="ru-RU" b="1" baseline="30000" dirty="0" smtClean="0"/>
              <a:t>2+</a:t>
            </a:r>
            <a:r>
              <a:rPr lang="ru-RU" b="1" dirty="0" smtClean="0"/>
              <a:t> и </a:t>
            </a:r>
          </a:p>
          <a:p>
            <a:pPr>
              <a:buNone/>
            </a:pPr>
            <a:r>
              <a:rPr lang="ru-RU" dirty="0" smtClean="0"/>
              <a:t>  1) К</a:t>
            </a:r>
            <a:r>
              <a:rPr lang="ru-RU" baseline="30000" dirty="0" smtClean="0"/>
              <a:t>+</a:t>
            </a:r>
            <a:r>
              <a:rPr lang="ru-RU" dirty="0" smtClean="0"/>
              <a:t>                     2) А</a:t>
            </a:r>
            <a:r>
              <a:rPr lang="en-US" dirty="0" smtClean="0"/>
              <a:t>r                    </a:t>
            </a:r>
            <a:r>
              <a:rPr lang="ru-RU" dirty="0" smtClean="0"/>
              <a:t>3) </a:t>
            </a:r>
            <a:r>
              <a:rPr lang="ru-RU" dirty="0" err="1" smtClean="0"/>
              <a:t>Ва</a:t>
            </a:r>
            <a:r>
              <a:rPr lang="ru-RU" dirty="0" smtClean="0"/>
              <a:t>                     4) </a:t>
            </a:r>
            <a:r>
              <a:rPr lang="en-US" dirty="0" smtClean="0"/>
              <a:t>F</a:t>
            </a:r>
            <a:r>
              <a:rPr lang="ru-RU" baseline="30000" dirty="0" smtClean="0"/>
              <a:t>-</a:t>
            </a: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1029"/>
          <p:cNvSpPr>
            <a:spLocks noChangeArrowheads="1"/>
          </p:cNvSpPr>
          <p:nvPr/>
        </p:nvSpPr>
        <p:spPr bwMode="auto">
          <a:xfrm>
            <a:off x="4479925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t-EE"/>
          </a:p>
        </p:txBody>
      </p:sp>
      <p:sp>
        <p:nvSpPr>
          <p:cNvPr id="43015" name="Rectangle 1031"/>
          <p:cNvSpPr>
            <a:spLocks noChangeArrowheads="1"/>
          </p:cNvSpPr>
          <p:nvPr/>
        </p:nvSpPr>
        <p:spPr bwMode="auto">
          <a:xfrm>
            <a:off x="4479925" y="3200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t-EE"/>
          </a:p>
        </p:txBody>
      </p:sp>
      <p:sp>
        <p:nvSpPr>
          <p:cNvPr id="43017" name="AutoShape 1033"/>
          <p:cNvSpPr>
            <a:spLocks noChangeArrowheads="1"/>
          </p:cNvSpPr>
          <p:nvPr/>
        </p:nvSpPr>
        <p:spPr bwMode="auto">
          <a:xfrm>
            <a:off x="1828800" y="3581400"/>
            <a:ext cx="838200" cy="914400"/>
          </a:xfrm>
          <a:prstGeom prst="downArrow">
            <a:avLst>
              <a:gd name="adj1" fmla="val 50000"/>
              <a:gd name="adj2" fmla="val 27273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34"/>
          <p:cNvSpPr>
            <a:spLocks noChangeArrowheads="1"/>
          </p:cNvSpPr>
          <p:nvPr/>
        </p:nvSpPr>
        <p:spPr bwMode="auto">
          <a:xfrm>
            <a:off x="6172200" y="3581400"/>
            <a:ext cx="762000" cy="838200"/>
          </a:xfrm>
          <a:prstGeom prst="downArrow">
            <a:avLst>
              <a:gd name="adj1" fmla="val 50000"/>
              <a:gd name="adj2" fmla="val 2750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Text Box 1035"/>
          <p:cNvSpPr txBox="1">
            <a:spLocks noChangeArrowheads="1"/>
          </p:cNvSpPr>
          <p:nvPr/>
        </p:nvSpPr>
        <p:spPr bwMode="auto">
          <a:xfrm>
            <a:off x="323850" y="4652963"/>
            <a:ext cx="3733800" cy="1857375"/>
          </a:xfrm>
          <a:prstGeom prst="rect">
            <a:avLst/>
          </a:prstGeom>
          <a:solidFill>
            <a:srgbClr val="FF99CC"/>
          </a:solidFill>
          <a:ln w="57150" cmpd="thickThin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вещества, растворы и расплавы которых проводят электрический ток </a:t>
            </a:r>
          </a:p>
        </p:txBody>
      </p:sp>
      <p:sp>
        <p:nvSpPr>
          <p:cNvPr id="43028" name="Text Box 1044"/>
          <p:cNvSpPr txBox="1">
            <a:spLocks noChangeArrowheads="1"/>
          </p:cNvSpPr>
          <p:nvPr/>
        </p:nvSpPr>
        <p:spPr bwMode="auto">
          <a:xfrm>
            <a:off x="2324100" y="304800"/>
            <a:ext cx="449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99CC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6600FF"/>
                </a:solidFill>
                <a:latin typeface="Tahoma" pitchFamily="34" charset="0"/>
              </a:rPr>
              <a:t>Вещества </a:t>
            </a:r>
          </a:p>
        </p:txBody>
      </p:sp>
      <p:sp>
        <p:nvSpPr>
          <p:cNvPr id="43029" name="Text Box 1045"/>
          <p:cNvSpPr txBox="1">
            <a:spLocks noChangeArrowheads="1"/>
          </p:cNvSpPr>
          <p:nvPr/>
        </p:nvSpPr>
        <p:spPr bwMode="auto">
          <a:xfrm>
            <a:off x="2667000" y="1447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t-EE"/>
          </a:p>
        </p:txBody>
      </p:sp>
      <p:sp>
        <p:nvSpPr>
          <p:cNvPr id="43030" name="Text Box 104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866900" y="12192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0000FF"/>
                </a:solidFill>
                <a:latin typeface="Tahoma" pitchFamily="34" charset="0"/>
              </a:rPr>
              <a:t>Электропроводность</a:t>
            </a:r>
          </a:p>
        </p:txBody>
      </p:sp>
      <p:sp>
        <p:nvSpPr>
          <p:cNvPr id="43031" name="Line 1047"/>
          <p:cNvSpPr>
            <a:spLocks noChangeShapeType="1"/>
          </p:cNvSpPr>
          <p:nvPr/>
        </p:nvSpPr>
        <p:spPr bwMode="auto">
          <a:xfrm flipH="1">
            <a:off x="2286000" y="1981200"/>
            <a:ext cx="685800" cy="533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2" name="Line 1048"/>
          <p:cNvSpPr>
            <a:spLocks noChangeShapeType="1"/>
          </p:cNvSpPr>
          <p:nvPr/>
        </p:nvSpPr>
        <p:spPr bwMode="auto">
          <a:xfrm>
            <a:off x="5867400" y="1981200"/>
            <a:ext cx="838200" cy="457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34" name="Text Box 1050"/>
          <p:cNvSpPr txBox="1">
            <a:spLocks noChangeArrowheads="1"/>
          </p:cNvSpPr>
          <p:nvPr/>
        </p:nvSpPr>
        <p:spPr bwMode="auto">
          <a:xfrm>
            <a:off x="228600" y="2727325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66"/>
                </a:solidFill>
                <a:latin typeface="Tahoma" pitchFamily="34" charset="0"/>
              </a:rPr>
              <a:t>Электролиты</a:t>
            </a:r>
          </a:p>
        </p:txBody>
      </p:sp>
      <p:sp>
        <p:nvSpPr>
          <p:cNvPr id="43036" name="Text Box 1052"/>
          <p:cNvSpPr txBox="1">
            <a:spLocks noChangeArrowheads="1"/>
          </p:cNvSpPr>
          <p:nvPr/>
        </p:nvSpPr>
        <p:spPr bwMode="auto">
          <a:xfrm>
            <a:off x="4343400" y="2727325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Tahoma" pitchFamily="34" charset="0"/>
              </a:rPr>
              <a:t>Неэлектролиты</a:t>
            </a:r>
          </a:p>
        </p:txBody>
      </p:sp>
      <p:sp>
        <p:nvSpPr>
          <p:cNvPr id="43037" name="Text Box 1053"/>
          <p:cNvSpPr txBox="1">
            <a:spLocks noChangeArrowheads="1"/>
          </p:cNvSpPr>
          <p:nvPr/>
        </p:nvSpPr>
        <p:spPr bwMode="auto">
          <a:xfrm>
            <a:off x="4876800" y="4648200"/>
            <a:ext cx="3657600" cy="1857375"/>
          </a:xfrm>
          <a:prstGeom prst="rect">
            <a:avLst/>
          </a:prstGeom>
          <a:solidFill>
            <a:srgbClr val="FFCC99"/>
          </a:solidFill>
          <a:ln w="57150" cmpd="thinThick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FF"/>
                </a:solidFill>
              </a:rPr>
              <a:t>вещества, растворы и расплавы которых не проводят электрический ток </a:t>
            </a:r>
          </a:p>
        </p:txBody>
      </p:sp>
      <p:sp>
        <p:nvSpPr>
          <p:cNvPr id="43038" name="AutoShape 105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381000"/>
          </a:xfrm>
          <a:prstGeom prst="actionButtonForwardNex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7" grpId="0" animBg="1"/>
      <p:bldP spid="43018" grpId="0" animBg="1"/>
      <p:bldP spid="43019" grpId="0" animBg="1" autoUpdateAnimBg="0"/>
      <p:bldP spid="43028" grpId="0" autoUpdateAnimBg="0"/>
      <p:bldP spid="43030" grpId="0" autoUpdateAnimBg="0"/>
      <p:bldP spid="43031" grpId="0" animBg="1"/>
      <p:bldP spid="43032" grpId="0" animBg="1"/>
      <p:bldP spid="43034" grpId="0" autoUpdateAnimBg="0"/>
      <p:bldP spid="43036" grpId="0" autoUpdateAnimBg="0"/>
      <p:bldP spid="4303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2051"/>
          <p:cNvSpPr txBox="1">
            <a:spLocks noChangeArrowheads="1"/>
          </p:cNvSpPr>
          <p:nvPr/>
        </p:nvSpPr>
        <p:spPr bwMode="auto">
          <a:xfrm>
            <a:off x="609600" y="1066800"/>
            <a:ext cx="3581400" cy="2098675"/>
          </a:xfrm>
          <a:prstGeom prst="rect">
            <a:avLst/>
          </a:prstGeom>
          <a:solidFill>
            <a:srgbClr val="FF99CC"/>
          </a:solidFill>
          <a:ln w="57150" cmpd="thinThick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</a:rPr>
              <a:t>Ионная или сильнополярная ковалентная связь</a:t>
            </a:r>
          </a:p>
        </p:txBody>
      </p:sp>
      <p:sp>
        <p:nvSpPr>
          <p:cNvPr id="48132" name="Text Box 2052"/>
          <p:cNvSpPr txBox="1">
            <a:spLocks noChangeArrowheads="1"/>
          </p:cNvSpPr>
          <p:nvPr/>
        </p:nvSpPr>
        <p:spPr bwMode="auto">
          <a:xfrm>
            <a:off x="323850" y="4495800"/>
            <a:ext cx="3409950" cy="2100263"/>
          </a:xfrm>
          <a:prstGeom prst="rect">
            <a:avLst/>
          </a:prstGeom>
          <a:solidFill>
            <a:srgbClr val="CC99FF">
              <a:alpha val="50000"/>
            </a:srgbClr>
          </a:solidFill>
          <a:ln w="57150" cmpd="thinThick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3200" b="1">
                <a:solidFill>
                  <a:srgbClr val="FF0000"/>
                </a:solidFill>
              </a:rPr>
              <a:t>Основания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3200" b="1">
                <a:solidFill>
                  <a:srgbClr val="FF0000"/>
                </a:solidFill>
              </a:rPr>
              <a:t>Кислоты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3200" b="1">
                <a:solidFill>
                  <a:srgbClr val="FF0000"/>
                </a:solidFill>
              </a:rPr>
              <a:t>Соли(растворы)</a:t>
            </a:r>
          </a:p>
        </p:txBody>
      </p:sp>
      <p:sp>
        <p:nvSpPr>
          <p:cNvPr id="48133" name="Text Box 2053"/>
          <p:cNvSpPr txBox="1">
            <a:spLocks noChangeArrowheads="1"/>
          </p:cNvSpPr>
          <p:nvPr/>
        </p:nvSpPr>
        <p:spPr bwMode="auto">
          <a:xfrm>
            <a:off x="4876800" y="990600"/>
            <a:ext cx="3962400" cy="2098675"/>
          </a:xfrm>
          <a:prstGeom prst="rect">
            <a:avLst/>
          </a:prstGeom>
          <a:solidFill>
            <a:srgbClr val="FFCC99"/>
          </a:solidFill>
          <a:ln w="57150" cmpd="thinThick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Ковалентная неполярная или малополярная связь</a:t>
            </a:r>
          </a:p>
        </p:txBody>
      </p:sp>
      <p:sp>
        <p:nvSpPr>
          <p:cNvPr id="48134" name="Text Box 2054"/>
          <p:cNvSpPr txBox="1">
            <a:spLocks noChangeArrowheads="1"/>
          </p:cNvSpPr>
          <p:nvPr/>
        </p:nvSpPr>
        <p:spPr bwMode="auto">
          <a:xfrm>
            <a:off x="6934200" y="4343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t-EE"/>
          </a:p>
        </p:txBody>
      </p:sp>
      <p:sp>
        <p:nvSpPr>
          <p:cNvPr id="48135" name="Text Box 2055"/>
          <p:cNvSpPr txBox="1">
            <a:spLocks noChangeArrowheads="1"/>
          </p:cNvSpPr>
          <p:nvPr/>
        </p:nvSpPr>
        <p:spPr bwMode="auto">
          <a:xfrm>
            <a:off x="4284663" y="4508500"/>
            <a:ext cx="4859337" cy="1858963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rgbClr val="0000FF"/>
                </a:solidFill>
              </a:rPr>
              <a:t>Органические соединения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rgbClr val="0000FF"/>
                </a:solidFill>
              </a:rPr>
              <a:t>Газы (простые   вещества)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sz="2800" b="1">
                <a:solidFill>
                  <a:srgbClr val="0000FF"/>
                </a:solidFill>
              </a:rPr>
              <a:t>Неметаллы</a:t>
            </a:r>
          </a:p>
        </p:txBody>
      </p:sp>
      <p:sp>
        <p:nvSpPr>
          <p:cNvPr id="48137" name="AutoShape 2057"/>
          <p:cNvSpPr>
            <a:spLocks noChangeArrowheads="1"/>
          </p:cNvSpPr>
          <p:nvPr/>
        </p:nvSpPr>
        <p:spPr bwMode="auto">
          <a:xfrm>
            <a:off x="1828800" y="3276600"/>
            <a:ext cx="914400" cy="1143000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2058"/>
          <p:cNvSpPr>
            <a:spLocks noChangeArrowheads="1"/>
          </p:cNvSpPr>
          <p:nvPr/>
        </p:nvSpPr>
        <p:spPr bwMode="auto">
          <a:xfrm>
            <a:off x="6553200" y="3200400"/>
            <a:ext cx="838200" cy="1066800"/>
          </a:xfrm>
          <a:prstGeom prst="downArrow">
            <a:avLst>
              <a:gd name="adj1" fmla="val 50000"/>
              <a:gd name="adj2" fmla="val 3181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Text Box 2059"/>
          <p:cNvSpPr txBox="1">
            <a:spLocks noChangeArrowheads="1"/>
          </p:cNvSpPr>
          <p:nvPr/>
        </p:nvSpPr>
        <p:spPr bwMode="auto">
          <a:xfrm>
            <a:off x="228600" y="2286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66"/>
                </a:solidFill>
                <a:latin typeface="Tahoma" pitchFamily="34" charset="0"/>
              </a:rPr>
              <a:t>Электролиты</a:t>
            </a:r>
          </a:p>
        </p:txBody>
      </p:sp>
      <p:sp>
        <p:nvSpPr>
          <p:cNvPr id="48140" name="Text Box 2060"/>
          <p:cNvSpPr txBox="1">
            <a:spLocks noChangeArrowheads="1"/>
          </p:cNvSpPr>
          <p:nvPr/>
        </p:nvSpPr>
        <p:spPr bwMode="auto">
          <a:xfrm>
            <a:off x="4572000" y="2286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Tahoma" pitchFamily="34" charset="0"/>
              </a:rPr>
              <a:t>Неэлектролиты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 autoUpdateAnimBg="0"/>
      <p:bldP spid="48132" grpId="0" animBg="1" autoUpdateAnimBg="0"/>
      <p:bldP spid="48133" grpId="0" animBg="1" autoUpdateAnimBg="0"/>
      <p:bldP spid="48135" grpId="0" animBg="1" autoUpdateAnimBg="0"/>
      <p:bldP spid="48137" grpId="0" animBg="1"/>
      <p:bldP spid="48138" grpId="0" animBg="1"/>
      <p:bldP spid="48139" grpId="0" autoUpdateAnimBg="0"/>
      <p:bldP spid="481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53400" cy="1143000"/>
          </a:xfrm>
          <a:effectLst>
            <a:outerShdw dist="35921" dir="2700000" algn="ctr" rotWithShape="0">
              <a:srgbClr val="FF99CC"/>
            </a:outerShdw>
          </a:effectLst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6600FF"/>
                </a:solidFill>
                <a:latin typeface="Tahoma" pitchFamily="34" charset="0"/>
              </a:rPr>
              <a:t>Теория электролитической диссоциации</a:t>
            </a:r>
          </a:p>
        </p:txBody>
      </p:sp>
      <p:pic>
        <p:nvPicPr>
          <p:cNvPr id="44038" name="Picture 6" descr="Сванте Аррениу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2514600" cy="34290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28600" y="5562600"/>
            <a:ext cx="3810000" cy="1123950"/>
          </a:xfrm>
          <a:prstGeom prst="rect">
            <a:avLst/>
          </a:prstGeom>
          <a:solidFill>
            <a:srgbClr val="FFCC99"/>
          </a:solidFill>
          <a:ln w="57150" cmpd="thickThin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Tahoma" pitchFamily="34" charset="0"/>
              </a:rPr>
              <a:t>С. А. Аррениус (1859-1927)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 flipH="1">
            <a:off x="-12036425" y="3244850"/>
            <a:ext cx="30448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800" b="1">
                <a:solidFill>
                  <a:srgbClr val="000000"/>
                </a:solidFill>
              </a:rPr>
              <a:t>процесс растворения электролитов сопровождается образованием заряженных частиц, способных проводить электрический ток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953000" y="1828800"/>
            <a:ext cx="3429000" cy="4846638"/>
          </a:xfrm>
          <a:prstGeom prst="rect">
            <a:avLst/>
          </a:prstGeom>
          <a:solidFill>
            <a:srgbClr val="FF99CC"/>
          </a:solidFill>
          <a:ln w="57150" cmpd="thinThick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Процесс растворения или плавления электролитов сопровождается образованием </a:t>
            </a:r>
            <a:r>
              <a:rPr lang="en-US" sz="2800" b="1">
                <a:solidFill>
                  <a:srgbClr val="0000FF"/>
                </a:solidFill>
              </a:rPr>
              <a:t>                  </a:t>
            </a: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заряженных частиц</a:t>
            </a:r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, способных проводить электрический 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42" grpId="0" animBg="1" autoUpdateAnimBg="0"/>
      <p:bldP spid="4404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effectLst>
            <a:outerShdw dist="35921" dir="2700000" algn="ctr" rotWithShape="0">
              <a:srgbClr val="FF99CC"/>
            </a:outerShdw>
          </a:effectLst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6600FF"/>
                </a:solidFill>
                <a:latin typeface="Tahoma" pitchFamily="34" charset="0"/>
              </a:rPr>
              <a:t>Диссоциация ионных соединений</a:t>
            </a:r>
          </a:p>
        </p:txBody>
      </p:sp>
      <p:pic>
        <p:nvPicPr>
          <p:cNvPr id="46083" name="Picture 3" descr="n3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7467600" cy="490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FF99CC"/>
            </a:outerShdw>
          </a:effectLst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6600FF"/>
                </a:solidFill>
                <a:latin typeface="Tahoma" pitchFamily="34" charset="0"/>
              </a:rPr>
              <a:t>Диссоциация соединений с</a:t>
            </a:r>
            <a:r>
              <a:rPr lang="en-US" b="1">
                <a:solidFill>
                  <a:srgbClr val="6600FF"/>
                </a:solidFill>
                <a:latin typeface="Tahoma" pitchFamily="34" charset="0"/>
              </a:rPr>
              <a:t> </a:t>
            </a:r>
            <a:r>
              <a:rPr lang="ru-RU" b="1">
                <a:solidFill>
                  <a:srgbClr val="6600FF"/>
                </a:solidFill>
                <a:latin typeface="Tahoma" pitchFamily="34" charset="0"/>
              </a:rPr>
              <a:t>ковалентной полярной связью</a:t>
            </a:r>
          </a:p>
        </p:txBody>
      </p:sp>
      <p:pic>
        <p:nvPicPr>
          <p:cNvPr id="52227" name="Picture 3" descr="n3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2209800"/>
            <a:ext cx="6781800" cy="433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04800"/>
            <a:ext cx="8686800" cy="1905000"/>
          </a:xfrm>
          <a:effectLst>
            <a:outerShdw dist="35921" dir="2700000" algn="ctr" rotWithShape="0">
              <a:srgbClr val="FF99CC"/>
            </a:outerShdw>
          </a:effectLst>
        </p:spPr>
        <p:txBody>
          <a:bodyPr/>
          <a:lstStyle/>
          <a:p>
            <a:r>
              <a:rPr lang="ru-RU" sz="3600" b="1">
                <a:solidFill>
                  <a:srgbClr val="6600FF"/>
                </a:solidFill>
                <a:latin typeface="Tahoma" pitchFamily="34" charset="0"/>
              </a:rPr>
              <a:t>Количественная характеристика процесса диссоциации</a:t>
            </a:r>
          </a:p>
        </p:txBody>
      </p:sp>
      <p:pic>
        <p:nvPicPr>
          <p:cNvPr id="58372" name="Picture 4" descr="n3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6175" y="1371600"/>
            <a:ext cx="6851650" cy="2819400"/>
          </a:xfrm>
          <a:prstGeom prst="rect">
            <a:avLst/>
          </a:prstGeom>
          <a:noFill/>
        </p:spPr>
      </p:pic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028700" y="4419600"/>
            <a:ext cx="7086600" cy="860425"/>
          </a:xfrm>
          <a:prstGeom prst="rect">
            <a:avLst/>
          </a:prstGeom>
          <a:solidFill>
            <a:srgbClr val="CCFFCC"/>
          </a:solidFill>
          <a:ln w="38100" cmpd="dbl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  <a:latin typeface="Tahoma" pitchFamily="34" charset="0"/>
              </a:rPr>
              <a:t>Отношение числа распавшихся молекул к общему числу молекул в растворе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905000" y="6096000"/>
            <a:ext cx="5334000" cy="495300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Сила электролита</a:t>
            </a:r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4343400" y="5410200"/>
            <a:ext cx="457200" cy="533400"/>
          </a:xfrm>
          <a:prstGeom prst="upDownArrow">
            <a:avLst>
              <a:gd name="adj1" fmla="val 50000"/>
              <a:gd name="adj2" fmla="val 23333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4" grpId="0" animBg="1" autoUpdateAnimBg="0"/>
      <p:bldP spid="58375" grpId="0" animBg="1" autoUpdateAnimBg="0"/>
      <p:bldP spid="583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 descr="n3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3838"/>
            <a:ext cx="8382000" cy="641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220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Проверь свои знания</vt:lpstr>
      <vt:lpstr>Слайд 3</vt:lpstr>
      <vt:lpstr>Слайд 4</vt:lpstr>
      <vt:lpstr>Теория электролитической диссоциации</vt:lpstr>
      <vt:lpstr>Диссоциация ионных соединений</vt:lpstr>
      <vt:lpstr>Диссоциация соединений с ковалентной полярной связью</vt:lpstr>
      <vt:lpstr>Количественная характеристика процесса диссоциации</vt:lpstr>
      <vt:lpstr>Слайд 9</vt:lpstr>
      <vt:lpstr>Слайд 10</vt:lpstr>
      <vt:lpstr>Слайд 11</vt:lpstr>
      <vt:lpstr>Слайд 12</vt:lpstr>
      <vt:lpstr>Слайд 13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8</cp:revision>
  <dcterms:created xsi:type="dcterms:W3CDTF">2013-09-27T16:11:42Z</dcterms:created>
  <dcterms:modified xsi:type="dcterms:W3CDTF">2013-09-27T18:20:23Z</dcterms:modified>
</cp:coreProperties>
</file>