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C649FA-A2EA-4341-9351-347B26833509}" type="datetimeFigureOut">
              <a:rPr lang="ru-RU" smtClean="0"/>
              <a:pPr/>
              <a:t>22.11.2006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F318FB-6298-4607-8B0E-21C6EF4F4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hc.unesco.org/pg.cfm?cid=31&amp;id_site=54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1%D0%BA%D0%B2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F%D0%B5%D1%88%D0%B5%D1%85%D0%BE%D0%B4%D0%BD%D0%B0%D1%8F_%D0%B7%D0%BE%D0%BD%D0%B0" TargetMode="External"/><Relationship Id="rId4" Type="http://schemas.openxmlformats.org/officeDocument/2006/relationships/hyperlink" Target="http://ru.wikipedia.org/wiki/%D0%91%D1%80%D1%83%D1%81%D1%87%D0%B0%D1%82%D0%BA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F%D0%B0%D0%BC%D1%8F%D1%82%D0%BD%D0%B8%D0%BA_%D0%9C%D0%B8%D0%BD%D0%B8%D0%BD%D1%83_%D0%B8_%D0%9F%D0%BE%D0%B6%D0%B0%D1%80%D1%81%D0%BA%D0%BE%D0%BC%D1%83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ru.wikipedia.org/wiki/%D0%9B%D0%BE%D0%B1%D0%BD%D0%BE%D0%B5_%D0%BC%D0%B5%D1%81%D1%8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5%D0%BA%D1%80%D0%BE%D0%BF%D0%BE%D0%BB%D1%8C_%D1%83_%D0%9A%D1%80%D0%B5%D0%BC%D0%BB%D1%91%D0%B2%D1%81%D0%BA%D0%BE%D0%B9_%D1%81%D1%82%D0%B5%D0%BD%D1%8B" TargetMode="External"/><Relationship Id="rId5" Type="http://schemas.openxmlformats.org/officeDocument/2006/relationships/hyperlink" Target="http://ru.wikipedia.org/wiki/%D0%A3%D0%BB%D1%8C%D1%8F%D0%BD%D0%BE%D0%B2,_%D0%92%D0%BB%D0%B0%D0%B4%D0%B8%D0%BC%D0%B8%D1%80_%D0%98%D0%BB%D1%8C%D0%B8%D1%87" TargetMode="External"/><Relationship Id="rId4" Type="http://schemas.openxmlformats.org/officeDocument/2006/relationships/hyperlink" Target="http://ru.wikipedia.org/wiki/%D0%9C%D0%B0%D0%B2%D0%B7%D0%BE%D0%BB%D0%B5%D0%B9_%D0%9B%D0%B5%D0%BD%D0%B8%D0%BD%D0%B0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3%D0%BE%D1%81%D1%83%D0%B4%D0%B0%D1%80%D1%81%D1%82%D0%B2%D0%B5%D0%BD%D0%BD%D1%8B%D0%B9_%D0%B8%D1%81%D1%82%D0%BE%D1%80%D0%B8%D1%87%D0%B5%D1%81%D0%BA%D0%B8%D0%B9_%D0%BC%D1%83%D0%B7%D0%B5%D0%B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A%D0%B0%D0%B7%D0%B0%D0%BD%D1%81%D0%BA%D0%B8%D0%B9_%D1%81%D0%BE%D0%B1%D0%BE%D1%80_(%D0%9C%D0%BE%D1%81%D0%BA%D0%B2%D0%B0)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A%D1%80%D0%BE%D0%B2%D1%81%D0%BA%D0%B8%D0%B9_%D1%81%D0%BE%D0%B1%D0%BE%D1%80_(%D0%9C%D0%BE%D1%81%D0%BA%D0%B2%D0%B0)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7%D0%B0%D0%BD%D1%8C" TargetMode="External"/><Relationship Id="rId2" Type="http://schemas.openxmlformats.org/officeDocument/2006/relationships/hyperlink" Target="http://ru.wikipedia.org/wiki/%D0%98%D0%B2%D0%B0%D0%BD_I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ru.wikipedia.org/wiki/%D0%9F%D0%BE%D1%81%D1%82%D0%BD%D0%B8%D0%BA_%D0%AF%D0%BA%D0%BE%D0%B2%D0%BB%D0%B5%D0%B2" TargetMode="External"/><Relationship Id="rId4" Type="http://schemas.openxmlformats.org/officeDocument/2006/relationships/hyperlink" Target="http://ru.wikipedia.org/wiki/%D0%9F%D1%81%D0%BA%D0%BE%D0%B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Москва\45261337_Files_633600905921562500_kremli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714356"/>
            <a:ext cx="7000924" cy="433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1"/>
            <a:ext cx="8458200" cy="1000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    Московский    кремль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5143512"/>
            <a:ext cx="878687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Московский Кремль - символ российской государственности, один из крупнейших архитектурных ансамблей мира, богатейшая сокровищница исторических реликвий, памятников культуры и искусства.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Расположен в центре столицы на высоком холме над Москвой-рекой.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Сашка\Рабочий стол\Кремль\Успенский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145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5720" y="5000636"/>
            <a:ext cx="400052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Успенский собор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возведен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1475-1479 годах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итальянским архитектором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Аристотелем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Фиораванти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2533" name="Picture 5" descr="C:\Documents and Settings\Сашка\Рабочий стол\Кремль\Благовещенский собор.jpg"/>
          <p:cNvPicPr>
            <a:picLocks noChangeAspect="1" noChangeArrowheads="1"/>
          </p:cNvPicPr>
          <p:nvPr/>
        </p:nvPicPr>
        <p:blipFill>
          <a:blip r:embed="rId3"/>
          <a:srcRect b="9091"/>
          <a:stretch>
            <a:fillRect/>
          </a:stretch>
        </p:blipFill>
        <p:spPr bwMode="auto">
          <a:xfrm>
            <a:off x="4500562" y="428604"/>
            <a:ext cx="43191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521495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Благовещенский собор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возведен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1484-1489 годах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артелью псковских мастеров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Сашка\Рабочий стол\Кремль\Архангельский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3448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4714884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Архангельский собор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возведенв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1505-1508 годах итальянским архитектором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Алевизом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Новым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5" name="Picture 3" descr="C:\Documents and Settings\Сашка\Рабочий стол\Кремль\Ансамбль колокольни Ивана Великого.jpg"/>
          <p:cNvPicPr>
            <a:picLocks noChangeAspect="1" noChangeArrowheads="1"/>
          </p:cNvPicPr>
          <p:nvPr/>
        </p:nvPicPr>
        <p:blipFill>
          <a:blip r:embed="rId3"/>
          <a:srcRect l="16667" r="33333"/>
          <a:stretch>
            <a:fillRect/>
          </a:stretch>
        </p:blipFill>
        <p:spPr bwMode="auto">
          <a:xfrm>
            <a:off x="5429256" y="285728"/>
            <a:ext cx="3071834" cy="451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7" name="Рисунок 158" descr="http://www.kreml.ru/img/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" cy="9525"/>
          </a:xfrm>
          <a:prstGeom prst="rect">
            <a:avLst/>
          </a:prstGeom>
          <a:noFill/>
        </p:spPr>
      </p:pic>
      <p:pic>
        <p:nvPicPr>
          <p:cNvPr id="23565" name="Рисунок 160" descr="http://www.kreml.ru/img/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3563" name="Рисунок 162" descr="http://www.kreml.ru/img/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3561" name="Рисунок 164" descr="http://www.kreml.ru/img/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3559" name="Рисунок 166" descr="http://www.kreml.ru/img/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3557" name="Рисунок 168" descr="http://www.kreml.ru/img/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" cy="952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500562" y="4786321"/>
            <a:ext cx="43577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Ансамбль колокольни Ивана Великого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создавался на протяжении трех с лишним веков - с 1505 г. по 1815 г. и состоит из столпа колокольни Ивана Великого, Успенской звонницы 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Филаретовой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пристройки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Сашка\Рабочий стол\Кремль\Церковь Ризположения.jpg"/>
          <p:cNvPicPr>
            <a:picLocks noChangeAspect="1" noChangeArrowheads="1"/>
          </p:cNvPicPr>
          <p:nvPr/>
        </p:nvPicPr>
        <p:blipFill>
          <a:blip r:embed="rId2"/>
          <a:srcRect l="8889"/>
          <a:stretch>
            <a:fillRect/>
          </a:stretch>
        </p:blipFill>
        <p:spPr bwMode="auto">
          <a:xfrm>
            <a:off x="5643570" y="214290"/>
            <a:ext cx="2928958" cy="457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4929198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Церковь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Ризположения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возведена в 1484-1485 годах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артелью русских мастеров, приглашенных в Москву из Пскова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579" name="Picture 3" descr="C:\Documents and Settings\Сашка\Рабочий стол\Кремль\Золотая царицына пала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2643206" cy="6255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428604"/>
            <a:ext cx="2500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Золотая Царицына палата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возведена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конце XV – середине XIX веков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286380" y="357166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F141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Верхоспасский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F141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собор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F141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теремные церкви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5604" name="Picture 4" descr="C:\Documents and Settings\Сашка\Рабочий стол\Кремль\Теремной 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12834"/>
            <a:ext cx="5547756" cy="41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Documents and Settings\Сашка\Рабочий стол\Кремль\Верхоспасский собор и теремные церкв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7625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571876"/>
            <a:ext cx="3143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Первые каменные жилые покои -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Теремной дворец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был построен в 1635-1636 гг.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для царя Михаила Федоровича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каменных дел мастерами </a:t>
            </a:r>
          </a:p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Баженом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Огурцовым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Антипом Константиновым, </a:t>
            </a:r>
          </a:p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Трефилом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Шарутиным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 Ларионом Ушаковым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Сашка\Рабочий стол\Кремль\Патриаршие палаты с церковью Двенадцати апостолов.jpg"/>
          <p:cNvPicPr>
            <a:picLocks noChangeAspect="1" noChangeArrowheads="1"/>
          </p:cNvPicPr>
          <p:nvPr/>
        </p:nvPicPr>
        <p:blipFill>
          <a:blip r:embed="rId2"/>
          <a:srcRect t="1847" r="6666"/>
          <a:stretch>
            <a:fillRect/>
          </a:stretch>
        </p:blipFill>
        <p:spPr bwMode="auto">
          <a:xfrm>
            <a:off x="4857752" y="357166"/>
            <a:ext cx="4000528" cy="379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500694" y="4357694"/>
            <a:ext cx="29289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Патриаршие палаты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были возведены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указу патриарха Никона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1653-1655 годах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русскими мастерами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26628" name="Picture 4" descr="C:\Documents and Settings\Сашка\Рабочий стол\Кремль\Потешный дворец.jpg"/>
          <p:cNvPicPr>
            <a:picLocks noChangeAspect="1" noChangeArrowheads="1"/>
          </p:cNvPicPr>
          <p:nvPr/>
        </p:nvPicPr>
        <p:blipFill>
          <a:blip r:embed="rId3"/>
          <a:srcRect l="2025" t="8451" r="23053" b="2817"/>
          <a:stretch>
            <a:fillRect/>
          </a:stretch>
        </p:blipFill>
        <p:spPr bwMode="auto">
          <a:xfrm>
            <a:off x="285720" y="214290"/>
            <a:ext cx="3143272" cy="535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2844" y="5572140"/>
            <a:ext cx="48221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Потешный дворец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построен в 1651г.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жилые палаты боярина И.Д.Милославского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- тестя царя Алексея Михайловича.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Сашка\Рабочий стол\Кремль\Гграновитая пал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28625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0" y="4214818"/>
            <a:ext cx="4378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Грановитая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палата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заложена в 1487г.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итальянским мастером Марко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Фрязином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парадный тронный зал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торжественных приемов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Строительство ее закончил в 1491г.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архитектор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Пьетро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Антонио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Солари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2" name="Picture 4" descr="C:\Documents and Settings\Сашка\Рабочий стол\Кремль\Арсенал.jpg"/>
          <p:cNvPicPr>
            <a:picLocks noChangeAspect="1" noChangeArrowheads="1"/>
          </p:cNvPicPr>
          <p:nvPr/>
        </p:nvPicPr>
        <p:blipFill>
          <a:blip r:embed="rId3"/>
          <a:srcRect r="24999"/>
          <a:stretch>
            <a:fillRect/>
          </a:stretch>
        </p:blipFill>
        <p:spPr bwMode="auto">
          <a:xfrm>
            <a:off x="214282" y="2928934"/>
            <a:ext cx="3000396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Арсенал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строился с 1702 г.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 инициативе Петра I 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Использовался не только в качестве военного склада,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но и как музей-хранилище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военных трофеев и древнего оружия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Сашка\Рабочий стол\Кремль\Оружейная пал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71744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Сашка\Рабочий стол\Кремль\Сенат.jpg"/>
          <p:cNvPicPr>
            <a:picLocks noChangeAspect="1" noChangeArrowheads="1"/>
          </p:cNvPicPr>
          <p:nvPr/>
        </p:nvPicPr>
        <p:blipFill>
          <a:blip r:embed="rId3"/>
          <a:srcRect t="10714"/>
          <a:stretch>
            <a:fillRect/>
          </a:stretch>
        </p:blipFill>
        <p:spPr bwMode="auto">
          <a:xfrm>
            <a:off x="142844" y="1214422"/>
            <a:ext cx="3505200" cy="357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Documents and Settings\Сашка\Рабочий стол\Кремль\Военная школа ВЦИК.jpg"/>
          <p:cNvPicPr>
            <a:picLocks noChangeAspect="1" noChangeArrowheads="1"/>
          </p:cNvPicPr>
          <p:nvPr/>
        </p:nvPicPr>
        <p:blipFill>
          <a:blip r:embed="rId4"/>
          <a:srcRect l="21000" r="14499"/>
          <a:stretch>
            <a:fillRect/>
          </a:stretch>
        </p:blipFill>
        <p:spPr bwMode="auto">
          <a:xfrm>
            <a:off x="6143636" y="142852"/>
            <a:ext cx="281770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4282" y="4786322"/>
            <a:ext cx="3857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Сенат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построен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проекту архитектора М.Ф.Казакова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1776-1787 гг.,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предназначался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проведения собраний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дворянства Московской губернии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071934" y="5429264"/>
            <a:ext cx="49291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Оружейная палата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архитектор К.А.Тон,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построена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1844-1851 гг.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предназначалась для хранения и экспонирования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сокровищ царской казны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29714" name="Рисунок 470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575" cy="9525"/>
          </a:xfrm>
          <a:prstGeom prst="rect">
            <a:avLst/>
          </a:prstGeom>
          <a:noFill/>
        </p:spPr>
      </p:pic>
      <p:pic>
        <p:nvPicPr>
          <p:cNvPr id="29712" name="Рисунок 472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9710" name="Рисунок 474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9708" name="Рисунок 476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9706" name="Рисунок 478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9704" name="Рисунок 480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575" cy="9525"/>
          </a:xfrm>
          <a:prstGeom prst="rect">
            <a:avLst/>
          </a:prstGeom>
          <a:noFill/>
        </p:spPr>
      </p:pic>
      <p:pic>
        <p:nvPicPr>
          <p:cNvPr id="29703" name="Рисунок 481" descr="http://www.kreml.ru/img/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857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86050" y="21429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Военная школа им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 ВЦИК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построенапо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проекту архитектора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И.И.Рерберга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в 1932-1934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гг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Сашка\Рабочий стол\Кремль\Большой Кремлёвский дворец.jpg"/>
          <p:cNvPicPr>
            <a:picLocks noChangeAspect="1" noChangeArrowheads="1"/>
          </p:cNvPicPr>
          <p:nvPr/>
        </p:nvPicPr>
        <p:blipFill>
          <a:blip r:embed="rId2"/>
          <a:srcRect t="14624"/>
          <a:stretch>
            <a:fillRect/>
          </a:stretch>
        </p:blipFill>
        <p:spPr bwMode="auto">
          <a:xfrm>
            <a:off x="0" y="357166"/>
            <a:ext cx="4286250" cy="291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Сашка\Рабочий стол\Кремль\Государственный  Кремлёвский дворец.jpg"/>
          <p:cNvPicPr>
            <a:picLocks noChangeAspect="1" noChangeArrowheads="1"/>
          </p:cNvPicPr>
          <p:nvPr/>
        </p:nvPicPr>
        <p:blipFill>
          <a:blip r:embed="rId3"/>
          <a:srcRect l="20000"/>
          <a:stretch>
            <a:fillRect/>
          </a:stretch>
        </p:blipFill>
        <p:spPr bwMode="auto">
          <a:xfrm>
            <a:off x="4857752" y="3571876"/>
            <a:ext cx="4071936" cy="295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7158" y="3357562"/>
            <a:ext cx="450059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Дворец съездов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возведён 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1959-1961 гг.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 проекту авторского коллектива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архитекторов,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возглавляемого М.В.Посохиным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1992 г. переименован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Государственный Кремлевский дворец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выполняет функции театра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общественного здания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57686" y="142852"/>
            <a:ext cx="47863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Большой Кремлевский дворец –</a:t>
            </a:r>
            <a:r>
              <a:rPr lang="ru-RU" sz="2000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Новый императорский дворец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построен по инициативе Николая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1838-1850 гг.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группой архитекторов: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В.А.Бакарев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Ф.Ф.Рихтер,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П.А.Герасимов, Ф.Г.Солнцев и др.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под руководством К.А.Тона,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родоначальника “византийско-русского стиля”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Сашка\Рабочий стол\Кремль\Царь-колокол.jpg"/>
          <p:cNvPicPr>
            <a:picLocks noChangeAspect="1" noChangeArrowheads="1"/>
          </p:cNvPicPr>
          <p:nvPr/>
        </p:nvPicPr>
        <p:blipFill>
          <a:blip r:embed="rId2"/>
          <a:srcRect l="12353" r="9999"/>
          <a:stretch>
            <a:fillRect/>
          </a:stretch>
        </p:blipFill>
        <p:spPr bwMode="auto">
          <a:xfrm>
            <a:off x="5643570" y="142852"/>
            <a:ext cx="3143272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Documents and Settings\Сашка\Рабочий стол\Кремль\Царь-п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147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72066" y="3857628"/>
            <a:ext cx="39290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Царь-колокол,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выдающийся памятник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русского литейного искусства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ХVIIIв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отлит по указу императрицы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Анны Иоанновны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1733-1735 гг.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московскими литейщиками,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И.Ф.Моториным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его сыном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До настоящего времени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самый большой колокол в мире.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Его вес почти 202 тонны,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высота 6,14 м, диаметр 6,6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2844" y="3286124"/>
            <a:ext cx="46041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Царь-пушка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произведение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русского оружейного мастерства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изготовлена по приказу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царя Федора Ивановича в 1586г.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придворным литейщиком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АндреемЧоховым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самая большая пушка в мире (калибр 890мм),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Ее вес около 40 тонн.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Бронзовый ствол пушки украшен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литыми фигурными фризами,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орнаментальными поясами,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памятными надписями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конной фигурой царя Федора Ивановича.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85728"/>
            <a:ext cx="49664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1990-х годах архитектурный ансамбль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Московского Кремля, его сокровища,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Красная площадь и Александровский сад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были включены в Список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особо ценных объектов России,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затем в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2"/>
              </a:rPr>
              <a:t>Список всемирного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2"/>
              </a:rPr>
              <a:t>культурного и природного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2"/>
              </a:rPr>
              <a:t>наследия ЮНЕСКО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Располагавшиеся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территории Кремля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Музеи преобразованы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Государственный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историко-культурный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музей-заповедник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“Московский Кремль”.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31746" name="Picture 2" descr="C:\Documents and Settings\Сашка\Рабочий стол\Фото0051.jpg"/>
          <p:cNvPicPr>
            <a:picLocks noChangeAspect="1" noChangeArrowheads="1"/>
          </p:cNvPicPr>
          <p:nvPr/>
        </p:nvPicPr>
        <p:blipFill>
          <a:blip r:embed="rId3"/>
          <a:srcRect l="3222" t="7565" r="3329" b="3964"/>
          <a:stretch>
            <a:fillRect/>
          </a:stretch>
        </p:blipFill>
        <p:spPr bwMode="auto">
          <a:xfrm>
            <a:off x="3929058" y="1459528"/>
            <a:ext cx="5072098" cy="518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Москва\3213430_01labkh9r1222842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724" y="214290"/>
            <a:ext cx="6937513" cy="478634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143512"/>
            <a:ext cx="8643998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Кра́сная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пло́щадь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— главная площадь </a:t>
            </a:r>
            <a:r>
              <a:rPr kumimoji="0" lang="ru-RU" sz="3200" b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3" tooltip="Москва"/>
              </a:rPr>
              <a:t>Москвы</a:t>
            </a:r>
            <a:r>
              <a:rPr kumimoji="0" lang="ru-RU" sz="3200" b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 вымощенная 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4" tooltip="Брусчатка"/>
              </a:rPr>
              <a:t>брусчаткой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(длина 695м)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является 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5" tooltip="Пешеходная зона"/>
              </a:rPr>
              <a:t>пешеходной зоной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929066"/>
            <a:ext cx="542928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площади расположены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2" tooltip="Лобное место"/>
              </a:rPr>
              <a:t>Лобное место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3" tooltip="Памятник Минину и Пожарскому"/>
              </a:rPr>
              <a:t>амятник   Минину и </a:t>
            </a:r>
            <a:r>
              <a:rPr lang="ru-RU" sz="2800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Пожарскому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4" tooltip="Мавзолей Ленина"/>
              </a:rPr>
              <a:t>Мавзолей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5" tooltip="Ульянов, Владимир Ильич"/>
              </a:rPr>
              <a:t>В. И. Ленина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6" tooltip="Некрополь у Кремлёвской стены"/>
              </a:rPr>
              <a:t>Некрополь у Кремлёвской стены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где захоронены политические деятели)</a:t>
            </a:r>
            <a:endParaRPr lang="ru-RU" sz="2000" baseline="30000" dirty="0" smtClean="0">
              <a:solidFill>
                <a:srgbClr val="C0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1" name="Picture 1" descr="C:\Users\Hp\Desktop\Москва\d18fc9f15ef3.jpg"/>
          <p:cNvPicPr>
            <a:picLocks noChangeAspect="1" noChangeArrowheads="1"/>
          </p:cNvPicPr>
          <p:nvPr/>
        </p:nvPicPr>
        <p:blipFill>
          <a:blip r:embed="rId7"/>
          <a:srcRect l="18584" t="12969" b="36596"/>
          <a:stretch>
            <a:fillRect/>
          </a:stretch>
        </p:blipFill>
        <p:spPr bwMode="auto">
          <a:xfrm>
            <a:off x="2885387" y="285728"/>
            <a:ext cx="5996663" cy="2786082"/>
          </a:xfrm>
          <a:prstGeom prst="rect">
            <a:avLst/>
          </a:prstGeom>
          <a:noFill/>
        </p:spPr>
      </p:pic>
      <p:pic>
        <p:nvPicPr>
          <p:cNvPr id="5122" name="Picture 2" descr="C:\Users\Hp\Desktop\Москва\4_noyabr_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19" y="285728"/>
            <a:ext cx="2258435" cy="3214710"/>
          </a:xfrm>
          <a:prstGeom prst="rect">
            <a:avLst/>
          </a:prstGeom>
          <a:noFill/>
        </p:spPr>
      </p:pic>
      <p:pic>
        <p:nvPicPr>
          <p:cNvPr id="5123" name="Picture 3" descr="C:\Users\Hp\Desktop\Москва\Lobnoe-Mes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3357562"/>
            <a:ext cx="299555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428604"/>
            <a:ext cx="35004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2" tooltip="Государственный исторический музей"/>
              </a:rPr>
              <a:t>Исторический музей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  <p:pic>
        <p:nvPicPr>
          <p:cNvPr id="4098" name="Picture 2" descr="C:\Users\Hp\Desktop\Москва\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880909" cy="4214842"/>
          </a:xfrm>
          <a:prstGeom prst="rect">
            <a:avLst/>
          </a:prstGeom>
          <a:noFill/>
        </p:spPr>
      </p:pic>
      <p:pic>
        <p:nvPicPr>
          <p:cNvPr id="4097" name="Picture 1" descr="C:\Users\Hp\Desktop\Москва\0_4b594_17a9f258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428628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000768"/>
            <a:ext cx="3357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5" tooltip="Казанский собор (Москва)"/>
              </a:rPr>
              <a:t>Казанский собор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Hp\Desktop\Москва\6 xram vasilia blazennogo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52"/>
            <a:ext cx="6397637" cy="63976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292895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 югу от площади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3" tooltip="Покровский собор (Москва)"/>
              </a:rPr>
              <a:t>Покровский  собор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(храм Василия Блаженного)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214554"/>
            <a:ext cx="8643998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Покровский собор был построен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веке по  </a:t>
            </a:r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приказу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2" tooltip="Иван IV"/>
              </a:rPr>
              <a:t>Ивана Грозного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в память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 взятии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3" tooltip="Казань"/>
              </a:rPr>
              <a:t>Казани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одной из версий,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одним из архитекторов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был известный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B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  <a:hlinkClick r:id="rId4" tooltip="Псков"/>
              </a:rPr>
              <a:t> псковский</a:t>
            </a:r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мастер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5" tooltip="Постник Яковлев"/>
              </a:rPr>
              <a:t>Постник  Яковлев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Согласно легенде, архитекторы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собора были ослеплены по приказу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  <a:hlinkClick r:id="rId2" tooltip="Иван IV"/>
              </a:rPr>
              <a:t>Ивана Грозного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чтобы они не смогли больше построить подобной красоты.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8435" name="Picture 3" descr="C:\Users\Hp\Desktop\Москва\0_1eacf_b94bf864_XL.jpg"/>
          <p:cNvPicPr>
            <a:picLocks noChangeAspect="1" noChangeArrowheads="1"/>
          </p:cNvPicPr>
          <p:nvPr/>
        </p:nvPicPr>
        <p:blipFill>
          <a:blip r:embed="rId6"/>
          <a:srcRect l="16458" r="13229"/>
          <a:stretch>
            <a:fillRect/>
          </a:stretch>
        </p:blipFill>
        <p:spPr bwMode="auto">
          <a:xfrm>
            <a:off x="4723358" y="214290"/>
            <a:ext cx="42334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Сашка\Рабочий стол\Кремль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865785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Ансамбль Московского Кремля складывался на протяжении многих столетий. И сегодня он включает памятники архитектуры XIV-XX столетий. Прежде всего это сама крепость, мощные стены и башни которой определяют панораму древней части Москвы, а на территории Кремля - златоверхие храмы, древние терема и палаты, величественные дворцы и парадные административные здания.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Сашка\Рабочий стол\Кремль\1 Беклемишевская.jpg"/>
          <p:cNvPicPr>
            <a:picLocks noChangeAspect="1" noChangeArrowheads="1"/>
          </p:cNvPicPr>
          <p:nvPr/>
        </p:nvPicPr>
        <p:blipFill>
          <a:blip r:embed="rId2"/>
          <a:srcRect l="19429" r="17391" b="8000"/>
          <a:stretch>
            <a:fillRect/>
          </a:stretch>
        </p:blipFill>
        <p:spPr bwMode="auto">
          <a:xfrm>
            <a:off x="357158" y="571480"/>
            <a:ext cx="1263759" cy="2500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321468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Беклемишевская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Башни Кремля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Сашка\Рабочий стол\Кремль\2Тайницкая.jpg"/>
          <p:cNvPicPr>
            <a:picLocks noChangeAspect="1" noChangeArrowheads="1"/>
          </p:cNvPicPr>
          <p:nvPr/>
        </p:nvPicPr>
        <p:blipFill>
          <a:blip r:embed="rId3"/>
          <a:srcRect l="17509" t="20000" b="8000"/>
          <a:stretch>
            <a:fillRect/>
          </a:stretch>
        </p:blipFill>
        <p:spPr bwMode="auto">
          <a:xfrm>
            <a:off x="2214546" y="642918"/>
            <a:ext cx="1587009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3214686"/>
            <a:ext cx="1241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Тайницкая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Сашка\Рабочий стол\Кремль\3 Водовзводная.jpg"/>
          <p:cNvPicPr>
            <a:picLocks noChangeAspect="1" noChangeArrowheads="1"/>
          </p:cNvPicPr>
          <p:nvPr/>
        </p:nvPicPr>
        <p:blipFill>
          <a:blip r:embed="rId4"/>
          <a:srcRect l="21227" r="26982" b="3500"/>
          <a:stretch>
            <a:fillRect/>
          </a:stretch>
        </p:blipFill>
        <p:spPr bwMode="auto">
          <a:xfrm>
            <a:off x="4500562" y="142852"/>
            <a:ext cx="1199274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307181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Водовзводная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Documents and Settings\Сашка\Рабочий стол\Кремль\4 Благовещенская.jpg"/>
          <p:cNvPicPr>
            <a:picLocks noChangeAspect="1" noChangeArrowheads="1"/>
          </p:cNvPicPr>
          <p:nvPr/>
        </p:nvPicPr>
        <p:blipFill>
          <a:blip r:embed="rId5"/>
          <a:srcRect l="13235" r="5882" b="3636"/>
          <a:stretch>
            <a:fillRect/>
          </a:stretch>
        </p:blipFill>
        <p:spPr bwMode="auto">
          <a:xfrm>
            <a:off x="6000760" y="142852"/>
            <a:ext cx="1200971" cy="25717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57884" y="271462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Благовещенская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2786058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Петровская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72206"/>
            <a:ext cx="133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Первая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Безымянная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Documents and Settings\Сашка\Рабочий стол\Кремль\5 Петровска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42852"/>
            <a:ext cx="1360084" cy="2690813"/>
          </a:xfrm>
          <a:prstGeom prst="rect">
            <a:avLst/>
          </a:prstGeom>
          <a:noFill/>
        </p:spPr>
      </p:pic>
      <p:pic>
        <p:nvPicPr>
          <p:cNvPr id="1030" name="Picture 6" descr="C:\Documents and Settings\Сашка\Рабочий стол\Кремль\6 Первая Безымянная.jpg"/>
          <p:cNvPicPr>
            <a:picLocks noChangeAspect="1" noChangeArrowheads="1"/>
          </p:cNvPicPr>
          <p:nvPr/>
        </p:nvPicPr>
        <p:blipFill>
          <a:blip r:embed="rId7"/>
          <a:srcRect b="8824"/>
          <a:stretch>
            <a:fillRect/>
          </a:stretch>
        </p:blipFill>
        <p:spPr bwMode="auto">
          <a:xfrm>
            <a:off x="142844" y="3857628"/>
            <a:ext cx="975973" cy="2214577"/>
          </a:xfrm>
          <a:prstGeom prst="rect">
            <a:avLst/>
          </a:prstGeom>
          <a:noFill/>
        </p:spPr>
      </p:pic>
      <p:pic>
        <p:nvPicPr>
          <p:cNvPr id="1031" name="Picture 7" descr="C:\Documents and Settings\Сашка\Рабочий стол\Кремль\7 Вторая Безымянна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3786190"/>
            <a:ext cx="1183533" cy="235848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14480" y="6072206"/>
            <a:ext cx="133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Вторая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Безымянная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2" name="Picture 8" descr="C:\Documents and Settings\Сашка\Рабочий стол\Кремль\8 Боровицкая.jpg"/>
          <p:cNvPicPr>
            <a:picLocks noChangeAspect="1" noChangeArrowheads="1"/>
          </p:cNvPicPr>
          <p:nvPr/>
        </p:nvPicPr>
        <p:blipFill>
          <a:blip r:embed="rId9"/>
          <a:srcRect l="10377" b="5000"/>
          <a:stretch>
            <a:fillRect/>
          </a:stretch>
        </p:blipFill>
        <p:spPr bwMode="auto">
          <a:xfrm>
            <a:off x="3357554" y="3643314"/>
            <a:ext cx="1136514" cy="250033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14678" y="6215082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Боровицкая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3" name="Picture 9" descr="C:\Documents and Settings\Сашка\Рабочий стол\Кремль\9 Константино-Еленинска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3500438"/>
            <a:ext cx="1333682" cy="242889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643438" y="6072206"/>
            <a:ext cx="1511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Константино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-</a:t>
            </a: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Еленинская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4" name="Picture 10" descr="C:\Documents and Settings\Сашка\Рабочий стол\Кремль\10 Спасская.jpg"/>
          <p:cNvPicPr>
            <a:picLocks noChangeAspect="1" noChangeArrowheads="1"/>
          </p:cNvPicPr>
          <p:nvPr/>
        </p:nvPicPr>
        <p:blipFill>
          <a:blip r:embed="rId11"/>
          <a:srcRect t="7693" b="5769"/>
          <a:stretch>
            <a:fillRect/>
          </a:stretch>
        </p:blipFill>
        <p:spPr bwMode="auto">
          <a:xfrm>
            <a:off x="6643702" y="3143248"/>
            <a:ext cx="1924929" cy="321471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072330" y="6357958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Спасская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ашка\Рабочий стол\Кремль\11 Николь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413304" cy="2214578"/>
          </a:xfrm>
          <a:prstGeom prst="rect">
            <a:avLst/>
          </a:prstGeom>
          <a:noFill/>
        </p:spPr>
      </p:pic>
      <p:pic>
        <p:nvPicPr>
          <p:cNvPr id="21507" name="Picture 3" descr="C:\Documents and Settings\Сашка\Рабочий стол\Кремль\12 Угловая Арсена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928694" cy="25479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57174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Никольская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496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Угловая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Арсенальная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08" name="Picture 4" descr="C:\Documents and Settings\Сашка\Рабочий стол\Кремль\13 Сенатск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28"/>
            <a:ext cx="1282455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278605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Сенатская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09" name="Picture 5" descr="C:\Documents and Settings\Сашка\Рабочий стол\Кремль\14 Набатная.jpg"/>
          <p:cNvPicPr>
            <a:picLocks noChangeAspect="1" noChangeArrowheads="1"/>
          </p:cNvPicPr>
          <p:nvPr/>
        </p:nvPicPr>
        <p:blipFill>
          <a:blip r:embed="rId5"/>
          <a:srcRect l="16759" r="12604" b="6500"/>
          <a:stretch>
            <a:fillRect/>
          </a:stretch>
        </p:blipFill>
        <p:spPr bwMode="auto">
          <a:xfrm>
            <a:off x="5214942" y="285728"/>
            <a:ext cx="1324855" cy="2428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14942" y="2786058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Набатная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1510" name="Picture 6" descr="C:\Documents and Settings\Сашка\Рабочий стол\Кремль\15 Средняя Арсенальна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85728"/>
            <a:ext cx="1595211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72330" y="2857496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Средняя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Арсенальная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11" name="Picture 7" descr="C:\Documents and Settings\Сашка\Рабочий стол\Кремль\16 Комендантская.jpg"/>
          <p:cNvPicPr>
            <a:picLocks noChangeAspect="1" noChangeArrowheads="1"/>
          </p:cNvPicPr>
          <p:nvPr/>
        </p:nvPicPr>
        <p:blipFill>
          <a:blip r:embed="rId7"/>
          <a:srcRect l="16101" r="22458" b="11000"/>
          <a:stretch>
            <a:fillRect/>
          </a:stretch>
        </p:blipFill>
        <p:spPr bwMode="auto">
          <a:xfrm>
            <a:off x="214282" y="3143248"/>
            <a:ext cx="1396659" cy="2857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6143644"/>
            <a:ext cx="1727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Комендантская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12" name="Picture 8" descr="C:\Documents and Settings\Сашка\Рабочий стол\Кремль\17 Оружейная (Конюшенная).jpg"/>
          <p:cNvPicPr>
            <a:picLocks noChangeAspect="1" noChangeArrowheads="1"/>
          </p:cNvPicPr>
          <p:nvPr/>
        </p:nvPicPr>
        <p:blipFill>
          <a:blip r:embed="rId8"/>
          <a:srcRect l="17608" t="5357" r="17608" b="8928"/>
          <a:stretch>
            <a:fillRect/>
          </a:stretch>
        </p:blipFill>
        <p:spPr bwMode="auto">
          <a:xfrm>
            <a:off x="2000232" y="3571876"/>
            <a:ext cx="1315655" cy="24288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00232" y="6143644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Оружейная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13" name="Picture 9" descr="C:\Documents and Settings\Сашка\Рабочий стол\Кремль\18 Троицкая (Богоявленская, Ризположенская,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3214686"/>
            <a:ext cx="1500198" cy="319043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00496" y="6357958"/>
            <a:ext cx="111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Троицкая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14" name="Picture 10" descr="C:\Documents and Settings\Сашка\Рабочий стол\Кремль\19 Кутафь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3643314"/>
            <a:ext cx="1515756" cy="185738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072198" y="5643578"/>
            <a:ext cx="105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Кутафья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15" name="Picture 11" descr="C:\Documents and Settings\Сашка\Рабочий стол\Кремль\20 Царская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3500438"/>
            <a:ext cx="1317836" cy="271464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715272" y="628652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Царская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7">
      <a:dk1>
        <a:srgbClr val="FF4040"/>
      </a:dk1>
      <a:lt1>
        <a:sysClr val="window" lastClr="FFFFFF"/>
      </a:lt1>
      <a:dk2>
        <a:srgbClr val="FE2929"/>
      </a:dk2>
      <a:lt2>
        <a:srgbClr val="FFB2B2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9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606</TotalTime>
  <Words>606</Words>
  <Application>Microsoft Office PowerPoint</Application>
  <PresentationFormat>Экран 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Московский    кремль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архитектуры  – наследие предков</dc:title>
  <dc:creator>User</dc:creator>
  <cp:lastModifiedBy>Генерал о_О</cp:lastModifiedBy>
  <cp:revision>77</cp:revision>
  <dcterms:created xsi:type="dcterms:W3CDTF">2011-11-06T22:42:48Z</dcterms:created>
  <dcterms:modified xsi:type="dcterms:W3CDTF">2006-11-22T00:20:59Z</dcterms:modified>
</cp:coreProperties>
</file>