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3" r:id="rId3"/>
    <p:sldId id="274" r:id="rId4"/>
    <p:sldId id="275" r:id="rId5"/>
    <p:sldId id="264" r:id="rId6"/>
    <p:sldId id="257" r:id="rId7"/>
    <p:sldId id="277" r:id="rId8"/>
    <p:sldId id="280" r:id="rId9"/>
    <p:sldId id="282" r:id="rId10"/>
    <p:sldId id="285" r:id="rId11"/>
    <p:sldId id="269" r:id="rId12"/>
    <p:sldId id="284" r:id="rId13"/>
    <p:sldId id="265" r:id="rId14"/>
    <p:sldId id="271" r:id="rId15"/>
    <p:sldId id="267" r:id="rId16"/>
    <p:sldId id="266" r:id="rId17"/>
    <p:sldId id="273" r:id="rId18"/>
    <p:sldId id="281" r:id="rId19"/>
    <p:sldId id="286" r:id="rId20"/>
    <p:sldId id="26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2" autoAdjust="0"/>
  </p:normalViewPr>
  <p:slideViewPr>
    <p:cSldViewPr>
      <p:cViewPr>
        <p:scale>
          <a:sx n="75" d="100"/>
          <a:sy n="75" d="100"/>
        </p:scale>
        <p:origin x="-123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E77-1E31-4C85-AC54-FFA9401DD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9EA0-CF14-4C31-8CBE-9632E86A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0571-DFF7-4D21-B03C-06E241B2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9A26B-4A2B-4FD1-B198-42A76FC5A7FA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358246" cy="1643073"/>
          </a:xfrm>
        </p:spPr>
        <p:txBody>
          <a:bodyPr/>
          <a:lstStyle/>
          <a:p>
            <a:r>
              <a:rPr lang="ru-RU" dirty="0" smtClean="0"/>
              <a:t>Древнегреческие  олимпийские  игры</a:t>
            </a:r>
            <a:endParaRPr lang="ru-RU" dirty="0"/>
          </a:p>
        </p:txBody>
      </p:sp>
      <p:pic>
        <p:nvPicPr>
          <p:cNvPr id="1026" name="Picture 2" descr="C:\Documents and Settings\Надька\Рабочий стол\Ол игры\olimiiskieig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285860"/>
            <a:ext cx="6992893" cy="529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Надька\Рабочий стол\Ол игры\0021-021-Olimpijskie-igry-40-ball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28802"/>
            <a:ext cx="8206769" cy="4805374"/>
          </a:xfrm>
          <a:prstGeom prst="rect">
            <a:avLst/>
          </a:prstGeom>
          <a:noFill/>
        </p:spPr>
      </p:pic>
      <p:pic>
        <p:nvPicPr>
          <p:cNvPr id="11268" name="Picture 4" descr="C:\Documents and Settings\Надька\Рабочий стол\Ол игры\Greek-ancient-olympics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0"/>
            <a:ext cx="3071834" cy="2396030"/>
          </a:xfrm>
          <a:prstGeom prst="rect">
            <a:avLst/>
          </a:prstGeom>
          <a:noFill/>
        </p:spPr>
      </p:pic>
      <p:pic>
        <p:nvPicPr>
          <p:cNvPr id="11266" name="Picture 2" descr="C:\Documents and Settings\Надька\Рабочий стол\Ол игры\Chario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166"/>
            <a:ext cx="437230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4459292" cy="146208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Олимпийский  огонь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981448" cy="461488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Зажжение олимпийского    огня-  главный ритуал на церемонии открытия  игр, зажжению предшествует факельная эстафета.</a:t>
            </a:r>
          </a:p>
          <a:p>
            <a:pPr eaLnBrk="1" hangingPunct="1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Олимпийский огонь горит непрерывно в течение Игр и гасится на церемонии закрытия.</a:t>
            </a:r>
          </a:p>
          <a:p>
            <a:pPr eaLnBrk="1" hangingPunct="1">
              <a:buFontTx/>
              <a:buNone/>
            </a:pPr>
            <a:endParaRPr lang="ru-RU" sz="2400" i="1" dirty="0" smtClean="0">
              <a:latin typeface="Times New Roman" pitchFamily="18" charset="0"/>
            </a:endParaRPr>
          </a:p>
        </p:txBody>
      </p:sp>
      <p:pic>
        <p:nvPicPr>
          <p:cNvPr id="20485" name="Picture 10" descr="fir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6774" y="214290"/>
            <a:ext cx="22959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Надька\Рабочий стол\Ол игры\080324175536_inf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98560"/>
            <a:ext cx="4500562" cy="36848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Надька\Рабочий стол\Ол игры\080324180022_inf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3143232" cy="2566973"/>
          </a:xfrm>
          <a:prstGeom prst="rect">
            <a:avLst/>
          </a:prstGeom>
          <a:noFill/>
        </p:spPr>
      </p:pic>
      <p:pic>
        <p:nvPicPr>
          <p:cNvPr id="10244" name="Picture 4" descr="C:\Documents and Settings\Надька\Рабочий стол\Ол игры\b_3837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00438"/>
            <a:ext cx="3714744" cy="278605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500306"/>
            <a:ext cx="4680374" cy="40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6929486" cy="2714644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Первый день: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жертвоприношение </a:t>
            </a:r>
            <a:r>
              <a:rPr lang="ru-RU" sz="1800" i="1" dirty="0" err="1" smtClean="0">
                <a:latin typeface="Verdana" pitchFamily="34" charset="0"/>
              </a:rPr>
              <a:t>богам,клятва</a:t>
            </a:r>
            <a:r>
              <a:rPr lang="ru-RU" sz="1800" i="1" dirty="0" smtClean="0">
                <a:latin typeface="Verdana" pitchFamily="34" charset="0"/>
              </a:rPr>
              <a:t> судей, знакомство участников  с судьями и друг с другом.</a:t>
            </a:r>
          </a:p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Последующие три дня 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 состязания атлетов.</a:t>
            </a:r>
          </a:p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Пятый день: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награждение победителей (</a:t>
            </a:r>
            <a:r>
              <a:rPr lang="ru-RU" sz="1800" i="1" dirty="0" err="1" smtClean="0">
                <a:latin typeface="Verdana" pitchFamily="34" charset="0"/>
              </a:rPr>
              <a:t>олимпиоников</a:t>
            </a:r>
            <a:r>
              <a:rPr lang="ru-RU" sz="1800" i="1" dirty="0" smtClean="0">
                <a:latin typeface="Verdana" pitchFamily="34" charset="0"/>
              </a:rPr>
              <a:t>) перед            храмом Зевса. 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000100" y="0"/>
            <a:ext cx="7429552" cy="1196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Пять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незабываемых  дней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29668" cy="1071570"/>
          </a:xfrm>
        </p:spPr>
        <p:txBody>
          <a:bodyPr/>
          <a:lstStyle/>
          <a:p>
            <a:pPr eaLnBrk="1" hangingPunct="1"/>
            <a:r>
              <a:rPr lang="ru-RU" dirty="0" smtClean="0"/>
              <a:t>     </a:t>
            </a:r>
          </a:p>
        </p:txBody>
      </p:sp>
      <p:pic>
        <p:nvPicPr>
          <p:cNvPr id="6" name="Picture 15" descr="sds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786190"/>
            <a:ext cx="4286248" cy="28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Надька\Рабочий стол\Ол игры\waterm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0946" y="2786058"/>
            <a:ext cx="1610210" cy="3833806"/>
          </a:xfrm>
          <a:prstGeom prst="rect">
            <a:avLst/>
          </a:prstGeom>
          <a:noFill/>
        </p:spPr>
      </p:pic>
      <p:pic>
        <p:nvPicPr>
          <p:cNvPr id="4099" name="Picture 3" descr="C:\Documents and Settings\Надька\Рабочий стол\Ол игры\hist1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929066"/>
            <a:ext cx="1926616" cy="26908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стади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714620"/>
            <a:ext cx="5552156" cy="36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428605"/>
            <a:ext cx="65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В перерывах между состязаниями выступали поэты,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 артисты, ораторы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и музыканты </a:t>
            </a:r>
          </a:p>
        </p:txBody>
      </p:sp>
      <p:pic>
        <p:nvPicPr>
          <p:cNvPr id="11" name="Picture 3" descr="C:\Documents and Settings\user\Рабочий стол\бинарка\Картинки театра\актёры\133rt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1357298"/>
            <a:ext cx="27029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C00000"/>
                </a:solidFill>
                <a:latin typeface="Verdana" pitchFamily="34" charset="0"/>
              </a:rPr>
              <a:t>Олимпийский девиз: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483870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Verdana" pitchFamily="34" charset="0"/>
              </a:rPr>
              <a:t>«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Citius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altius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fortius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»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ru-RU" sz="2000" i="1" dirty="0" smtClean="0"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</a:rPr>
              <a:t>в переводе с латинского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«Быстрее, выше, сильнее» </a:t>
            </a:r>
            <a:r>
              <a:rPr lang="ru-RU" sz="2800" b="1" i="1" dirty="0" smtClean="0">
                <a:latin typeface="Times New Roman" pitchFamily="18" charset="0"/>
              </a:rPr>
              <a:t>выражает устремления олимпийского движения. 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    </a:t>
            </a:r>
          </a:p>
        </p:txBody>
      </p:sp>
      <p:pic>
        <p:nvPicPr>
          <p:cNvPr id="9218" name="Picture 2" descr="C:\Documents and Settings\Надька\Рабочий стол\Ол игры\olympic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095792"/>
            <a:ext cx="4221185" cy="4407610"/>
          </a:xfrm>
          <a:prstGeom prst="rect">
            <a:avLst/>
          </a:prstGeom>
          <a:noFill/>
        </p:spPr>
      </p:pic>
      <p:pic>
        <p:nvPicPr>
          <p:cNvPr id="9219" name="Picture 3" descr="C:\Documents and Settings\Надька\Рабочий стол\Ол игры\0254263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055820"/>
            <a:ext cx="3243266" cy="2421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743720" cy="841359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Награды  победителям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6286544" cy="57150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Главной наградой победителю Олимпийских игр служил венок из оливковых ветвей старого дерева, которое посадил Геракл.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Кроме венка победитель получал пальмовую ветвь.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Имя атлета высекалось на мраморных колоннах, вдоль реки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Алфей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в Олимпии.</a:t>
            </a:r>
          </a:p>
        </p:txBody>
      </p:sp>
      <p:pic>
        <p:nvPicPr>
          <p:cNvPr id="12293" name="Picture 8" descr="11766384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572264" y="1214422"/>
            <a:ext cx="2282332" cy="1404936"/>
          </a:xfrm>
          <a:noFill/>
        </p:spPr>
      </p:pic>
      <p:pic>
        <p:nvPicPr>
          <p:cNvPr id="6146" name="Picture 2" descr="C:\Documents and Settings\Надька\Рабочий стол\Ол игры\nagrad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439824"/>
            <a:ext cx="5286412" cy="3203886"/>
          </a:xfrm>
          <a:prstGeom prst="rect">
            <a:avLst/>
          </a:prstGeom>
          <a:noFill/>
        </p:spPr>
      </p:pic>
      <p:pic>
        <p:nvPicPr>
          <p:cNvPr id="8" name="Picture 5" descr="f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28662" y="3429000"/>
            <a:ext cx="2071702" cy="3185817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45720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Олимпионик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, победивший в состязаниях трижды , получал право на  свою статую в Олимпии 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Его одаривали его дорогими подарками, освобождали от налогов, назначали пожизненную пенсию, предоставляли бесплатное место в театре.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170" name="Picture 2" descr="C:\Documents and Settings\Надька\Рабочий стол\Ол игры\olimpion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253927"/>
            <a:ext cx="2970226" cy="6271020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 rot="21179220">
            <a:off x="6973051" y="2789039"/>
            <a:ext cx="1073571" cy="779939"/>
          </a:xfrm>
          <a:prstGeom prst="wave">
            <a:avLst>
              <a:gd name="adj1" fmla="val 20000"/>
              <a:gd name="adj2" fmla="val 277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21484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Возвращение победителя  к себе на Родину превращалось в подлинно триумфальное шествие.</a:t>
            </a:r>
          </a:p>
        </p:txBody>
      </p:sp>
      <p:pic>
        <p:nvPicPr>
          <p:cNvPr id="8194" name="Picture 2" descr="C:\Documents and Settings\Надька\Рабочий стол\Ол игры\trium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09741"/>
            <a:ext cx="4267214" cy="616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Надька\Рабочий стол\Ол игры\коллаж-960x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00174"/>
            <a:ext cx="6929486" cy="5113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Олимпийские игры и сегодня  -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символ  силы, мира  и справедливости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642918"/>
            <a:ext cx="4143404" cy="55324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i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rgbClr val="FF99CC"/>
                </a:solidFill>
                <a:latin typeface="Verdana" pitchFamily="34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Verdana" pitchFamily="34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Все –в Олимпию! Священный мир объявлен, дороги безопасны! Да победят сильнейшие!»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>
                <a:latin typeface="Times New Roman" pitchFamily="18" charset="0"/>
              </a:rPr>
              <a:t>Каждые четыре года в Олимпии- древнем городе Греции , в области Элида на Пелопоннесе проходили олимпийские игры.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>
                <a:latin typeface="Times New Roman" pitchFamily="18" charset="0"/>
              </a:rPr>
              <a:t>Первые игры состоялись в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</a:rPr>
              <a:t>776 году до н.э.</a:t>
            </a:r>
          </a:p>
          <a:p>
            <a:pPr eaLnBrk="1" hangingPunct="1">
              <a:lnSpc>
                <a:spcPct val="90000"/>
              </a:lnSpc>
            </a:pP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7172" name="Picture 4" descr="на 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4443669" cy="56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11"/>
          <p:cNvSpPr>
            <a:spLocks noChangeArrowheads="1"/>
          </p:cNvSpPr>
          <p:nvPr/>
        </p:nvSpPr>
        <p:spPr bwMode="auto">
          <a:xfrm>
            <a:off x="250825" y="5229225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C:\Documents and Settings\Надька\Рабочий стол\Ол игры\r7A7k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89"/>
            <a:ext cx="2286016" cy="2286017"/>
          </a:xfrm>
          <a:prstGeom prst="rect">
            <a:avLst/>
          </a:prstGeom>
          <a:noFill/>
        </p:spPr>
      </p:pic>
    </p:spTree>
  </p:cSld>
  <p:clrMapOvr>
    <a:masterClrMapping/>
  </p:clrMapOvr>
  <p:transition advTm="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4386266" cy="6984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Олимпийская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эмблема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28736"/>
            <a:ext cx="4210080" cy="307183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Переплетенные кольца символизируют объединенные в Олимпийское движение пять континентов.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18436" name="Picture 7" descr="112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4500570"/>
            <a:ext cx="3571900" cy="2041086"/>
          </a:xfrm>
        </p:spPr>
      </p:pic>
      <p:graphicFrame>
        <p:nvGraphicFramePr>
          <p:cNvPr id="31813" name="Group 69"/>
          <p:cNvGraphicFramePr>
            <a:graphicFrameLocks noGrp="1"/>
          </p:cNvGraphicFramePr>
          <p:nvPr>
            <p:ph sz="quarter" idx="3"/>
          </p:nvPr>
        </p:nvGraphicFramePr>
        <p:xfrm>
          <a:off x="4643438" y="4071939"/>
          <a:ext cx="3857652" cy="24288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1928826"/>
              </a:tblGrid>
              <a:tr h="4048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ЦВЕТА  ОЛИМПИЙСКИХ  КОЛЕЦ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Синий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Европа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Черный</a:t>
                      </a: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Африка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Красный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Америка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Желтый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Азия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Зеленый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Австралия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285727"/>
            <a:ext cx="2574942" cy="360364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2" y="285729"/>
            <a:ext cx="8786874" cy="928694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1933"/>
                </a:solidFill>
              </a:rPr>
              <a:t>Награды современных Олимпийских игр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14554"/>
            <a:ext cx="4786346" cy="38655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К основным Олимпийским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Наградам относятся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1933"/>
                </a:solidFill>
              </a:rPr>
              <a:t>олимпийские медали.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 лицевой стороне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медалей с 1928 года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Изображается древнегреческая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богиня Ника с лавровым венком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 руке. На оборотной стороне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вид спорта, в котором участвовал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спортсмен.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1933"/>
              </a:solidFill>
            </a:endParaRPr>
          </a:p>
        </p:txBody>
      </p:sp>
      <p:pic>
        <p:nvPicPr>
          <p:cNvPr id="31748" name="Picture 4" descr="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2643182"/>
            <a:ext cx="3568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Древние греки создали легенду, о появлении первых Олимпийских игр. По которой Игры основал Геракл.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571612"/>
            <a:ext cx="5102233" cy="4429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    По просьбе царя </a:t>
            </a:r>
            <a:r>
              <a:rPr lang="ru-RU" sz="2400" dirty="0" err="1" smtClean="0">
                <a:solidFill>
                  <a:srgbClr val="001933"/>
                </a:solidFill>
              </a:rPr>
              <a:t>Злиды</a:t>
            </a:r>
            <a:r>
              <a:rPr lang="ru-RU" sz="2400" dirty="0" smtClean="0">
                <a:solidFill>
                  <a:srgbClr val="001933"/>
                </a:solidFill>
              </a:rPr>
              <a:t> Авгия  Геракл согласился очистить в один день все его знаменитые конюшни за десятую часть табуна. Авгий согласился.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rgbClr val="00193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Геракл в срок справился со своим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Заданием,  изменив русло двух рек,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 и направив их течение через конюшни.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Вода быстро смыла грязь.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Но Царь Авгий отказался выполнить своё обещание.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Геракл принял решение отомстить  царю Элиды за обман. </a:t>
            </a:r>
          </a:p>
        </p:txBody>
      </p:sp>
      <p:pic>
        <p:nvPicPr>
          <p:cNvPr id="23556" name="Picture 4" descr="herkul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143248"/>
            <a:ext cx="2882890" cy="34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972425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43998" cy="228601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1933"/>
                </a:solidFill>
              </a:rPr>
              <a:t>Через несколько лет Геракл вернулся с большим войском в Элиду, победив  в битве Авгия.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1933"/>
                </a:solidFill>
              </a:rPr>
              <a:t>Собрав своё войско и всю богатую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err="1" smtClean="0">
                <a:solidFill>
                  <a:srgbClr val="001933"/>
                </a:solidFill>
              </a:rPr>
              <a:t>добычу,Геракл</a:t>
            </a:r>
            <a:r>
              <a:rPr lang="ru-RU" dirty="0" smtClean="0">
                <a:solidFill>
                  <a:srgbClr val="001933"/>
                </a:solidFill>
              </a:rPr>
              <a:t>  принёс жертвы богам и учредил Олимпийские игры, посвятив их Зевсу.</a:t>
            </a:r>
          </a:p>
        </p:txBody>
      </p:sp>
      <p:pic>
        <p:nvPicPr>
          <p:cNvPr id="2053" name="Picture 5" descr="C:\Documents and Settings\Надька\Рабочий стол\Ол игры\1266945636a7683959eb26-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500306"/>
            <a:ext cx="5197821" cy="407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5929354" cy="108111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Подготовка  к  играм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4643470" cy="55007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Почти за год до начала игр все участники приступали к тренировкам в своём родном городе.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Затем атлеты сдавали экзамен судьям (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элладоникам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Участвовать в играх могли все свободные греки. Запрещалось участие женщин, лиц негреческого происхождения, рабов. Нарушителей ждала смертная казнь.</a:t>
            </a:r>
          </a:p>
          <a:p>
            <a:pPr eaLnBrk="1" hangingPunct="1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77" name="Picture 5" descr="C:\Documents and Settings\Надька\Рабочий стол\Ол игры\games_for_go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6794" y="2571744"/>
            <a:ext cx="4263656" cy="3952882"/>
          </a:xfrm>
          <a:prstGeom prst="rect">
            <a:avLst/>
          </a:prstGeom>
          <a:noFill/>
        </p:spPr>
      </p:pic>
    </p:spTree>
  </p:cSld>
  <p:clrMapOvr>
    <a:masterClrMapping/>
  </p:clrMapOvr>
  <p:transition advTm="8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</a:rPr>
              <a:t>На олимпийские игры приезжали жители не только из самой Греции, но и с побережья Малой Азии, из Сицилии. Игры посвящались  богу Зевсу. Все прибывшие в Олимпию считались «гостями Зевса» и находились под его защитой.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6314" y="3643314"/>
            <a:ext cx="4176711" cy="3029097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285861"/>
            <a:ext cx="87868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Никто не имел права вступить на территорию Олимпии с оружием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В преддверии Олимпиады прекращались все  </a:t>
            </a:r>
            <a:r>
              <a:rPr lang="ru-RU" b="1" dirty="0" err="1" smtClean="0">
                <a:latin typeface="Times New Roman" pitchFamily="18" charset="0"/>
              </a:rPr>
              <a:t>расприи</a:t>
            </a:r>
            <a:r>
              <a:rPr lang="ru-RU" b="1" dirty="0" smtClean="0">
                <a:latin typeface="Times New Roman" pitchFamily="18" charset="0"/>
              </a:rPr>
              <a:t>  и войны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Строго наказывался  человек, обидевший путника, идущего  на     олимпийский праздник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Греки страшились проклятья, которое насылалось  богами на нарушителя олимпийского перемирия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Самым суровым наказанием было отлучение от игр на срок в 1  или 2 Олимпиады 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1933"/>
                </a:solidFill>
              </a:rPr>
              <a:t>Правила проведения античных игр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На первых играх атлеты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состязались только в беге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 192,27 м. Эта дистанция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называлась «стадий». От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этого слова произошло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название «стадион»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19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Играми руководили «</a:t>
            </a:r>
            <a:r>
              <a:rPr lang="ru-RU" sz="2400" dirty="0" err="1" smtClean="0">
                <a:solidFill>
                  <a:srgbClr val="001933"/>
                </a:solidFill>
              </a:rPr>
              <a:t>элладоники</a:t>
            </a:r>
            <a:r>
              <a:rPr lang="ru-RU" sz="2400" dirty="0" smtClean="0">
                <a:solidFill>
                  <a:srgbClr val="001933"/>
                </a:solidFill>
              </a:rPr>
              <a:t>»,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они были и тренерами, и судьями.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Победителей называли «</a:t>
            </a:r>
            <a:r>
              <a:rPr lang="ru-RU" sz="2400" dirty="0" err="1" smtClean="0">
                <a:solidFill>
                  <a:srgbClr val="001933"/>
                </a:solidFill>
              </a:rPr>
              <a:t>олимпиониками</a:t>
            </a:r>
            <a:r>
              <a:rPr lang="ru-RU" sz="2400" dirty="0" smtClean="0">
                <a:solidFill>
                  <a:srgbClr val="001933"/>
                </a:solidFill>
              </a:rPr>
              <a:t>».</a:t>
            </a:r>
          </a:p>
        </p:txBody>
      </p:sp>
      <p:pic>
        <p:nvPicPr>
          <p:cNvPr id="25609" name="Picture 9" descr="спринте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3786190"/>
            <a:ext cx="28067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57884" y="1357298"/>
            <a:ext cx="2695575" cy="1981200"/>
            <a:chOff x="2245" y="1752"/>
            <a:chExt cx="1698" cy="1248"/>
          </a:xfrm>
        </p:grpSpPr>
        <p:pic>
          <p:nvPicPr>
            <p:cNvPr id="10246" name="Picture 12" descr="беговая дорожк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45" y="1752"/>
              <a:ext cx="169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13"/>
            <p:cNvSpPr txBox="1">
              <a:spLocks noChangeArrowheads="1"/>
            </p:cNvSpPr>
            <p:nvPr/>
          </p:nvSpPr>
          <p:spPr bwMode="auto">
            <a:xfrm>
              <a:off x="2426" y="2704"/>
              <a:ext cx="1315" cy="2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стадион в Олимпии</a:t>
              </a:r>
              <a:r>
                <a:rPr lang="ru-RU" sz="1600">
                  <a:solidFill>
                    <a:schemeClr val="hlink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гу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1357298"/>
            <a:ext cx="1482858" cy="181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0825" y="260350"/>
            <a:ext cx="6337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latin typeface="Bookman Old Style" pitchFamily="18" charset="0"/>
              </a:rPr>
              <a:t>Пятиборье -</a:t>
            </a:r>
          </a:p>
          <a:p>
            <a:r>
              <a:rPr lang="ru-RU" sz="3200" b="1" i="1">
                <a:latin typeface="Bookman Old Style" pitchFamily="18" charset="0"/>
              </a:rPr>
              <a:t> </a:t>
            </a:r>
            <a:r>
              <a:rPr lang="ru-RU" sz="3200" b="1">
                <a:latin typeface="Bookman Old Style" pitchFamily="18" charset="0"/>
              </a:rPr>
              <a:t>это главное состязание:</a:t>
            </a:r>
          </a:p>
          <a:p>
            <a:r>
              <a:rPr lang="ru-RU" sz="3200" b="1">
                <a:latin typeface="Bookman Old Style" pitchFamily="18" charset="0"/>
              </a:rPr>
              <a:t>1. Бег,</a:t>
            </a:r>
          </a:p>
          <a:p>
            <a:r>
              <a:rPr lang="ru-RU" sz="3200" b="1">
                <a:latin typeface="Bookman Old Style" pitchFamily="18" charset="0"/>
              </a:rPr>
              <a:t>2. Прыжки в длину,</a:t>
            </a:r>
          </a:p>
          <a:p>
            <a:r>
              <a:rPr lang="ru-RU" sz="3200" b="1">
                <a:latin typeface="Bookman Old Style" pitchFamily="18" charset="0"/>
              </a:rPr>
              <a:t>3. Метание копья,</a:t>
            </a:r>
          </a:p>
          <a:p>
            <a:r>
              <a:rPr lang="ru-RU" sz="3200" b="1">
                <a:latin typeface="Bookman Old Style" pitchFamily="18" charset="0"/>
              </a:rPr>
              <a:t>4. Метание диска,</a:t>
            </a:r>
          </a:p>
          <a:p>
            <a:r>
              <a:rPr lang="ru-RU" sz="3200" b="1">
                <a:latin typeface="Bookman Old Style" pitchFamily="18" charset="0"/>
              </a:rPr>
              <a:t>5. Борьба.</a:t>
            </a:r>
          </a:p>
          <a:p>
            <a:endParaRPr lang="ru-RU" sz="3200" b="1">
              <a:latin typeface="Bookman Old Style" pitchFamily="18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214290"/>
            <a:ext cx="1554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286124"/>
            <a:ext cx="2833700" cy="32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4348" y="3714752"/>
            <a:ext cx="2433640" cy="2869016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pic>
        <p:nvPicPr>
          <p:cNvPr id="10" name="Picture 4" descr="Рисунок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3429000"/>
            <a:ext cx="18764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рапеция 11"/>
          <p:cNvSpPr/>
          <p:nvPr/>
        </p:nvSpPr>
        <p:spPr>
          <a:xfrm>
            <a:off x="7143768" y="4786322"/>
            <a:ext cx="785818" cy="357190"/>
          </a:xfrm>
          <a:prstGeom prst="trapezoid">
            <a:avLst>
              <a:gd name="adj" fmla="val 5344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6072230" cy="34290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Интерес  зрителей 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 Олимпийских  играх вызывали  и  другие соревнования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- бокс,</a:t>
            </a:r>
            <a:b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- соревнования на колесницах </a:t>
            </a:r>
            <a:b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- скачки на лошадях</a:t>
            </a:r>
            <a:r>
              <a:rPr lang="ru-RU" sz="1800" b="1" i="1" dirty="0" smtClean="0">
                <a:solidFill>
                  <a:srgbClr val="003366"/>
                </a:solidFill>
                <a:latin typeface="Bookman Old Style" pitchFamily="18" charset="0"/>
              </a:rPr>
              <a:t> </a:t>
            </a:r>
            <a:r>
              <a:rPr lang="ru-RU" sz="2200" b="1" i="1" dirty="0" smtClean="0">
                <a:solidFill>
                  <a:srgbClr val="003366"/>
                </a:solidFill>
                <a:latin typeface="Bookman Old Style" pitchFamily="18" charset="0"/>
              </a:rPr>
              <a:t/>
            </a:r>
            <a:br>
              <a:rPr lang="ru-RU" sz="2200" b="1" i="1" dirty="0" smtClean="0">
                <a:solidFill>
                  <a:srgbClr val="003366"/>
                </a:solidFill>
                <a:latin typeface="Bookman Old Style" pitchFamily="18" charset="0"/>
              </a:rPr>
            </a:br>
            <a:endParaRPr lang="ru-RU" sz="2200" b="1" dirty="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pic>
        <p:nvPicPr>
          <p:cNvPr id="25606" name="Picture 6" descr="Лошади"/>
          <p:cNvPicPr>
            <a:picLocks noChangeAspect="1" noChangeArrowheads="1"/>
          </p:cNvPicPr>
          <p:nvPr/>
        </p:nvPicPr>
        <p:blipFill>
          <a:blip r:embed="rId2" cstate="screen">
            <a:lum bright="-12000"/>
          </a:blip>
          <a:srcRect/>
          <a:stretch>
            <a:fillRect/>
          </a:stretch>
        </p:blipFill>
        <p:spPr bwMode="auto">
          <a:xfrm>
            <a:off x="5357818" y="21429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ипподром"/>
          <p:cNvPicPr>
            <a:picLocks noChangeAspect="1"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605282" y="3286124"/>
            <a:ext cx="8252960" cy="32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680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Древнегреческие  олимпийские  игры</vt:lpstr>
      <vt:lpstr>  </vt:lpstr>
      <vt:lpstr>Древние греки создали легенду, о появлении первых Олимпийских игр. По которой Игры основал Геракл.</vt:lpstr>
      <vt:lpstr> </vt:lpstr>
      <vt:lpstr>Подготовка  к  играм</vt:lpstr>
      <vt:lpstr>Слайд 6</vt:lpstr>
      <vt:lpstr>Правила проведения античных игр</vt:lpstr>
      <vt:lpstr>Слайд 8</vt:lpstr>
      <vt:lpstr>Интерес  зрителей   на  Олимпийских  играх вызывали  и  другие соревнования:   - бокс,  - соревнования на колесницах   - скачки на лошадях  </vt:lpstr>
      <vt:lpstr>Слайд 10</vt:lpstr>
      <vt:lpstr>Олимпийский  огонь</vt:lpstr>
      <vt:lpstr>Слайд 12</vt:lpstr>
      <vt:lpstr>     </vt:lpstr>
      <vt:lpstr>Слайд 14</vt:lpstr>
      <vt:lpstr>Олимпийский девиз:</vt:lpstr>
      <vt:lpstr>Награды  победителям</vt:lpstr>
      <vt:lpstr>Слайд 17</vt:lpstr>
      <vt:lpstr>Слайд 18</vt:lpstr>
      <vt:lpstr>Слайд 19</vt:lpstr>
      <vt:lpstr>Олимпийская  эмблема</vt:lpstr>
      <vt:lpstr>Награды современных Олимпийских игр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Надежда</dc:creator>
  <cp:lastModifiedBy>User</cp:lastModifiedBy>
  <cp:revision>15</cp:revision>
  <dcterms:created xsi:type="dcterms:W3CDTF">2006-11-22T00:05:35Z</dcterms:created>
  <dcterms:modified xsi:type="dcterms:W3CDTF">2014-09-02T19:38:23Z</dcterms:modified>
</cp:coreProperties>
</file>