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4" r:id="rId5"/>
    <p:sldId id="280" r:id="rId6"/>
    <p:sldId id="275" r:id="rId7"/>
    <p:sldId id="276" r:id="rId8"/>
    <p:sldId id="277" r:id="rId9"/>
    <p:sldId id="278" r:id="rId10"/>
    <p:sldId id="279" r:id="rId11"/>
    <p:sldId id="260" r:id="rId12"/>
    <p:sldId id="262" r:id="rId13"/>
    <p:sldId id="263" r:id="rId14"/>
    <p:sldId id="264" r:id="rId15"/>
    <p:sldId id="266" r:id="rId16"/>
    <p:sldId id="272" r:id="rId17"/>
    <p:sldId id="273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BB811-D45E-4EDB-A2FB-BCC852DF2EA2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3C585-0201-4C29-9C05-3DCA482F7A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720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24744"/>
            <a:ext cx="6400800" cy="4514056"/>
          </a:xfrm>
        </p:spPr>
        <p:txBody>
          <a:bodyPr>
            <a:normAutofit fontScale="92500" lnSpcReduction="10000"/>
          </a:bodyPr>
          <a:lstStyle/>
          <a:p>
            <a:r>
              <a:rPr lang="ru-RU" sz="7200" dirty="0" smtClean="0">
                <a:solidFill>
                  <a:srgbClr val="C00000"/>
                </a:solidFill>
              </a:rPr>
              <a:t>«Проблемы</a:t>
            </a:r>
          </a:p>
          <a:p>
            <a:r>
              <a:rPr lang="ru-RU" sz="7200" dirty="0" smtClean="0">
                <a:solidFill>
                  <a:srgbClr val="C00000"/>
                </a:solidFill>
              </a:rPr>
              <a:t>подросткового возраста»</a:t>
            </a:r>
          </a:p>
          <a:p>
            <a:r>
              <a:rPr lang="ru-RU" smtClean="0">
                <a:solidFill>
                  <a:schemeClr val="tx1"/>
                </a:solidFill>
              </a:rPr>
              <a:t>Выполнила: учитель МБОУ </a:t>
            </a:r>
            <a:r>
              <a:rPr lang="ru-RU" dirty="0" smtClean="0">
                <a:solidFill>
                  <a:schemeClr val="tx1"/>
                </a:solidFill>
              </a:rPr>
              <a:t>Масловской ООШ Зарайского района </a:t>
            </a:r>
            <a:r>
              <a:rPr lang="ru-RU" dirty="0" err="1" smtClean="0">
                <a:solidFill>
                  <a:schemeClr val="tx1"/>
                </a:solidFill>
              </a:rPr>
              <a:t>Рысакова</a:t>
            </a:r>
            <a:r>
              <a:rPr lang="ru-RU" dirty="0" smtClean="0">
                <a:solidFill>
                  <a:schemeClr val="tx1"/>
                </a:solidFill>
              </a:rPr>
              <a:t> В.Н.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Реакция увлечения. Для подросткового возраста увлечения (хобби) составляет весьма характерную особенность. Увлечения необходимы для становления личности подростка, т.к. благодаря увлечениям формируются склонности, интересы, индивидуальные способности подростков.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Любовь</a:t>
            </a:r>
          </a:p>
          <a:p>
            <a:pPr>
              <a:buNone/>
            </a:pPr>
            <a:r>
              <a:rPr lang="ru-RU" sz="4000" dirty="0" smtClean="0"/>
              <a:t>            Доверие</a:t>
            </a:r>
          </a:p>
          <a:p>
            <a:pPr>
              <a:buNone/>
            </a:pPr>
            <a:r>
              <a:rPr lang="ru-RU" sz="4000" dirty="0" smtClean="0"/>
              <a:t>                         Понимание</a:t>
            </a:r>
          </a:p>
          <a:p>
            <a:pPr>
              <a:buNone/>
            </a:pPr>
            <a:r>
              <a:rPr lang="ru-RU" sz="4000" dirty="0" smtClean="0"/>
              <a:t>                                        Поддержка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За что ведут борьбу подростки: </a:t>
            </a:r>
          </a:p>
          <a:p>
            <a:pPr>
              <a:buNone/>
            </a:pPr>
            <a:r>
              <a:rPr lang="ru-RU" dirty="0" smtClean="0"/>
              <a:t> 1). За то, чтобы перестать быть ребёнком;</a:t>
            </a:r>
          </a:p>
          <a:p>
            <a:pPr>
              <a:buNone/>
            </a:pPr>
            <a:r>
              <a:rPr lang="ru-RU" dirty="0" smtClean="0"/>
              <a:t> 2). За прекращение посягательства на его физическое начало, за неприкосновенность;</a:t>
            </a:r>
          </a:p>
          <a:p>
            <a:pPr>
              <a:buNone/>
            </a:pPr>
            <a:r>
              <a:rPr lang="ru-RU" dirty="0" smtClean="0"/>
              <a:t> 3). За утверждение среди сверстников;</a:t>
            </a:r>
          </a:p>
          <a:p>
            <a:pPr>
              <a:buNone/>
            </a:pPr>
            <a:r>
              <a:rPr lang="ru-RU" dirty="0" smtClean="0"/>
              <a:t> 4). Против ироничных замечаний по поводу его взрослости.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Правила для родителей:</a:t>
            </a:r>
          </a:p>
          <a:p>
            <a:r>
              <a:rPr lang="ru-RU" dirty="0" smtClean="0"/>
              <a:t>помочь найти компромисс души и тела:</a:t>
            </a:r>
          </a:p>
          <a:p>
            <a:r>
              <a:rPr lang="ru-RU" dirty="0" smtClean="0"/>
              <a:t>замечания делать в доброжелательной форме;</a:t>
            </a:r>
          </a:p>
          <a:p>
            <a:r>
              <a:rPr lang="ru-RU" dirty="0" smtClean="0"/>
              <a:t>ознакомить ребёнка с устройством и функционированием его тела;</a:t>
            </a:r>
          </a:p>
          <a:p>
            <a:r>
              <a:rPr lang="ru-RU" dirty="0" smtClean="0"/>
              <a:t>пока развивается тело, болит и ждёт помощи душа ребёнка.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5400" dirty="0" smtClean="0"/>
              <a:t>             Подростковая психика – период «гормональной дури», высвобождение от влияния взрослых и общение со сверстниками. </a:t>
            </a:r>
          </a:p>
          <a:p>
            <a:pPr>
              <a:buNone/>
            </a:pPr>
            <a:r>
              <a:rPr lang="ru-RU" sz="5400" dirty="0" smtClean="0"/>
              <a:t>               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Стремление «быть взрослым» состоит также и в подражании внешним формам наблюдаемого поведения. Подросток больше внимания уделяет собственным недостаткам. У него проявляется дифференцированное отношение к учителям, новые критерии оценки личности и деятельности. Подростки начинают ценить эрудицию и для них очень характерно чувство справедливости, они склонны к спорам и конфликтам, их поведение непредсказуемо, они порой вынуждают родителей на крайние меры – от слишком жёстких  границ поведения до предоставления им полной свободы с тем, чтобы избежать конфликтов. Подростки на пути  к собственной независимости нуждаются в установлении границ и норм поведения,  и решение об их установлении должно приниматься совместно. Подростки нуждаются в родительской любви, поддержке и одобрении.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                            Советы психологов при воспитании подростков</a:t>
            </a:r>
          </a:p>
          <a:p>
            <a:pPr>
              <a:buNone/>
            </a:pPr>
            <a:r>
              <a:rPr lang="ru-RU" sz="1800" dirty="0" smtClean="0"/>
              <a:t>1.Главное в общении с подростком – сохранить с ним контакт и доверительные отношения.</a:t>
            </a:r>
          </a:p>
          <a:p>
            <a:pPr>
              <a:buNone/>
            </a:pPr>
            <a:r>
              <a:rPr lang="ru-RU" sz="1800" dirty="0" smtClean="0"/>
              <a:t>2. Разговаривайте с ребёнком чаще. Будьте вместе. Займитесь общим делом.</a:t>
            </a:r>
          </a:p>
          <a:p>
            <a:pPr>
              <a:buNone/>
            </a:pPr>
            <a:r>
              <a:rPr lang="ru-RU" sz="1800" dirty="0" smtClean="0"/>
              <a:t>3. Прикасайтесь к своему ребёнку, чаще обнимайте его.</a:t>
            </a:r>
          </a:p>
          <a:p>
            <a:pPr>
              <a:buNone/>
            </a:pPr>
            <a:r>
              <a:rPr lang="ru-RU" sz="1800" dirty="0" smtClean="0"/>
              <a:t>4. Берите на себя только те дела ребёнка, которые он не может выполнить сам. Остальное предоставьте ему делать самостоятельно.</a:t>
            </a:r>
          </a:p>
          <a:p>
            <a:pPr>
              <a:buNone/>
            </a:pPr>
            <a:r>
              <a:rPr lang="ru-RU" sz="1800" dirty="0" smtClean="0"/>
              <a:t>5. Позволяйте ребёнку встречаться с отрицательными последствиями его действий. Тогда он научится отвечать за свои поступки.</a:t>
            </a:r>
          </a:p>
          <a:p>
            <a:pPr>
              <a:buNone/>
            </a:pPr>
            <a:r>
              <a:rPr lang="ru-RU" sz="1800" dirty="0" smtClean="0"/>
              <a:t>6. Чаще хвалите ребёнка. Похвала принесёт больше пользы, чем критика.</a:t>
            </a:r>
          </a:p>
          <a:p>
            <a:pPr>
              <a:buNone/>
            </a:pPr>
            <a:r>
              <a:rPr lang="ru-RU" sz="1800" dirty="0" smtClean="0"/>
              <a:t>7. Не сравнивайте ребёнка с другими детьми. Это вызовет только агрессию.</a:t>
            </a:r>
          </a:p>
          <a:p>
            <a:pPr>
              <a:buNone/>
            </a:pPr>
            <a:r>
              <a:rPr lang="ru-RU" sz="1800" dirty="0" smtClean="0"/>
              <a:t>8. Не оставляйте без внимания любые резкие изменения в состоянии и поведении ребёнка. Может быть, ребёнку нужна помощь специалистов (врача, психолога, психиатра).</a:t>
            </a:r>
          </a:p>
          <a:p>
            <a:pPr>
              <a:buNone/>
            </a:pPr>
            <a:r>
              <a:rPr lang="ru-RU" sz="1800" dirty="0" smtClean="0"/>
              <a:t>9. Правил, запретов не должно быть слишком много.</a:t>
            </a:r>
          </a:p>
          <a:p>
            <a:pPr>
              <a:buNone/>
            </a:pPr>
            <a:r>
              <a:rPr lang="ru-RU" sz="1800" dirty="0" smtClean="0"/>
              <a:t>10. Не занимайтесь «воспитанием», когда вы взвинчены, раздражены.</a:t>
            </a:r>
          </a:p>
          <a:p>
            <a:pPr>
              <a:buNone/>
            </a:pPr>
            <a:r>
              <a:rPr lang="ru-RU" sz="1800" dirty="0" smtClean="0"/>
              <a:t>11. Наказывать ребёнка нужно, лишая его хорошего, а не делая ему плохое.</a:t>
            </a:r>
          </a:p>
          <a:p>
            <a:pPr>
              <a:buNone/>
            </a:pPr>
            <a:r>
              <a:rPr lang="ru-RU" sz="1800" dirty="0" smtClean="0"/>
              <a:t>12. Главное, чтобы ребёнок знал: что бы с ним ни случилось, он может попросить у вас помощи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                                       Как разговаривать с подростком?</a:t>
            </a:r>
          </a:p>
          <a:p>
            <a:r>
              <a:rPr lang="ru-RU" sz="2000" dirty="0" smtClean="0"/>
              <a:t>Недопустимы (даже в критических ситуациях) грубость, унижение, злость. Выражения типа "терпеть не могу", "ты меня извёл", "у меня нет сил", "ты мне надоел", повторяемые несколько раз в день (не говоря о более грубых), бессмысленны. Ребёнок просто перестает их слышать.</a:t>
            </a:r>
          </a:p>
          <a:p>
            <a:r>
              <a:rPr lang="ru-RU" sz="2000" dirty="0" smtClean="0"/>
              <a:t> Не разговаривайте с ребёнком между делом, раздражённо, показывая всем своим видом, что он отвлекает вас от более важных дел, чем общение с ним. Извинитесь, если не можете отвлечься, и обязательно поговорите с ним позже.</a:t>
            </a:r>
          </a:p>
          <a:p>
            <a:r>
              <a:rPr lang="ru-RU" sz="2000" dirty="0" smtClean="0"/>
              <a:t> Если есть возможность отвлечься хотя бы на несколько минут, отложите все дела, пусть ребёнок почувствует ваше внимание, и заинтересованность.</a:t>
            </a:r>
          </a:p>
          <a:p>
            <a:r>
              <a:rPr lang="ru-RU" sz="2000" dirty="0" smtClean="0"/>
              <a:t> Во время разговора помните, что важны тон, мимика, жесты, на них ребёнок реагирует сильнее, чем на слова. Они не должны демонстрировать недовольство, раздражение, нетерпение.</a:t>
            </a:r>
          </a:p>
          <a:p>
            <a:r>
              <a:rPr lang="ru-RU" sz="2000" dirty="0" smtClean="0"/>
              <a:t> Поощряйте ребёнка в ходе разговора, покажите, что вам интересно и важно то, о чём он говорит.</a:t>
            </a:r>
          </a:p>
          <a:p>
            <a:r>
              <a:rPr lang="ru-RU" sz="2000" dirty="0" smtClean="0"/>
              <a:t> Поощряйте ребёнка в ходе разговора, покажите, что вам интересно и важно то, о чём он говорит.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800" dirty="0" smtClean="0">
                <a:solidFill>
                  <a:srgbClr val="C00000"/>
                </a:solidFill>
              </a:rPr>
              <a:t>Итоги успеваемости </a:t>
            </a:r>
          </a:p>
          <a:p>
            <a:pPr algn="ctr">
              <a:buNone/>
            </a:pPr>
            <a:r>
              <a:rPr lang="en-US" sz="8800" dirty="0" smtClean="0">
                <a:solidFill>
                  <a:srgbClr val="C00000"/>
                </a:solidFill>
              </a:rPr>
              <a:t>I </a:t>
            </a:r>
            <a:r>
              <a:rPr lang="ru-RU" sz="8800" dirty="0" smtClean="0">
                <a:solidFill>
                  <a:srgbClr val="C00000"/>
                </a:solidFill>
              </a:rPr>
              <a:t>четверти</a:t>
            </a:r>
            <a:endParaRPr lang="ru-RU" sz="8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</a:t>
            </a: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НАШИ ОТЛИЧНИЦЫ: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6000" dirty="0" err="1" smtClean="0">
                <a:solidFill>
                  <a:srgbClr val="C00000"/>
                </a:solidFill>
              </a:rPr>
              <a:t>Надёшкина</a:t>
            </a:r>
            <a:r>
              <a:rPr lang="ru-RU" sz="6000" dirty="0" smtClean="0">
                <a:solidFill>
                  <a:srgbClr val="C00000"/>
                </a:solidFill>
              </a:rPr>
              <a:t> Татьяна </a:t>
            </a:r>
          </a:p>
          <a:p>
            <a:pPr algn="ctr">
              <a:buNone/>
            </a:pPr>
            <a:r>
              <a:rPr lang="ru-RU" sz="6000" dirty="0" err="1" smtClean="0">
                <a:solidFill>
                  <a:srgbClr val="C00000"/>
                </a:solidFill>
              </a:rPr>
              <a:t>Шамрова</a:t>
            </a:r>
            <a:r>
              <a:rPr lang="ru-RU" sz="6000" dirty="0" smtClean="0">
                <a:solidFill>
                  <a:srgbClr val="C00000"/>
                </a:solidFill>
              </a:rPr>
              <a:t> Ольга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sz="3600" dirty="0" smtClean="0"/>
              <a:t>«Отцы и матери! Вам басни сей урок.</a:t>
            </a:r>
          </a:p>
          <a:p>
            <a:pPr>
              <a:buNone/>
            </a:pPr>
            <a:r>
              <a:rPr lang="ru-RU" sz="3600" dirty="0" smtClean="0"/>
              <a:t>    Я рассказал её не детям в извиненье…</a:t>
            </a:r>
          </a:p>
          <a:p>
            <a:pPr>
              <a:buNone/>
            </a:pPr>
            <a:r>
              <a:rPr lang="ru-RU" sz="3600" dirty="0" smtClean="0"/>
              <a:t>    Но если выросли они в разлуке с вами,                                                               И вы их вверили наёмничьим рукам,</a:t>
            </a:r>
          </a:p>
          <a:p>
            <a:pPr>
              <a:buNone/>
            </a:pPr>
            <a:r>
              <a:rPr lang="ru-RU" sz="3600" dirty="0" smtClean="0"/>
              <a:t>    Не вы ли виноваты сами,</a:t>
            </a:r>
          </a:p>
          <a:p>
            <a:pPr>
              <a:buNone/>
            </a:pPr>
            <a:r>
              <a:rPr lang="ru-RU" sz="3600" dirty="0" smtClean="0"/>
              <a:t>    Что в старости от них утехи мало вам?»</a:t>
            </a:r>
          </a:p>
          <a:p>
            <a:pPr>
              <a:buNone/>
            </a:pPr>
            <a:r>
              <a:rPr lang="ru-RU" sz="3600" dirty="0" smtClean="0"/>
              <a:t>	                                           И.А.Крылов</a:t>
            </a:r>
          </a:p>
          <a:p>
            <a:pPr>
              <a:buNone/>
            </a:pPr>
            <a:r>
              <a:rPr lang="ru-RU" sz="3600" dirty="0" smtClean="0"/>
              <a:t> </a:t>
            </a: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</a:t>
            </a:r>
            <a:r>
              <a:rPr lang="ru-RU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НАШИ ХОРОШИСТЫ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2  </a:t>
            </a:r>
            <a:r>
              <a:rPr lang="ru-RU" dirty="0"/>
              <a:t>МЕСТО:  </a:t>
            </a:r>
            <a:r>
              <a:rPr lang="ru-RU" dirty="0">
                <a:solidFill>
                  <a:srgbClr val="C00000"/>
                </a:solidFill>
              </a:rPr>
              <a:t>Чижиков Александр                                           </a:t>
            </a:r>
            <a:r>
              <a:rPr lang="ru-RU" dirty="0" smtClean="0">
                <a:solidFill>
                  <a:srgbClr val="C00000"/>
                </a:solidFill>
              </a:rPr>
              <a:t>                        </a:t>
            </a:r>
            <a:r>
              <a:rPr lang="ru-RU" sz="2000" dirty="0" smtClean="0"/>
              <a:t>СРЕДНИЙ </a:t>
            </a:r>
            <a:r>
              <a:rPr lang="ru-RU" sz="2000" dirty="0"/>
              <a:t>БАЛЛ:    </a:t>
            </a:r>
            <a:r>
              <a:rPr lang="ru-RU" dirty="0"/>
              <a:t>4.7</a:t>
            </a:r>
          </a:p>
          <a:p>
            <a:r>
              <a:rPr lang="ru-RU" dirty="0">
                <a:solidFill>
                  <a:srgbClr val="0070C0"/>
                </a:solidFill>
              </a:rPr>
              <a:t>3</a:t>
            </a:r>
            <a:r>
              <a:rPr lang="ru-RU" dirty="0"/>
              <a:t>  МЕСТО: </a:t>
            </a:r>
            <a:r>
              <a:rPr lang="ru-RU" dirty="0" err="1">
                <a:solidFill>
                  <a:srgbClr val="C00000"/>
                </a:solidFill>
              </a:rPr>
              <a:t>Салаев</a:t>
            </a:r>
            <a:r>
              <a:rPr lang="ru-RU" dirty="0">
                <a:solidFill>
                  <a:srgbClr val="C00000"/>
                </a:solidFill>
              </a:rPr>
              <a:t> Евгений                                                    </a:t>
            </a:r>
            <a:r>
              <a:rPr lang="ru-RU" sz="2000" dirty="0"/>
              <a:t>СРЕДНИЙ БАЛЛ:    </a:t>
            </a:r>
            <a:r>
              <a:rPr lang="ru-RU" dirty="0"/>
              <a:t>4.6</a:t>
            </a:r>
          </a:p>
          <a:p>
            <a:r>
              <a:rPr lang="ru-RU" dirty="0">
                <a:solidFill>
                  <a:srgbClr val="0070C0"/>
                </a:solidFill>
              </a:rPr>
              <a:t>4</a:t>
            </a:r>
            <a:r>
              <a:rPr lang="ru-RU" dirty="0"/>
              <a:t>  МЕСТО:  </a:t>
            </a:r>
            <a:r>
              <a:rPr lang="ru-RU" dirty="0" err="1">
                <a:solidFill>
                  <a:srgbClr val="C00000"/>
                </a:solidFill>
              </a:rPr>
              <a:t>Офицерова</a:t>
            </a:r>
            <a:r>
              <a:rPr lang="ru-RU" dirty="0">
                <a:solidFill>
                  <a:srgbClr val="C00000"/>
                </a:solidFill>
              </a:rPr>
              <a:t> Кристина                                         </a:t>
            </a:r>
            <a:r>
              <a:rPr lang="ru-RU" sz="2000" dirty="0"/>
              <a:t>СРЕДНИЙ БАЛЛ:    </a:t>
            </a:r>
            <a:r>
              <a:rPr lang="ru-RU" dirty="0"/>
              <a:t>4.4</a:t>
            </a:r>
          </a:p>
          <a:p>
            <a:r>
              <a:rPr lang="ru-RU" dirty="0">
                <a:solidFill>
                  <a:srgbClr val="0070C0"/>
                </a:solidFill>
              </a:rPr>
              <a:t>5</a:t>
            </a:r>
            <a:r>
              <a:rPr lang="ru-RU" dirty="0"/>
              <a:t>  МЕСТО: </a:t>
            </a:r>
            <a:r>
              <a:rPr lang="ru-RU" dirty="0">
                <a:solidFill>
                  <a:srgbClr val="C00000"/>
                </a:solidFill>
              </a:rPr>
              <a:t>Горбунов </a:t>
            </a:r>
            <a:r>
              <a:rPr lang="ru-RU" dirty="0" smtClean="0">
                <a:solidFill>
                  <a:srgbClr val="C00000"/>
                </a:solidFill>
              </a:rPr>
              <a:t>Сергей и </a:t>
            </a:r>
            <a:r>
              <a:rPr lang="ru-RU" dirty="0">
                <a:solidFill>
                  <a:srgbClr val="C00000"/>
                </a:solidFill>
              </a:rPr>
              <a:t>Илларионов </a:t>
            </a:r>
            <a:r>
              <a:rPr lang="ru-RU" dirty="0" smtClean="0">
                <a:solidFill>
                  <a:srgbClr val="C00000"/>
                </a:solidFill>
              </a:rPr>
              <a:t>      Александр   </a:t>
            </a:r>
            <a:r>
              <a:rPr lang="ru-RU" dirty="0" smtClean="0"/>
              <a:t>    </a:t>
            </a:r>
          </a:p>
          <a:p>
            <a:r>
              <a:rPr lang="ru-RU" sz="2000" dirty="0" smtClean="0"/>
              <a:t>СРЕДНИЙ </a:t>
            </a:r>
            <a:r>
              <a:rPr lang="ru-RU" sz="2000" dirty="0"/>
              <a:t>БАЛЛ:    </a:t>
            </a:r>
            <a:r>
              <a:rPr lang="ru-RU" dirty="0"/>
              <a:t>4.2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Развитие подростка - начало поиска своего «я», себя; период «брожения» психики, за которым возникает период достаточной уверенности и равновесия; это время проблем между родителями и детьми.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/>
              <a:t>       Главное содержание подросткового возраста составляет его переход от детства к взрослости. Этот переход подразделяется на два этапа подростковый возраст и юность (ранняя и поздняя).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Физическое здоровье ребёнка – основа его успехов в учении. Состояние физического здоровья и темпы полового созревания влияют на личностное развитие учащихся. Чем раньше начнётся процесс полового созревания, тем легче он протекает:</a:t>
            </a:r>
          </a:p>
          <a:p>
            <a:pPr>
              <a:buNone/>
            </a:pPr>
            <a:r>
              <a:rPr lang="ru-RU" dirty="0" smtClean="0"/>
              <a:t>     При начале созревания в 12 лет созревание длится 2 года,</a:t>
            </a:r>
          </a:p>
          <a:p>
            <a:pPr>
              <a:buNone/>
            </a:pPr>
            <a:r>
              <a:rPr lang="ru-RU" dirty="0" smtClean="0"/>
              <a:t>             в 13-13,5 лет – 3-3,5 года,</a:t>
            </a:r>
          </a:p>
          <a:p>
            <a:pPr>
              <a:buNone/>
            </a:pPr>
            <a:r>
              <a:rPr lang="ru-RU" dirty="0" smtClean="0"/>
              <a:t>                                 в 15 лет – 5-6 лет.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Подростковый возраст традиционно считается самым трудным в воспитательном отношении.  Трудности этого возраста связаны с половым созреванием как причиной различных психофизиологических и психических отклонений.</a:t>
            </a:r>
          </a:p>
          <a:p>
            <a:r>
              <a:rPr lang="ru-RU" dirty="0" smtClean="0"/>
              <a:t>В ходе бурного роста и физиологической перестройки организма у подростков может возникнуть чувство тревоги, повышенная возбудимость, сниженная самооценка. В качестве общих особенностей этого возраста отмечаются изменчивость настроений, эмоциональная неустойчивость, неожиданные переходы от веселья к унынию и пессимизму. </a:t>
            </a:r>
          </a:p>
          <a:p>
            <a:r>
              <a:rPr lang="ru-RU" dirty="0" smtClean="0"/>
              <a:t>Центральным психологическим новообразованием в подростковом возрасте становится формирование у подростка своеобразного чувства взрослости, как субъективного переживания отношения к самому себе как к взрослому. Физическое возмужание дает подростку ощущение взрослости, но социальный статус его в школе и семье не меняется. И тогда начинается борьба за признание своих прав, самостоятельности, что непременно приводит к конфликту между взрослыми и подростками.</a:t>
            </a:r>
          </a:p>
          <a:p>
            <a:r>
              <a:rPr lang="ru-RU" dirty="0" smtClean="0"/>
              <a:t>В результате возникает кризис подросткового возраста.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  Суть подросткового кризиса составляет свойственные этому возрасту подростковые поведенческие реакции. К ним относятся: реакция эмансипации, реакция группирования со сверстниками, реакция увеличения (хобби).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Реакция эмансипации. Эта реакция представляет собой тип поведения, посредством которого подросток старается высвободиться из-под опеки взрослых, их контроля, покровительства. Потребность высвободиться связана с борьбой за самостоятельность, за утверждение себя как личности. Реакция может проявляться в отказе от выполнения общепринятых норм, правил поведения, обесценивании нравственных и духовных идеалов старшего поколения. Мелочная опека, чрезмерный контроль за поведением, наказание путем лишения минимальной свободы и самостоятельности обостряют подростковый конфликт и провоцируют подростков на крайние меры: прогулы, уходы из школы и из дома, бродяжничество.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Реакция группирования со сверстниками. Подросткам свойственно инстинктивное тяготение к сплочению, к группированию со сверстниками, где вырабатываются и апробируются навыки социального взаимодействия, умение подчиняться коллективной дисциплине, умение завоевывать авторитет и занять желаемый статус. В группе сверстников более эффективно отрабатывается самооценка подростка. Он дорожит мнением сверстников, предпочитая их общество, а не общество взрослых, критику которых он отвергает.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1257</Words>
  <Application>Microsoft Office PowerPoint</Application>
  <PresentationFormat>Экран (4:3)</PresentationFormat>
  <Paragraphs>74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: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 в 8 классе на тему:</dc:title>
  <dc:creator>Вален</dc:creator>
  <cp:lastModifiedBy>Вален</cp:lastModifiedBy>
  <cp:revision>19</cp:revision>
  <dcterms:created xsi:type="dcterms:W3CDTF">2012-12-07T14:53:01Z</dcterms:created>
  <dcterms:modified xsi:type="dcterms:W3CDTF">2012-12-20T17:23:32Z</dcterms:modified>
</cp:coreProperties>
</file>