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12"/>
  </p:notesMasterIdLst>
  <p:sldIdLst>
    <p:sldId id="256" r:id="rId2"/>
    <p:sldId id="257" r:id="rId3"/>
    <p:sldId id="271" r:id="rId4"/>
    <p:sldId id="258" r:id="rId5"/>
    <p:sldId id="259" r:id="rId6"/>
    <p:sldId id="261" r:id="rId7"/>
    <p:sldId id="263" r:id="rId8"/>
    <p:sldId id="266" r:id="rId9"/>
    <p:sldId id="26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6EB84-129A-4068-B40B-399731B85CD8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D706F-9A4F-4AFE-B7BE-D533C2F6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7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706F-9A4F-4AFE-B7BE-D533C2F633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4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706F-9A4F-4AFE-B7BE-D533C2F633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3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706F-9A4F-4AFE-B7BE-D533C2F633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5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706F-9A4F-4AFE-B7BE-D533C2F633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4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706F-9A4F-4AFE-B7BE-D533C2F633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7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706F-9A4F-4AFE-B7BE-D533C2F633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706F-9A4F-4AFE-B7BE-D533C2F633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26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706F-9A4F-4AFE-B7BE-D533C2F633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8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706F-9A4F-4AFE-B7BE-D533C2F633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92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706F-9A4F-4AFE-B7BE-D533C2F633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6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BAA3F3-AA95-4841-B5A8-E890ED43DC6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C457DC-E2AA-49A1-9D5A-06BED6895E4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32998"/>
          </a:xfrm>
        </p:spPr>
        <p:txBody>
          <a:bodyPr>
            <a:normAutofit/>
          </a:bodyPr>
          <a:lstStyle/>
          <a:p>
            <a:r>
              <a:rPr lang="ru-RU" dirty="0" smtClean="0"/>
              <a:t>Это родное трудное слово ПЕТЕРБУРГ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6356" y="3810050"/>
            <a:ext cx="4943916" cy="3651398"/>
          </a:xfrm>
        </p:spPr>
        <p:txBody>
          <a:bodyPr>
            <a:normAutofit/>
          </a:bodyPr>
          <a:lstStyle/>
          <a:p>
            <a:r>
              <a:rPr lang="ru-RU" dirty="0" smtClean="0"/>
              <a:t>Авторская разработка игр </a:t>
            </a:r>
          </a:p>
          <a:p>
            <a:r>
              <a:rPr lang="ru-RU" dirty="0" err="1" smtClean="0"/>
              <a:t>Лебезкина</a:t>
            </a:r>
            <a:r>
              <a:rPr lang="ru-RU" dirty="0" smtClean="0"/>
              <a:t> Елена Анатольевна, учитель-логопед</a:t>
            </a:r>
          </a:p>
          <a:p>
            <a:r>
              <a:rPr lang="ru-RU" dirty="0" smtClean="0"/>
              <a:t>ГБДОУ №61 </a:t>
            </a:r>
            <a:r>
              <a:rPr lang="ru-RU" dirty="0" err="1" smtClean="0"/>
              <a:t>Колпинского</a:t>
            </a:r>
            <a:r>
              <a:rPr lang="ru-RU" dirty="0" smtClean="0"/>
              <a:t> района Санкт-Петербурга 2013</a:t>
            </a:r>
          </a:p>
          <a:p>
            <a:endParaRPr lang="ru-RU" dirty="0"/>
          </a:p>
        </p:txBody>
      </p:sp>
      <p:pic>
        <p:nvPicPr>
          <p:cNvPr id="1026" name="Picture 2" descr="C:\Users\kedr-50\AppData\Local\Microsoft\Windows\Temporary Internet Files\Content.IE5\V939XWRU\MP900433743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91" y="1844824"/>
            <a:ext cx="2206424" cy="18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9"/>
            <a:ext cx="7484368" cy="20162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«Стройные проспекты, храмов купола, </a:t>
            </a:r>
            <a:br>
              <a:rPr lang="ru-RU" sz="2400" dirty="0" smtClean="0"/>
            </a:br>
            <a:r>
              <a:rPr lang="ru-RU" sz="2400" dirty="0" smtClean="0"/>
              <a:t>Золотые шпили, гордая Нева.</a:t>
            </a:r>
            <a:br>
              <a:rPr lang="ru-RU" sz="2400" dirty="0" smtClean="0"/>
            </a:br>
            <a:r>
              <a:rPr lang="ru-RU" sz="2400" dirty="0" smtClean="0"/>
              <a:t>Наш любимый город, город дорогой,</a:t>
            </a:r>
            <a:br>
              <a:rPr lang="ru-RU" sz="2400" dirty="0" smtClean="0"/>
            </a:br>
            <a:r>
              <a:rPr lang="ru-RU" sz="2400" dirty="0" smtClean="0"/>
              <a:t>С нетерпеньем  ждём мы новых встреч с тобой!»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</a:t>
            </a:r>
            <a:r>
              <a:rPr lang="ru-RU" sz="2400" dirty="0" err="1" smtClean="0"/>
              <a:t>С.Скаченков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7406640" cy="3744416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2400" dirty="0" smtClean="0"/>
              <a:t>Спасибо за внимание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8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2056374" y="260648"/>
            <a:ext cx="4510145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Знакомство с Санкт-Петербургом старших дошкольников с общим недоразвитием речи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84984"/>
            <a:ext cx="2880320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Активизация и обогащение словаря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284984"/>
            <a:ext cx="3002632" cy="756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фонематического слуха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363818"/>
            <a:ext cx="2955776" cy="1017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Практическое употребление слов сложной слоговой структуры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5363818"/>
            <a:ext cx="31466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зрительного </a:t>
            </a:r>
            <a:r>
              <a:rPr lang="ru-RU" dirty="0" err="1" smtClean="0"/>
              <a:t>гнозиса</a:t>
            </a:r>
            <a:r>
              <a:rPr lang="ru-RU" dirty="0" smtClean="0"/>
              <a:t> и внимания, логического мышления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766650">
            <a:off x="2373304" y="2214134"/>
            <a:ext cx="289763" cy="959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693345">
            <a:off x="6033768" y="2435234"/>
            <a:ext cx="250731" cy="689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979711" y="4365104"/>
            <a:ext cx="318979" cy="834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62135" y="4365104"/>
            <a:ext cx="242316" cy="834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247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Система работы над слоговой структурой слова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37346"/>
              </p:ext>
            </p:extLst>
          </p:nvPr>
        </p:nvGraphicFramePr>
        <p:xfrm>
          <a:off x="1763688" y="908720"/>
          <a:ext cx="6072336" cy="569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704184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Содержание работы</a:t>
                      </a:r>
                      <a:endParaRPr lang="ru-RU" dirty="0"/>
                    </a:p>
                  </a:txBody>
                  <a:tcPr/>
                </a:tc>
              </a:tr>
              <a:tr h="1376144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фонетико-фонематической базы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Игровые</a:t>
                      </a:r>
                      <a:r>
                        <a:rPr lang="ru-RU" baseline="0" dirty="0" smtClean="0"/>
                        <a:t> задания на материале неречевых </a:t>
                      </a:r>
                      <a:r>
                        <a:rPr lang="ru-RU" baseline="0" dirty="0" smtClean="0"/>
                        <a:t>звуков и  </a:t>
                      </a:r>
                      <a:r>
                        <a:rPr lang="ru-RU" baseline="0" dirty="0" smtClean="0"/>
                        <a:t>на вербальном материале (пространственно-временные представления, артикуляция простых </a:t>
                      </a:r>
                      <a:r>
                        <a:rPr lang="ru-RU" baseline="0" dirty="0" smtClean="0"/>
                        <a:t>звуков, воспроизведение гласных и слогов).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517046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слоговой структуры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Воспроизведение слогов со стечением согласных;</a:t>
                      </a:r>
                    </a:p>
                    <a:p>
                      <a:r>
                        <a:rPr lang="ru-RU" dirty="0" smtClean="0"/>
                        <a:t>  Проговаривание</a:t>
                      </a:r>
                      <a:r>
                        <a:rPr lang="ru-RU" baseline="0" dirty="0" smtClean="0"/>
                        <a:t> слов с различными типами слоговой структуры по </a:t>
                      </a:r>
                      <a:r>
                        <a:rPr lang="ru-RU" baseline="0" dirty="0" smtClean="0"/>
                        <a:t>теме, </a:t>
                      </a:r>
                      <a:r>
                        <a:rPr lang="ru-RU" baseline="0" dirty="0" err="1" smtClean="0"/>
                        <a:t>чистоговорки</a:t>
                      </a:r>
                      <a:r>
                        <a:rPr lang="ru-RU" baseline="0" dirty="0" smtClean="0"/>
                        <a:t>;</a:t>
                      </a:r>
                    </a:p>
                    <a:p>
                      <a:r>
                        <a:rPr lang="ru-RU" baseline="0" dirty="0" smtClean="0"/>
                        <a:t>Дидактические игры.</a:t>
                      </a:r>
                    </a:p>
                  </a:txBody>
                  <a:tcPr/>
                </a:tc>
              </a:tr>
              <a:tr h="1801492">
                <a:tc>
                  <a:txBody>
                    <a:bodyPr/>
                    <a:lstStyle/>
                    <a:p>
                      <a:r>
                        <a:rPr lang="ru-RU" dirty="0" smtClean="0"/>
                        <a:t>Закрепление навыков точного воспроизведения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Отражённое проговаривание сочетаний слов и предложений;</a:t>
                      </a:r>
                    </a:p>
                    <a:p>
                      <a:r>
                        <a:rPr lang="ru-RU" dirty="0" smtClean="0"/>
                        <a:t>  Заучивание стихов и загадок по</a:t>
                      </a:r>
                      <a:r>
                        <a:rPr lang="ru-RU" baseline="0" dirty="0" smtClean="0"/>
                        <a:t> теме;</a:t>
                      </a:r>
                    </a:p>
                    <a:p>
                      <a:r>
                        <a:rPr lang="ru-RU" baseline="0" dirty="0" smtClean="0"/>
                        <a:t>  Составление рассказов по опорным словам, схемам; творческих </a:t>
                      </a:r>
                      <a:r>
                        <a:rPr lang="ru-RU" baseline="0" dirty="0" smtClean="0"/>
                        <a:t>рассказов;</a:t>
                      </a:r>
                    </a:p>
                    <a:p>
                      <a:r>
                        <a:rPr lang="ru-RU" baseline="0" dirty="0" smtClean="0"/>
                        <a:t>Дидактические игры.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157592" cy="864096"/>
          </a:xfrm>
        </p:spPr>
        <p:txBody>
          <a:bodyPr>
            <a:normAutofit fontScale="90000"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                       Дидактические игры </a:t>
            </a:r>
            <a:br>
              <a:rPr lang="ru-RU" sz="2400" dirty="0" smtClean="0"/>
            </a:br>
            <a:r>
              <a:rPr lang="ru-RU" sz="2400" dirty="0" smtClean="0"/>
              <a:t>                      «Послушные звуки» и «Послушные слоги»</a:t>
            </a:r>
            <a:br>
              <a:rPr lang="ru-RU" sz="2400" dirty="0" smtClean="0"/>
            </a:br>
            <a:r>
              <a:rPr lang="ru-RU" sz="2400" dirty="0" smtClean="0"/>
              <a:t>            Задачи:</a:t>
            </a:r>
            <a:br>
              <a:rPr lang="ru-RU" sz="2400" dirty="0" smtClean="0"/>
            </a:br>
            <a:r>
              <a:rPr lang="ru-RU" sz="2400" dirty="0" smtClean="0"/>
              <a:t>                             </a:t>
            </a:r>
            <a:r>
              <a:rPr lang="ru-RU" sz="2000" dirty="0" smtClean="0"/>
              <a:t>развитие звукобуквенного  и слогового анализа и синтеза;</a:t>
            </a:r>
            <a:br>
              <a:rPr lang="ru-RU" sz="2000" dirty="0" smtClean="0"/>
            </a:br>
            <a:r>
              <a:rPr lang="ru-RU" sz="2000" dirty="0" smtClean="0"/>
              <a:t>                                   закрепление навыка слогового чтения.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66" y="3938624"/>
            <a:ext cx="1426534" cy="19020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8624"/>
            <a:ext cx="1441866" cy="1902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1578955" cy="21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7149480" cy="21602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       Дидактические игры</a:t>
            </a:r>
            <a:br>
              <a:rPr lang="ru-RU" sz="2400" dirty="0" smtClean="0"/>
            </a:br>
            <a:r>
              <a:rPr lang="ru-RU" sz="2400" dirty="0" smtClean="0"/>
              <a:t>          «Мозаика Петербург» и </a:t>
            </a:r>
            <a:r>
              <a:rPr lang="ru-RU" sz="2400" dirty="0"/>
              <a:t>к</a:t>
            </a:r>
            <a:r>
              <a:rPr lang="ru-RU" sz="2400" dirty="0" smtClean="0"/>
              <a:t>убики «Мой город»</a:t>
            </a:r>
            <a:br>
              <a:rPr lang="ru-RU" sz="2400" dirty="0" smtClean="0"/>
            </a:br>
            <a:r>
              <a:rPr lang="ru-RU" sz="2400" dirty="0" smtClean="0"/>
              <a:t>Задачи:</a:t>
            </a:r>
            <a:br>
              <a:rPr lang="ru-RU" sz="2400" dirty="0" smtClean="0"/>
            </a:br>
            <a:r>
              <a:rPr lang="ru-RU" sz="2400" dirty="0" smtClean="0"/>
              <a:t>                 </a:t>
            </a:r>
            <a:r>
              <a:rPr lang="ru-RU" sz="2000" dirty="0" smtClean="0"/>
              <a:t>составление целого из частей (по количеству слогов);</a:t>
            </a:r>
            <a:br>
              <a:rPr lang="ru-RU" sz="2000" dirty="0" smtClean="0"/>
            </a:br>
            <a:r>
              <a:rPr lang="ru-RU" sz="2000" dirty="0" smtClean="0"/>
              <a:t>                     практическое употребление слов: набережная,         Адмиралтейство, петербуржцы, Ростральная колонна;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развитие слогового анализа и синтеза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02" y="3861048"/>
            <a:ext cx="1590460" cy="2120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92" y="4005064"/>
            <a:ext cx="2147731" cy="16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7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7530040" cy="158417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Дидактическая  игра</a:t>
            </a:r>
            <a:r>
              <a:rPr lang="ru-RU" sz="2400" dirty="0"/>
              <a:t> </a:t>
            </a:r>
            <a:r>
              <a:rPr lang="ru-RU" sz="2700" dirty="0" smtClean="0"/>
              <a:t>«Прогулка по булыжной мостовой»,</a:t>
            </a:r>
            <a:br>
              <a:rPr lang="ru-RU" sz="2700" dirty="0" smtClean="0"/>
            </a:br>
            <a:r>
              <a:rPr lang="ru-RU" sz="2700" dirty="0" smtClean="0"/>
              <a:t> лото «Знаешь ли ты Петербург» и </a:t>
            </a:r>
            <a:br>
              <a:rPr lang="ru-RU" sz="2700" dirty="0" smtClean="0"/>
            </a:br>
            <a:r>
              <a:rPr lang="ru-RU" sz="2700" dirty="0" smtClean="0"/>
              <a:t>настольная игра «Экскурсия по Петербургу»</a:t>
            </a:r>
            <a:br>
              <a:rPr lang="ru-RU" sz="2700" dirty="0" smtClean="0"/>
            </a:br>
            <a:r>
              <a:rPr lang="ru-RU" sz="2700" dirty="0" smtClean="0"/>
              <a:t>Задачи: </a:t>
            </a:r>
            <a:br>
              <a:rPr lang="ru-RU" sz="2700" dirty="0" smtClean="0"/>
            </a:br>
            <a:r>
              <a:rPr lang="ru-RU" sz="2700" dirty="0" smtClean="0"/>
              <a:t>                </a:t>
            </a:r>
            <a:r>
              <a:rPr lang="ru-RU" sz="2000" dirty="0" smtClean="0"/>
              <a:t>развитие связной речи: составление предложений по схеме,      рассказа по схеме, творческого рассказа «</a:t>
            </a:r>
            <a:r>
              <a:rPr lang="ru-RU" sz="2000" dirty="0" err="1" smtClean="0"/>
              <a:t>МойПетербург</a:t>
            </a:r>
            <a:r>
              <a:rPr lang="ru-RU" sz="2000" dirty="0" smtClean="0"/>
              <a:t>»;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автоматизация и дифференциация звуков «С», «Л», «Р».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77913"/>
            <a:ext cx="1820820" cy="1365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65600"/>
            <a:ext cx="1837238" cy="1377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86251"/>
            <a:ext cx="1260721" cy="16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909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005806"/>
          </a:xfrm>
        </p:spPr>
        <p:txBody>
          <a:bodyPr>
            <a:norm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/>
              <a:t>Дидактическая игра «Это родное трудное слово «Петербург»  (мой первый разговорник) </a:t>
            </a:r>
            <a:br>
              <a:rPr lang="ru-RU" sz="2400" dirty="0" smtClean="0"/>
            </a:br>
            <a:r>
              <a:rPr lang="ru-RU" sz="2400" dirty="0" smtClean="0"/>
              <a:t>Задачи:</a:t>
            </a:r>
            <a:br>
              <a:rPr lang="ru-RU" sz="2400" dirty="0" smtClean="0"/>
            </a:br>
            <a:r>
              <a:rPr lang="ru-RU" sz="2400" dirty="0" smtClean="0"/>
              <a:t>                 </a:t>
            </a:r>
            <a:r>
              <a:rPr lang="ru-RU" sz="2000" dirty="0" smtClean="0"/>
              <a:t>знакомство с буквой и названием объекта;</a:t>
            </a:r>
            <a:br>
              <a:rPr lang="ru-RU" sz="2000" dirty="0" smtClean="0"/>
            </a:br>
            <a:r>
              <a:rPr lang="ru-RU" sz="2000" dirty="0" smtClean="0"/>
              <a:t>                    автоматизация и дифференциация звуков в словах и   предложениях;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развитие слогового анализа и синтеза;</a:t>
            </a:r>
            <a:br>
              <a:rPr lang="ru-RU" sz="2000" dirty="0" smtClean="0"/>
            </a:br>
            <a:r>
              <a:rPr lang="ru-RU" sz="2000" dirty="0" smtClean="0"/>
              <a:t>                    образование относительных прилагательных;</a:t>
            </a:r>
            <a:br>
              <a:rPr lang="ru-RU" sz="2000" dirty="0" smtClean="0"/>
            </a:br>
            <a:r>
              <a:rPr lang="ru-RU" sz="2000" dirty="0" smtClean="0"/>
              <a:t>                    согласование существительных с прилагательными;</a:t>
            </a:r>
            <a:br>
              <a:rPr lang="ru-RU" sz="2000" dirty="0" smtClean="0"/>
            </a:br>
            <a:r>
              <a:rPr lang="ru-RU" sz="2000" dirty="0" smtClean="0"/>
              <a:t>                     развитие связной речи: составление рассказа по  алгоритму.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1224" l="7027" r="93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69093"/>
            <a:ext cx="1760934" cy="2347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59" b="93459" l="162" r="96769">
                        <a14:foregroundMark x1="80775" y1="17323" x2="83360" y2="15385"/>
                        <a14:foregroundMark x1="83360" y1="15385" x2="87399" y2="15687"/>
                        <a14:foregroundMark x1="13328" y1="14839" x2="11874" y2="14839"/>
                        <a14:foregroundMark x1="12924" y1="16233" x2="12924" y2="16233"/>
                        <a14:foregroundMark x1="12924" y1="16233" x2="12197" y2="14839"/>
                        <a14:foregroundMark x1="12197" y1="14839" x2="2342" y2="12659"/>
                        <a14:foregroundMark x1="12924" y1="14839" x2="162" y2="13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95" y="4280126"/>
            <a:ext cx="1600368" cy="2133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4" b="93035" l="0" r="99273">
                        <a14:foregroundMark x1="80048" y1="13628" x2="80048" y2="13628"/>
                        <a14:foregroundMark x1="81179" y1="12235" x2="83037" y2="11690"/>
                        <a14:foregroundMark x1="81583" y1="12780" x2="83037" y2="10297"/>
                        <a14:foregroundMark x1="83037" y1="10297" x2="83037" y2="10297"/>
                        <a14:foregroundMark x1="69386" y1="19988" x2="69386" y2="19988"/>
                        <a14:foregroundMark x1="82310" y1="92489" x2="83037" y2="91399"/>
                        <a14:foregroundMark x1="53473" y1="44034" x2="76737" y2="29134"/>
                        <a14:foregroundMark x1="76737" y1="29134" x2="76737" y2="29134"/>
                        <a14:foregroundMark x1="65347" y1="23319" x2="65347" y2="23319"/>
                        <a14:foregroundMark x1="79321" y1="21381" x2="79321" y2="21381"/>
                        <a14:foregroundMark x1="80452" y1="20775" x2="81583" y2="19988"/>
                        <a14:foregroundMark x1="84168" y1="39067" x2="84168" y2="39067"/>
                        <a14:foregroundMark x1="81906" y1="45185" x2="81906" y2="45185"/>
                        <a14:foregroundMark x1="81906" y1="45185" x2="81906" y2="45185"/>
                        <a14:foregroundMark x1="79725" y1="26893" x2="79725" y2="26893"/>
                        <a14:foregroundMark x1="82310" y1="27196" x2="84895" y2="51242"/>
                        <a14:foregroundMark x1="52423" y1="72865" x2="87480" y2="54876"/>
                        <a14:foregroundMark x1="73425" y1="60388" x2="73425" y2="60388"/>
                        <a14:foregroundMark x1="91519" y1="58752" x2="91519" y2="58752"/>
                        <a14:foregroundMark x1="89338" y1="40157" x2="89338" y2="40157"/>
                        <a14:foregroundMark x1="90388" y1="36584" x2="91115" y2="88613"/>
                        <a14:foregroundMark x1="91519" y1="88068" x2="88934" y2="60388"/>
                        <a14:foregroundMark x1="94103" y1="47910" x2="99273" y2="36887"/>
                        <a14:foregroundMark x1="80452" y1="34343" x2="85218" y2="34646"/>
                        <a14:foregroundMark x1="7754" y1="80618" x2="21729" y2="85827"/>
                        <a14:foregroundMark x1="15509" y1="81163" x2="15509" y2="81163"/>
                        <a14:foregroundMark x1="18417" y1="80618" x2="18417" y2="80618"/>
                        <a14:foregroundMark x1="21729" y1="79467" x2="21729" y2="79467"/>
                        <a14:foregroundMark x1="55331" y1="79225" x2="76414" y2="88916"/>
                        <a14:foregroundMark x1="76414" y1="84494" x2="76414" y2="84494"/>
                        <a14:foregroundMark x1="16963" y1="82556" x2="16963" y2="82556"/>
                        <a14:foregroundMark x1="15105" y1="80618" x2="15105" y2="81405"/>
                        <a14:foregroundMark x1="17367" y1="73652" x2="34330" y2="80315"/>
                        <a14:foregroundMark x1="45719" y1="91944" x2="23990" y2="76984"/>
                        <a14:foregroundMark x1="27706" y1="82253" x2="23586" y2="81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70796"/>
            <a:ext cx="1528216" cy="203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416824" cy="15030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           Дидактические игры</a:t>
            </a:r>
            <a:br>
              <a:rPr lang="ru-RU" sz="2400" dirty="0" smtClean="0"/>
            </a:br>
            <a:r>
              <a:rPr lang="ru-RU" sz="2400" dirty="0" smtClean="0"/>
              <a:t>      «Кроссворд «Петербург» и «Отгадай и прочитай»</a:t>
            </a:r>
            <a:br>
              <a:rPr lang="ru-RU" sz="2400" dirty="0" smtClean="0"/>
            </a:br>
            <a:r>
              <a:rPr lang="ru-RU" sz="2400" dirty="0" smtClean="0"/>
              <a:t>Задачи:</a:t>
            </a:r>
            <a:br>
              <a:rPr lang="ru-RU" sz="2400" dirty="0" smtClean="0"/>
            </a:br>
            <a:r>
              <a:rPr lang="ru-RU" sz="2400" dirty="0" smtClean="0"/>
              <a:t>                 </a:t>
            </a:r>
            <a:r>
              <a:rPr lang="ru-RU" sz="2000" dirty="0" smtClean="0"/>
              <a:t>развитие </a:t>
            </a:r>
            <a:r>
              <a:rPr lang="ru-RU" sz="2000" dirty="0" err="1" smtClean="0"/>
              <a:t>звуко</a:t>
            </a:r>
            <a:r>
              <a:rPr lang="ru-RU" sz="2000" dirty="0" smtClean="0"/>
              <a:t>-буквенного анализа и синтеза;</a:t>
            </a:r>
            <a:br>
              <a:rPr lang="ru-RU" sz="2000" dirty="0" smtClean="0"/>
            </a:br>
            <a:r>
              <a:rPr lang="ru-RU" sz="2000" dirty="0" smtClean="0"/>
              <a:t>                     развитие графического навыка (печатание букв);</a:t>
            </a:r>
            <a:br>
              <a:rPr lang="ru-RU" sz="2000" dirty="0" smtClean="0"/>
            </a:br>
            <a:r>
              <a:rPr lang="ru-RU" sz="2000" dirty="0" smtClean="0"/>
              <a:t>                     закрепление навыка чтения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40435"/>
            <a:ext cx="1351972" cy="1802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4979"/>
            <a:ext cx="1835695" cy="13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7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627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Дидактические игры –лабиринты</a:t>
            </a:r>
            <a:br>
              <a:rPr lang="ru-RU" sz="2400" dirty="0" smtClean="0"/>
            </a:br>
            <a:r>
              <a:rPr lang="ru-RU" sz="2400" dirty="0" smtClean="0"/>
              <a:t>              «Наведи порядок в родном городе» и «Мосты»</a:t>
            </a:r>
            <a:br>
              <a:rPr lang="ru-RU" sz="2400" dirty="0" smtClean="0"/>
            </a:br>
            <a:r>
              <a:rPr lang="ru-RU" sz="2400" dirty="0" smtClean="0"/>
              <a:t>Задачи:</a:t>
            </a:r>
            <a:br>
              <a:rPr lang="ru-RU" sz="2400" dirty="0" smtClean="0"/>
            </a:br>
            <a:r>
              <a:rPr lang="ru-RU" sz="2400" dirty="0" smtClean="0"/>
              <a:t>                 </a:t>
            </a:r>
            <a:r>
              <a:rPr lang="ru-RU" sz="2000" dirty="0" smtClean="0"/>
              <a:t>практическое употребление существительных в Родительном, Винительном, Предложном падежах единственного числа;</a:t>
            </a:r>
            <a:br>
              <a:rPr lang="ru-RU" sz="2000" dirty="0" smtClean="0"/>
            </a:br>
            <a:r>
              <a:rPr lang="ru-RU" sz="2000" dirty="0" smtClean="0"/>
              <a:t>                    развитие связной речи;</a:t>
            </a:r>
            <a:br>
              <a:rPr lang="ru-RU" sz="2000" dirty="0" smtClean="0"/>
            </a:br>
            <a:r>
              <a:rPr lang="ru-RU" sz="2000" dirty="0" smtClean="0"/>
              <a:t>                    дифференциация звуков «Л»-«Р», «ЛЬ»-«РЬ» в предложениях (Кораблик пропал со шпиля Адмиралтейства. Я вернул кораблик на шпиль);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развитие графического навыка (печатание букв.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87" y="4437112"/>
            <a:ext cx="2123728" cy="1592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2123728" cy="1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53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774</TotalTime>
  <Words>207</Words>
  <Application>Microsoft Office PowerPoint</Application>
  <PresentationFormat>Экран (4:3)</PresentationFormat>
  <Paragraphs>42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Это родное трудное слово ПЕТЕРБУРГ</vt:lpstr>
      <vt:lpstr>Презентация PowerPoint</vt:lpstr>
      <vt:lpstr>Система работы над слоговой структурой слова</vt:lpstr>
      <vt:lpstr>                                           Дидактические игры                        «Послушные звуки» и «Послушные слоги»             Задачи:                              развитие звукобуквенного  и слогового анализа и синтеза;                                    закрепление навыка слогового чтения.   </vt:lpstr>
      <vt:lpstr>                           Дидактические игры           «Мозаика Петербург» и кубики «Мой город» Задачи:                  составление целого из частей (по количеству слогов);                      практическое употребление слов: набережная,         Адмиралтейство, петербуржцы, Ростральная колонна;                      развитие слогового анализа и синтеза </vt:lpstr>
      <vt:lpstr>Дидактическая  игра «Прогулка по булыжной мостовой»,  лото «Знаешь ли ты Петербург» и  настольная игра «Экскурсия по Петербургу» Задачи:                  развитие связной речи: составление предложений по схеме,      рассказа по схеме, творческого рассказа «МойПетербург»;                      автоматизация и дифференциация звуков «С», «Л», «Р».</vt:lpstr>
      <vt:lpstr>Дидактическая игра «Это родное трудное слово «Петербург»  (мой первый разговорник)  Задачи:                  знакомство с буквой и названием объекта;                     автоматизация и дифференциация звуков в словах и   предложениях;                     развитие слогового анализа и синтеза;                     образование относительных прилагательных;                     согласование существительных с прилагательными;                      развитие связной речи: составление рассказа по  алгоритму.</vt:lpstr>
      <vt:lpstr>                               Дидактические игры       «Кроссворд «Петербург» и «Отгадай и прочитай» Задачи:                  развитие звуко-буквенного анализа и синтеза;                      развитие графического навыка (печатание букв);                      закрепление навыка чтения</vt:lpstr>
      <vt:lpstr>                           Дидактические игры –лабиринты               «Наведи порядок в родном городе» и «Мосты» Задачи:                  практическое употребление существительных в Родительном, Винительном, Предложном падежах единственного числа;                     развитие связной речи;                     дифференциация звуков «Л»-«Р», «ЛЬ»-«РЬ» в предложениях (Кораблик пропал со шпиля Адмиралтейства. Я вернул кораблик на шпиль);                     развитие графического навыка (печатание букв. </vt:lpstr>
      <vt:lpstr>«Стройные проспекты, храмов купола,  Золотые шпили, гордая Нева. Наш любимый город, город дорогой, С нетерпеньем  ждём мы новых встреч с тобой!»                                                                                       С.Скаченков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родное трудное слово ПЕТЕРБУРГ</dc:title>
  <dc:creator>kedr-50</dc:creator>
  <cp:lastModifiedBy>kedr-50</cp:lastModifiedBy>
  <cp:revision>101</cp:revision>
  <dcterms:created xsi:type="dcterms:W3CDTF">2013-06-13T19:01:22Z</dcterms:created>
  <dcterms:modified xsi:type="dcterms:W3CDTF">2013-06-18T02:03:42Z</dcterms:modified>
</cp:coreProperties>
</file>