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1" r:id="rId2"/>
    <p:sldId id="258" r:id="rId3"/>
    <p:sldId id="259" r:id="rId4"/>
    <p:sldId id="260" r:id="rId5"/>
    <p:sldId id="257" r:id="rId6"/>
    <p:sldId id="262" r:id="rId7"/>
    <p:sldId id="263" r:id="rId8"/>
    <p:sldId id="264" r:id="rId9"/>
    <p:sldId id="265" r:id="rId10"/>
    <p:sldId id="256" r:id="rId11"/>
    <p:sldId id="267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C3399"/>
    <a:srgbClr val="FFFF00"/>
    <a:srgbClr val="0033CC"/>
    <a:srgbClr val="FF9900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328C-22D5-4301-8FA6-4CFC0E56F2FB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4DB6-EF05-493F-A2D2-6A127E063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328C-22D5-4301-8FA6-4CFC0E56F2FB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4DB6-EF05-493F-A2D2-6A127E063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328C-22D5-4301-8FA6-4CFC0E56F2FB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4DB6-EF05-493F-A2D2-6A127E063B4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328C-22D5-4301-8FA6-4CFC0E56F2FB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4DB6-EF05-493F-A2D2-6A127E063B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328C-22D5-4301-8FA6-4CFC0E56F2FB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4DB6-EF05-493F-A2D2-6A127E063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328C-22D5-4301-8FA6-4CFC0E56F2FB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4DB6-EF05-493F-A2D2-6A127E063B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328C-22D5-4301-8FA6-4CFC0E56F2FB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4DB6-EF05-493F-A2D2-6A127E063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328C-22D5-4301-8FA6-4CFC0E56F2FB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4DB6-EF05-493F-A2D2-6A127E063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328C-22D5-4301-8FA6-4CFC0E56F2FB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4DB6-EF05-493F-A2D2-6A127E063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328C-22D5-4301-8FA6-4CFC0E56F2FB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4DB6-EF05-493F-A2D2-6A127E063B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328C-22D5-4301-8FA6-4CFC0E56F2FB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94DB6-EF05-493F-A2D2-6A127E063B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5AA328C-22D5-4301-8FA6-4CFC0E56F2FB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B94DB6-EF05-493F-A2D2-6A127E063B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fcior.edu.ru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poxe.ru/uploads/posts/2009-12/1259839233_039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4107"/>
            <a:ext cx="77732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Почему ружье стреляет? </a:t>
            </a:r>
            <a:endParaRPr lang="ru-RU" sz="4000" i="1" dirty="0">
              <a:solidFill>
                <a:schemeClr val="accent2">
                  <a:lumMod val="20000"/>
                  <a:lumOff val="80000"/>
                </a:schemeClr>
              </a:solidFill>
              <a:effectLst>
                <a:glow rad="101600">
                  <a:schemeClr val="accent6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38737">
            <a:off x="6424" y="4221088"/>
            <a:ext cx="2460684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3717032"/>
            <a:ext cx="68407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i="1" u="sng" dirty="0" smtClean="0">
                <a:solidFill>
                  <a:srgbClr val="FFFF00"/>
                </a:solidFill>
                <a:latin typeface="Times New Roman"/>
                <a:ea typeface="Calibri"/>
              </a:rPr>
              <a:t>Задание: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Составьте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уравнение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реакции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, в результате которой ружье стреляет. </a:t>
            </a:r>
            <a:endParaRPr lang="ru-RU" sz="28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15368" name="Picture 8" descr="http://poxe.ru/uploads/posts/2009-12/1259839233_039.jpg"/>
          <p:cNvPicPr>
            <a:picLocks noChangeAspect="1" noChangeArrowheads="1"/>
          </p:cNvPicPr>
          <p:nvPr/>
        </p:nvPicPr>
        <p:blipFill>
          <a:blip r:embed="rId4" cstate="print"/>
          <a:srcRect l="9788" t="22059" r="13132" b="11764"/>
          <a:stretch>
            <a:fillRect/>
          </a:stretch>
        </p:blipFill>
        <p:spPr bwMode="auto">
          <a:xfrm>
            <a:off x="2000232" y="1071546"/>
            <a:ext cx="450059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4062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671683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815118"/>
            <a:ext cx="36004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411760" y="1887126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492152" y="1887126"/>
            <a:ext cx="0" cy="2110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627784" y="1455078"/>
            <a:ext cx="36004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347864" y="1455078"/>
            <a:ext cx="36004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987824" y="1455078"/>
            <a:ext cx="36004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2771800" y="1527086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203848" y="1527086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563888" y="1527086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915816" y="1527086"/>
            <a:ext cx="0" cy="2110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152168" y="141277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971600" y="2607787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67744" y="2751222"/>
            <a:ext cx="36004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2411760" y="2823230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492152" y="2823230"/>
            <a:ext cx="0" cy="2110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2627784" y="2391182"/>
            <a:ext cx="36004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347864" y="2391182"/>
            <a:ext cx="36004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987824" y="2391182"/>
            <a:ext cx="36004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2771800" y="2463190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3123456" y="2463190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3483496" y="2463190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915816" y="2463190"/>
            <a:ext cx="0" cy="2110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2152168" y="234888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dirty="0"/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3267472" y="2482935"/>
            <a:ext cx="0" cy="211088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627512" y="2482935"/>
            <a:ext cx="0" cy="211088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71600" y="3543891"/>
            <a:ext cx="1382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+6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267744" y="3687326"/>
            <a:ext cx="36004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627784" y="3327286"/>
            <a:ext cx="36004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347864" y="3327286"/>
            <a:ext cx="36004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987824" y="3327286"/>
            <a:ext cx="36004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152168" y="328498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971600" y="4552003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+4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267744" y="4695438"/>
            <a:ext cx="36004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 стрелкой 70"/>
          <p:cNvCxnSpPr/>
          <p:nvPr/>
        </p:nvCxnSpPr>
        <p:spPr>
          <a:xfrm flipV="1">
            <a:off x="2411760" y="4767446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2492152" y="4767446"/>
            <a:ext cx="0" cy="2110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2627784" y="4335398"/>
            <a:ext cx="36004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347864" y="4335398"/>
            <a:ext cx="36004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2987824" y="4335398"/>
            <a:ext cx="36004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2152168" y="429309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dirty="0"/>
          </a:p>
        </p:txBody>
      </p:sp>
      <p:sp>
        <p:nvSpPr>
          <p:cNvPr id="81" name="TextBox 80"/>
          <p:cNvSpPr txBox="1"/>
          <p:nvPr/>
        </p:nvSpPr>
        <p:spPr>
          <a:xfrm>
            <a:off x="3983786" y="2617748"/>
            <a:ext cx="5030223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→ S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-2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р. восстановления</a:t>
            </a:r>
          </a:p>
          <a:p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Ок-ль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995936" y="3482618"/>
            <a:ext cx="4177747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→ S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+6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р. окисления</a:t>
            </a:r>
          </a:p>
          <a:p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в-ль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120449" y="4562738"/>
            <a:ext cx="4177747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→ S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+4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р. окисления</a:t>
            </a:r>
          </a:p>
          <a:p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в-ль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Дуга 83"/>
          <p:cNvSpPr/>
          <p:nvPr/>
        </p:nvSpPr>
        <p:spPr>
          <a:xfrm rot="8199901" flipV="1">
            <a:off x="815515" y="1804779"/>
            <a:ext cx="1037129" cy="1411926"/>
          </a:xfrm>
          <a:prstGeom prst="arc">
            <a:avLst>
              <a:gd name="adj1" fmla="val 15166964"/>
              <a:gd name="adj2" fmla="val 0"/>
            </a:avLst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Дуга 84"/>
          <p:cNvSpPr/>
          <p:nvPr/>
        </p:nvSpPr>
        <p:spPr>
          <a:xfrm rot="7624526" flipV="1">
            <a:off x="473530" y="1686187"/>
            <a:ext cx="2255528" cy="2040249"/>
          </a:xfrm>
          <a:prstGeom prst="arc">
            <a:avLst>
              <a:gd name="adj1" fmla="val 15937000"/>
              <a:gd name="adj2" fmla="val 0"/>
            </a:avLst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Дуга 85"/>
          <p:cNvSpPr/>
          <p:nvPr/>
        </p:nvSpPr>
        <p:spPr>
          <a:xfrm rot="8199901" flipV="1">
            <a:off x="702870" y="1589599"/>
            <a:ext cx="2715927" cy="4135548"/>
          </a:xfrm>
          <a:prstGeom prst="arc">
            <a:avLst>
              <a:gd name="adj1" fmla="val 15817528"/>
              <a:gd name="adj2" fmla="val 0"/>
            </a:avLst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569789" y="179929"/>
            <a:ext cx="6394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effectLst>
                  <a:glow rad="101600">
                    <a:srgbClr val="1AB39F">
                      <a:lumMod val="7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Проверим, что получилось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73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552255"/>
            <a:ext cx="8712968" cy="518911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Окислители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 –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элементы в высших степенях окисления: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2400" baseline="-25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S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400" baseline="-25000" dirty="0">
                <a:latin typeface="Times New Roman"/>
                <a:ea typeface="Times New Roman"/>
                <a:cs typeface="Times New Roman"/>
              </a:rPr>
              <a:t>4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, Н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N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О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</a:rPr>
              <a:t>3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, KMnO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</a:rPr>
              <a:t>4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, K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Cr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O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</a:rPr>
              <a:t>7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Cl</a:t>
            </a:r>
            <a:r>
              <a:rPr lang="ru-RU" sz="2400" baseline="-25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(до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Cl</a:t>
            </a:r>
            <a:r>
              <a:rPr lang="ru-RU" sz="2400" b="1" baseline="30000" dirty="0">
                <a:latin typeface="Times New Roman"/>
                <a:ea typeface="Times New Roman"/>
                <a:cs typeface="Times New Roman"/>
              </a:rPr>
              <a:t>–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), 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O</a:t>
            </a:r>
            <a:r>
              <a:rPr lang="ru-RU" sz="2400" baseline="-25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( до  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H</a:t>
            </a:r>
            <a:r>
              <a:rPr lang="ru-RU" sz="2400" baseline="-25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O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OH</a:t>
            </a:r>
            <a:r>
              <a:rPr lang="ru-RU" sz="2400" b="1" baseline="30000" dirty="0">
                <a:latin typeface="Times New Roman"/>
                <a:ea typeface="Times New Roman"/>
                <a:cs typeface="Times New Roman"/>
              </a:rPr>
              <a:t>–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), 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Br</a:t>
            </a:r>
            <a:r>
              <a:rPr lang="ru-RU" sz="2400" baseline="-25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(до 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Br</a:t>
            </a:r>
            <a:r>
              <a:rPr lang="ru-RU" sz="2400" b="1" baseline="30000" dirty="0">
                <a:latin typeface="Times New Roman"/>
                <a:ea typeface="Times New Roman"/>
                <a:cs typeface="Times New Roman"/>
              </a:rPr>
              <a:t>–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)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Неметаллы (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F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)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2400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2400" b="1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2400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2400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2400" b="1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Восстановители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– элементы в низших степенях окисления: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Ме</a:t>
            </a:r>
            <a:r>
              <a:rPr lang="ru-RU" sz="2400" baseline="30000" dirty="0">
                <a:latin typeface="Times New Roman"/>
                <a:ea typeface="Times New Roman"/>
                <a:cs typeface="Times New Roman"/>
              </a:rPr>
              <a:t>0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НЭ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Н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S, NH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</a:rPr>
              <a:t>3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HCl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СН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</a:rPr>
              <a:t>4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)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Все органические вещества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2400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24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4725144"/>
            <a:ext cx="604867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400" b="1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Окислители и восстановители</a:t>
            </a:r>
            <a:r>
              <a:rPr lang="ru-RU" sz="2400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– элементы в промежуточных степенях окисления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59232" y="188640"/>
            <a:ext cx="4761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Запишите правило:</a:t>
            </a:r>
            <a:endParaRPr lang="ru-RU" sz="320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53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412776"/>
            <a:ext cx="8820472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Обсудите в паре, какие из приведённого ниже списка полуреакции относятся к окислению, какие к восстановлению и выпишите </a:t>
            </a:r>
            <a:r>
              <a:rPr lang="ru-RU" sz="2800" dirty="0" smtClean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полуреакции: </a:t>
            </a:r>
            <a:r>
              <a:rPr lang="ru-RU" sz="28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1 вариант – окисления; 2 вариант – восстановления. Дополните схемы этих полуреакций, показав число электронов</a:t>
            </a:r>
            <a:r>
              <a:rPr lang="ru-RU" sz="2800" dirty="0" smtClean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2800" dirty="0">
              <a:solidFill>
                <a:srgbClr val="0033CC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940503"/>
            <a:ext cx="7992888" cy="265685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Fe</a:t>
            </a:r>
            <a:r>
              <a:rPr lang="en-US" sz="2800" baseline="30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+2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→ Fe</a:t>
            </a:r>
            <a:r>
              <a:rPr lang="en-US" sz="2800" baseline="30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+3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Fe</a:t>
            </a:r>
            <a:r>
              <a:rPr lang="en-US" sz="2800" baseline="30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+2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→ Fe</a:t>
            </a:r>
            <a:r>
              <a:rPr lang="en-US" sz="2800" baseline="30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0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N</a:t>
            </a:r>
            <a:r>
              <a:rPr lang="en-US" sz="2800" baseline="30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+5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→ N</a:t>
            </a:r>
            <a:r>
              <a:rPr lang="en-US" sz="2800" baseline="30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+2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N</a:t>
            </a:r>
            <a:r>
              <a:rPr lang="en-US" sz="2800" baseline="-25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2800" baseline="30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0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→ 2N</a:t>
            </a:r>
            <a:r>
              <a:rPr lang="en-US" sz="2800" baseline="30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+2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O</a:t>
            </a:r>
            <a:r>
              <a:rPr lang="en-US" sz="2800" baseline="-25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2800" baseline="30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0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→ 2O</a:t>
            </a:r>
            <a:r>
              <a:rPr lang="en-US" sz="2800" baseline="30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–2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Mn</a:t>
            </a:r>
            <a:r>
              <a:rPr lang="en-US" sz="2800" baseline="30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+7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→ Mn</a:t>
            </a:r>
            <a:r>
              <a:rPr lang="en-US" sz="2800" baseline="30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+2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Mn</a:t>
            </a:r>
            <a:r>
              <a:rPr lang="en-US" sz="2800" baseline="30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+7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→ 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Mn</a:t>
            </a:r>
            <a:r>
              <a:rPr lang="en-US" sz="2800" baseline="30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+4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2N</a:t>
            </a:r>
            <a:r>
              <a:rPr lang="en-US" sz="2800" baseline="30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–3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→ N</a:t>
            </a:r>
            <a:r>
              <a:rPr lang="en-US" sz="2800" baseline="-25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2800" baseline="30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0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N</a:t>
            </a:r>
            <a:r>
              <a:rPr lang="en-US" sz="2800" baseline="30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–3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→ 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N</a:t>
            </a:r>
            <a:r>
              <a:rPr lang="en-US" sz="2800" baseline="30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+2</a:t>
            </a:r>
            <a:endParaRPr lang="ru-RU" sz="2800" baseline="300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800" baseline="30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Cr</a:t>
            </a:r>
            <a:r>
              <a:rPr lang="en-US" sz="2800" baseline="30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+3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→ Cr</a:t>
            </a:r>
            <a:r>
              <a:rPr lang="en-US" sz="2800" baseline="30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+</a:t>
            </a:r>
            <a:r>
              <a:rPr lang="en-US" sz="2800" baseline="30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6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71936" y="179929"/>
            <a:ext cx="48045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Выполните задание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5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5493" y="1844824"/>
            <a:ext cx="8424936" cy="1547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Соблюдая инструкцию проведите опыты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по группам и расскажите о результатах товарищам в виде схем, 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таблиц.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251937"/>
            <a:ext cx="5471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Лабораторная работа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861476"/>
            <a:ext cx="896777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Вещества–тесты, обнаруживающие восстановителей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21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251520" y="3699029"/>
            <a:ext cx="73803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+ сильный восстановитель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–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rgbClr val="9933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коричнев. р-р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                       бесцветный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р-р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251520" y="2276872"/>
            <a:ext cx="669674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MnO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кислой среде   (НХ)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MnX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(соль)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CC3399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rgbClr val="CC3399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CC3399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p 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rgbClr val="CC3399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фиолетового цвета                        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бесцветная , </a:t>
            </a:r>
            <a:r>
              <a:rPr kumimoji="0" lang="ru-RU" sz="2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раств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соль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262339" y="1250757"/>
            <a:ext cx="64699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MnO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нейтральной среде   (Н</a:t>
            </a:r>
            <a:r>
              <a:rPr lang="ru-RU" sz="2400" baseline="30000" dirty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О)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Mn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↓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CC3399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rgbClr val="CC3399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CC3399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p 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rgbClr val="CC3399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фиолетового цвета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rgbClr val="9933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коричневый осадок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9933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69789" y="179929"/>
            <a:ext cx="6394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effectLst>
                  <a:glow rad="101600">
                    <a:srgbClr val="1AB39F">
                      <a:lumMod val="7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Проверим, что получилось</a:t>
            </a:r>
            <a:endParaRPr lang="ru-RU" sz="3200" dirty="0">
              <a:solidFill>
                <a:srgbClr val="FFFF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835696" y="1628800"/>
            <a:ext cx="2880320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835696" y="2780928"/>
            <a:ext cx="2448272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050640" y="4149080"/>
            <a:ext cx="2657264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251520" y="4869160"/>
            <a:ext cx="50405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–    + сильный окислитель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↓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бесцвет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р-р                    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rgbClr val="9933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коричневый осадок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9933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288441" y="5229200"/>
            <a:ext cx="2635487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9552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2323" y="251937"/>
            <a:ext cx="4463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Домашнее задание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714356"/>
            <a:ext cx="64293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§§16, 17 Жилин Д.М. Учебник. Химия 9 класс. 1 ч.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428596" y="1142984"/>
            <a:ext cx="5662038" cy="200026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3071810"/>
            <a:ext cx="878684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Электронный тренажер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fcior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edu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ru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Домашний эксперимент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Взаимодействие перманганата калия или йодной настойки с натуральными соками и с искусственными прохладительными напитками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 домашней аптечке есть перманганат калия (марганцовка) и/ или йодная настойка, вы можете «поискать» восстановители вокруг. Проверьте наличие восстановителей в соках, прохладительных напитках, бульонах, моющих средствах и т.д. Сравните по данному признаку натуральные соки и прохладительные напитки. Приготовьте фото-, видеоотчет письменное или устное объяснение наблюдений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00438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poxe.ru/uploads/posts/2009-12/1259839233_039.jpg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00034" y="1074087"/>
            <a:ext cx="814393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Химия: учебник для 9 класса: в 2 ч. Ч.1 /Д.М. Жилин – М. Бином. Лаборатория знаний, 2012 – 223 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Химия. 8 класс: учебник для общеобразовательного учреждения/ В.В. Еремин,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Н.Е.Кузьменко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А.А. Дроздов, В.В. Лунин. – М.: Дрофа, 2012, 268 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engschool18.ru/uploads/posts/2010-12/1292792463_rrrrr1.jpg"/>
          <p:cNvPicPr>
            <a:picLocks noChangeAspect="1" noChangeArrowheads="1"/>
          </p:cNvPicPr>
          <p:nvPr/>
        </p:nvPicPr>
        <p:blipFill>
          <a:blip r:embed="rId2" cstate="print"/>
          <a:srcRect l="-2210" t="18198" r="-610" b="723"/>
          <a:stretch>
            <a:fillRect/>
          </a:stretch>
        </p:blipFill>
        <p:spPr bwMode="auto">
          <a:xfrm>
            <a:off x="1285852" y="1571612"/>
            <a:ext cx="6643734" cy="3929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280740"/>
            <a:ext cx="7772400" cy="1780108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4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Окислительно – восстановительные реакции</a:t>
            </a:r>
            <a:endParaRPr lang="ru-RU" sz="54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022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932293"/>
            <a:ext cx="856895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u="sng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Попробуйте </a:t>
            </a:r>
            <a:r>
              <a:rPr lang="ru-RU" sz="2400" dirty="0">
                <a:effectLst/>
                <a:latin typeface="Times New Roman"/>
                <a:ea typeface="Times New Roman"/>
                <a:cs typeface="Times New Roman"/>
              </a:rPr>
              <a:t>составить схемы, которые отражали бы изменения степеней окисления у </a:t>
            </a: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элементов.</a:t>
            </a:r>
            <a:endParaRPr lang="ru-RU" sz="2400" dirty="0" smtClean="0">
              <a:effectLst/>
              <a:latin typeface="Calibri"/>
              <a:ea typeface="Times New Roman"/>
              <a:cs typeface="Times New Roman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Почему </a:t>
            </a:r>
            <a:r>
              <a:rPr lang="ru-RU" sz="2400" dirty="0">
                <a:effectLst/>
                <a:latin typeface="Times New Roman"/>
                <a:ea typeface="Times New Roman"/>
                <a:cs typeface="Times New Roman"/>
              </a:rPr>
              <a:t>изменяется степень </a:t>
            </a: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окисления?</a:t>
            </a:r>
            <a:endParaRPr lang="ru-RU" sz="2400" dirty="0" smtClean="0">
              <a:effectLst/>
              <a:latin typeface="Calibri"/>
              <a:ea typeface="Times New Roman"/>
              <a:cs typeface="Times New Roman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Как </a:t>
            </a:r>
            <a:r>
              <a:rPr lang="ru-RU" sz="2400" dirty="0">
                <a:effectLst/>
                <a:latin typeface="Times New Roman"/>
                <a:ea typeface="Times New Roman"/>
                <a:cs typeface="Times New Roman"/>
              </a:rPr>
              <a:t>назвать данные </a:t>
            </a: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процессы?</a:t>
            </a:r>
            <a:endParaRPr lang="ru-RU" sz="2400" dirty="0" smtClean="0">
              <a:effectLst/>
              <a:latin typeface="Calibri"/>
              <a:ea typeface="Times New Roman"/>
              <a:cs typeface="Times New Roman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Как </a:t>
            </a:r>
            <a:r>
              <a:rPr lang="ru-RU" sz="2400" dirty="0">
                <a:effectLst/>
                <a:latin typeface="Times New Roman"/>
                <a:ea typeface="Times New Roman"/>
                <a:cs typeface="Times New Roman"/>
              </a:rPr>
              <a:t>назвать элементы, а значит и вещества, содержащие их?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71936" y="179929"/>
            <a:ext cx="48045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Выполните задание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22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69789" y="179929"/>
            <a:ext cx="6394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effectLst>
                  <a:glow rad="101600">
                    <a:srgbClr val="1AB39F">
                      <a:lumMod val="7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Проверим, что получилось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596217"/>
            <a:ext cx="8064896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2К </a:t>
            </a:r>
            <a:r>
              <a:rPr lang="en-US" sz="2800" b="1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N</a:t>
            </a:r>
            <a:r>
              <a:rPr lang="ru-RU" sz="2800" b="1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O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ru-RU" sz="2800" b="1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 +  </a:t>
            </a:r>
            <a:r>
              <a:rPr lang="en-US" sz="2800" b="1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S</a:t>
            </a:r>
            <a:r>
              <a:rPr lang="ru-RU" sz="2800" b="1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 +  3</a:t>
            </a:r>
            <a:r>
              <a:rPr lang="en-US" sz="2800" b="1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C</a:t>
            </a:r>
            <a:r>
              <a:rPr lang="ru-RU" sz="2800" b="1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 =  К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2  </a:t>
            </a:r>
            <a:r>
              <a:rPr lang="en-US" sz="2800" b="1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S</a:t>
            </a:r>
            <a:r>
              <a:rPr lang="ru-RU" sz="2800" b="1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 +  </a:t>
            </a:r>
            <a:r>
              <a:rPr lang="en-US" sz="2800" b="1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N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ru-RU" sz="2800" b="1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 +  3</a:t>
            </a:r>
            <a:r>
              <a:rPr lang="en-US" sz="2800" b="1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C</a:t>
            </a:r>
            <a:r>
              <a:rPr lang="ru-RU" sz="2800" b="1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O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/>
                <a:ea typeface="Calibri"/>
                <a:cs typeface="Times New Roman"/>
              </a:rPr>
              <a:t>2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aseline="-25000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28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C</a:t>
            </a:r>
            <a:r>
              <a:rPr lang="ru-RU" sz="2800" baseline="30000" dirty="0" smtClean="0">
                <a:latin typeface="Times New Roman"/>
                <a:ea typeface="Times New Roman"/>
                <a:cs typeface="Times New Roman"/>
              </a:rPr>
              <a:t>0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– 4ē → 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C</a:t>
            </a:r>
            <a:r>
              <a:rPr lang="ru-RU" sz="2800" baseline="30000" dirty="0" smtClean="0">
                <a:latin typeface="Times New Roman"/>
                <a:ea typeface="Times New Roman"/>
                <a:cs typeface="Times New Roman"/>
              </a:rPr>
              <a:t>+4</a:t>
            </a:r>
            <a:endParaRPr lang="ru-RU" sz="28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S</a:t>
            </a:r>
            <a:r>
              <a:rPr lang="ru-RU" sz="2800" baseline="30000" dirty="0" smtClean="0">
                <a:latin typeface="Times New Roman"/>
                <a:ea typeface="Times New Roman"/>
                <a:cs typeface="Times New Roman"/>
              </a:rPr>
              <a:t>0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+ 2ē → 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S</a:t>
            </a:r>
            <a:r>
              <a:rPr lang="ru-RU" sz="2800" baseline="30000" dirty="0" smtClean="0">
                <a:latin typeface="Times New Roman"/>
                <a:ea typeface="Times New Roman"/>
                <a:cs typeface="Times New Roman"/>
              </a:rPr>
              <a:t>–2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        </a:t>
            </a:r>
            <a:endParaRPr lang="ru-RU" sz="2800" baseline="30000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N</a:t>
            </a:r>
            <a:r>
              <a:rPr lang="ru-RU" sz="2800" baseline="30000" dirty="0" smtClean="0">
                <a:latin typeface="Times New Roman"/>
                <a:ea typeface="Times New Roman"/>
                <a:cs typeface="Times New Roman"/>
              </a:rPr>
              <a:t>+5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+ 4ē → 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N</a:t>
            </a:r>
            <a:r>
              <a:rPr lang="ru-RU" sz="2800" baseline="-25000" dirty="0" smtClean="0"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800" baseline="30000" dirty="0" smtClean="0">
                <a:latin typeface="Times New Roman"/>
                <a:ea typeface="Times New Roman"/>
                <a:cs typeface="Times New Roman"/>
              </a:rPr>
              <a:t>+3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3823" y="2632931"/>
            <a:ext cx="3571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р.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кисления (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тдал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ē)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924944"/>
            <a:ext cx="977896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3200" b="1" baseline="30000" dirty="0" err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вос</a:t>
            </a:r>
            <a:r>
              <a:rPr lang="ru-RU" sz="3200" b="1" baseline="30000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-ль</a:t>
            </a:r>
            <a:endParaRPr lang="ru-RU" sz="3200" b="1" dirty="0">
              <a:solidFill>
                <a:schemeClr val="accent2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38916" y="3573016"/>
            <a:ext cx="424718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р.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осстановления (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зял ē)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933056"/>
            <a:ext cx="867545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3200" b="1" baseline="30000" dirty="0" err="1" smtClean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ок</a:t>
            </a:r>
            <a:r>
              <a:rPr lang="ru-RU" sz="3200" b="1" baseline="30000" dirty="0" smtClean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-ль</a:t>
            </a:r>
            <a:endParaRPr lang="ru-RU" sz="3200" b="1" dirty="0">
              <a:solidFill>
                <a:schemeClr val="accent2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4569339"/>
            <a:ext cx="424718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р.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осстановления (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зял ē)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095" y="4941168"/>
            <a:ext cx="867545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3200" b="1" baseline="30000" dirty="0" err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ок</a:t>
            </a:r>
            <a:r>
              <a:rPr lang="ru-RU" sz="3200" b="1" baseline="30000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</a:rPr>
              <a:t>-ль</a:t>
            </a:r>
            <a:endParaRPr lang="ru-RU" sz="3200" b="1" dirty="0">
              <a:solidFill>
                <a:schemeClr val="accent2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0148" y="1383159"/>
            <a:ext cx="6282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+   +5  -2         0           0         +   -2         0           +4  -2</a:t>
            </a:r>
            <a:endParaRPr lang="ru-RU" sz="2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47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83568" y="2924944"/>
            <a:ext cx="7404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- 4             -1    0  +1         +3                            +8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539552" y="2780928"/>
            <a:ext cx="7548607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483768" y="27809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059832" y="2636912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868144" y="2693965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444208" y="2693965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635896" y="2708920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139952" y="2708920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716016" y="2708920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292080" y="2708920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020272" y="2672916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524328" y="2693965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555776" y="2708920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051720" y="2693965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475656" y="2708920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71600" y="2708920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Дуга 26"/>
          <p:cNvSpPr/>
          <p:nvPr/>
        </p:nvSpPr>
        <p:spPr>
          <a:xfrm>
            <a:off x="755576" y="2276872"/>
            <a:ext cx="6984776" cy="648072"/>
          </a:xfrm>
          <a:prstGeom prst="arc">
            <a:avLst>
              <a:gd name="adj1" fmla="val 10803627"/>
              <a:gd name="adj2" fmla="val 21559632"/>
            </a:avLst>
          </a:prstGeom>
          <a:ln w="38100">
            <a:solidFill>
              <a:srgbClr val="0033C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29" name="Дуга 28"/>
          <p:cNvSpPr/>
          <p:nvPr/>
        </p:nvSpPr>
        <p:spPr>
          <a:xfrm rot="10800000">
            <a:off x="824224" y="2924944"/>
            <a:ext cx="6988136" cy="792087"/>
          </a:xfrm>
          <a:prstGeom prst="arc">
            <a:avLst>
              <a:gd name="adj1" fmla="val 10831388"/>
              <a:gd name="adj2" fmla="val 21559632"/>
            </a:avLst>
          </a:prstGeom>
          <a:ln w="381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9552" y="1487686"/>
            <a:ext cx="67001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Э – </a:t>
            </a:r>
            <a:r>
              <a:rPr lang="en-US" sz="3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ē </a:t>
            </a:r>
            <a:r>
              <a:rPr lang="ru-RU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ru-RU" sz="3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200" b="1" baseline="30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baseline="30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р. </a:t>
            </a:r>
            <a:r>
              <a:rPr lang="ru-RU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кисления (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тдал </a:t>
            </a:r>
            <a:r>
              <a:rPr lang="ru-RU" sz="32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ē)</a:t>
            </a:r>
          </a:p>
          <a:p>
            <a:r>
              <a:rPr lang="ru-RU" sz="3200" b="1" baseline="300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вос</a:t>
            </a:r>
            <a:r>
              <a:rPr lang="ru-RU" sz="3200" b="1" baseline="300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-ль</a:t>
            </a:r>
            <a:endParaRPr lang="ru-RU" sz="32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1560" y="3861048"/>
            <a:ext cx="76973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 +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ē 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 </a:t>
            </a:r>
            <a:r>
              <a:rPr lang="ru-RU" sz="3200" b="1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р. 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осстановления (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зял 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ē)</a:t>
            </a:r>
          </a:p>
          <a:p>
            <a:r>
              <a:rPr lang="ru-RU" sz="3200" b="1" baseline="30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3200" b="1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-ль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59232" y="188640"/>
            <a:ext cx="4761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Запишите правило:</a:t>
            </a:r>
            <a:endParaRPr lang="ru-RU" sz="320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7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79" b="-3588"/>
          <a:stretch/>
        </p:blipFill>
        <p:spPr bwMode="auto">
          <a:xfrm>
            <a:off x="539552" y="1537854"/>
            <a:ext cx="7848872" cy="5320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123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864096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33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/>
                <a:ea typeface="Times New Roman"/>
                <a:cs typeface="Times New Roman"/>
              </a:rPr>
              <a:t>В уравнениях реакций расставьте степени окисления элементов. Укажите, является ли реакция ОВР. Укажите элемент окислитель и элемент восстановитель. Напишите полуреакции окисления и восстановления:</a:t>
            </a:r>
            <a:endParaRPr lang="ru-RU" sz="2400" dirty="0">
              <a:solidFill>
                <a:srgbClr val="0033CC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71936" y="179929"/>
            <a:ext cx="48045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Выполните задание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708920"/>
            <a:ext cx="4320480" cy="3065455"/>
          </a:xfrm>
          <a:prstGeom prst="rect">
            <a:avLst/>
          </a:prstGeom>
          <a:ln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4Al + 3O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= 2Al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O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</a:rPr>
              <a:t>3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Zn + 2HCl = ZnCl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+ H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</a:rPr>
              <a:t>2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ZnO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+ 2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HCl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= ZnCl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+ H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O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4Cl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+ H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S + 4 H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O = H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SO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</a:rPr>
              <a:t>4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+ 8HCl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2NO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+ 2NaOH = NaNO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</a:rPr>
              <a:t>3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+ NaNO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+ H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O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32711" y="2708920"/>
            <a:ext cx="4331777" cy="3065455"/>
          </a:xfrm>
          <a:prstGeom prst="rect">
            <a:avLst/>
          </a:prstGeom>
          <a:ln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4P + 5O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= 2P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O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</a:rPr>
              <a:t>5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2Al + 6HCl = 2AlCl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</a:rPr>
              <a:t>3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+ 3H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</a:rPr>
              <a:t>2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CaO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+ 2HCl = CaCl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+ H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O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2KMnO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</a:rPr>
              <a:t>4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+ 16HCl = 5Cl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</a:rPr>
              <a:t>2 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+ 2MnCl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+ 2KCl+ 8H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O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Times New Roman"/>
                <a:ea typeface="Times New Roman"/>
                <a:cs typeface="Times New Roman"/>
              </a:rPr>
              <a:t>3Br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+ 6KOH = 5KBr +KBrO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</a:rPr>
              <a:t>3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+ 3H</a:t>
            </a:r>
            <a:r>
              <a:rPr lang="en-US" sz="2400" baseline="-25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O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06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419278"/>
            <a:ext cx="8208912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Реакции, в которых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окислителем и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восстановителем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является один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элемент называются реакциями </a:t>
            </a:r>
            <a:r>
              <a:rPr lang="ru-RU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диспропорционирования</a:t>
            </a:r>
            <a:endParaRPr lang="ru-RU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179929"/>
            <a:ext cx="5581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Запишите определение</a:t>
            </a:r>
            <a:endParaRPr lang="ru-RU" sz="320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3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71936" y="179929"/>
            <a:ext cx="48045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Выполните задание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434" y="1196752"/>
            <a:ext cx="8665043" cy="490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u="sng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Задание:</a:t>
            </a:r>
            <a:endParaRPr lang="ru-RU" sz="3200" u="sng" dirty="0">
              <a:solidFill>
                <a:srgbClr val="0033CC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Составьте валентную схему атома серы в основном состоянии:</a:t>
            </a:r>
            <a:endParaRPr lang="ru-RU" sz="2400" dirty="0">
              <a:solidFill>
                <a:srgbClr val="0033CC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Составьте валентную схему атома серы, который принимает или отдает ē, приобретая ту или иную степень окисления, приведите примеры веществ, в которых элемент имеет данные степени окисления.</a:t>
            </a:r>
            <a:endParaRPr lang="ru-RU" sz="2400" dirty="0">
              <a:solidFill>
                <a:srgbClr val="0033CC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Находясь в данных состояниях, что может делать атом со своими электронами?</a:t>
            </a:r>
            <a:endParaRPr lang="ru-RU" sz="2400" dirty="0">
              <a:solidFill>
                <a:srgbClr val="0033CC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</a:rPr>
              <a:t>Какие вещества могут быть только окислителями, только восстановителями или тем и другим?</a:t>
            </a:r>
            <a:endParaRPr lang="ru-RU" sz="2400" dirty="0">
              <a:solidFill>
                <a:srgbClr val="0033CC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6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746</TotalTime>
  <Words>868</Words>
  <Application>Microsoft Office PowerPoint</Application>
  <PresentationFormat>Экран (4:3)</PresentationFormat>
  <Paragraphs>117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Слайд 1</vt:lpstr>
      <vt:lpstr>Окислительно – восстановительные реакции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Валя</dc:creator>
  <cp:lastModifiedBy>Use</cp:lastModifiedBy>
  <cp:revision>28</cp:revision>
  <dcterms:created xsi:type="dcterms:W3CDTF">2013-08-15T06:21:16Z</dcterms:created>
  <dcterms:modified xsi:type="dcterms:W3CDTF">2013-09-18T16:42:47Z</dcterms:modified>
</cp:coreProperties>
</file>