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5"/>
  </p:notesMasterIdLst>
  <p:handoutMasterIdLst>
    <p:handoutMasterId r:id="rId16"/>
  </p:handoutMasterIdLst>
  <p:sldIdLst>
    <p:sldId id="259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99"/>
    <a:srgbClr val="CC99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584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4C6D0E-79C6-4FA8-AE4C-D374DEACC068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15CE50-7011-4662-8168-E982A8A37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8D9CB4-EEF9-4C7D-9578-E428525287BE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6F9E88-B04E-4EDE-A435-07C137707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32D7A6-4DFC-4660-AE71-C842197763F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5054F0CE-0A4C-4D0B-A7EA-80EF32BA31E0}" type="datetimeFigureOut">
              <a:rPr lang="ru-RU" smtClean="0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D4FB36AF-B6B5-48AA-AA42-25DF46C4B6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240AE-38C3-4040-B612-EDFE6951656B}" type="datetimeFigureOut">
              <a:rPr lang="ru-RU" smtClean="0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C5E4B-8147-4652-A3A5-F23AC2A607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0981C-50CD-44F6-BA50-61E01473E394}" type="datetimeFigureOut">
              <a:rPr lang="ru-RU" smtClean="0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E0A15-D829-4900-BA01-DD394528C2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55BCF8D-6203-4BF1-B5DB-341E6B9C2AF3}" type="datetimeFigureOut">
              <a:rPr lang="ru-RU" smtClean="0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35F83A50-2317-49CD-B654-6253E9EA8D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8CDF11AF-F260-42EC-A729-F250B5C00A9F}" type="datetimeFigureOut">
              <a:rPr lang="ru-RU" smtClean="0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9E5851F-B748-4715-A887-B41F3C8BF0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6D0CDD-5CD5-42C3-A0E2-E1AF9A35C3E4}" type="datetimeFigureOut">
              <a:rPr lang="ru-RU" smtClean="0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C0928-4CFD-478D-B536-33836E7DBE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027A32-A073-486D-8F72-B7A5E4012CCF}" type="datetimeFigureOut">
              <a:rPr lang="ru-RU" smtClean="0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5A756-DE2C-4D9C-93AA-8FC83ADFEC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181FCF6-443D-4008-9E33-DD74BC578C00}" type="datetimeFigureOut">
              <a:rPr lang="ru-RU" smtClean="0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ED420E68-5583-491E-8CC0-DDF0109918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B1A52E-AC2D-415D-ADC8-44BB3680EC25}" type="datetimeFigureOut">
              <a:rPr lang="ru-RU" smtClean="0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96189-9370-44A1-9AA3-4D2EB16324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EE7DB76F-99E6-442A-BE2F-EA902C02A25B}" type="datetimeFigureOut">
              <a:rPr lang="ru-RU" smtClean="0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C1CB9487-C00D-4068-A774-70AD42630F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5E5F8FAF-D8AE-46E8-835D-21881C8D3023}" type="datetimeFigureOut">
              <a:rPr lang="ru-RU" smtClean="0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E805509-C57D-42BD-8CBF-B157E37B6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042BD82-014E-423A-992D-ED163CF179C7}" type="datetimeFigureOut">
              <a:rPr lang="ru-RU" smtClean="0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C33CE7-9FC3-4CF3-9859-19480CFFD1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" y="1071563"/>
            <a:ext cx="871378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Социальная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адаптированность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1571625" y="1928813"/>
            <a:ext cx="72866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39750" algn="l"/>
              </a:tabLst>
            </a:pPr>
            <a:r>
              <a:rPr lang="ru-RU" sz="3200">
                <a:latin typeface="Calibri" pitchFamily="34" charset="0"/>
                <a:cs typeface="Times New Roman" pitchFamily="18" charset="0"/>
              </a:rPr>
              <a:t>это способность человека мыслить, действовать и вести образ жизни соответственно сложившимся социальным условиям.</a:t>
            </a:r>
            <a:endParaRPr lang="ru-RU" sz="3200"/>
          </a:p>
        </p:txBody>
      </p:sp>
      <p:pic>
        <p:nvPicPr>
          <p:cNvPr id="5124" name="Picture 2" descr="j03369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54563"/>
            <a:ext cx="1643063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63" y="428625"/>
            <a:ext cx="7858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>
              <a:defRPr/>
            </a:pPr>
            <a:r>
              <a:rPr lang="ru-RU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Курсы по выбору обучающихся и элективные курсы.</a:t>
            </a:r>
            <a:endParaRPr lang="ru-RU" sz="24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50" y="1000125"/>
          <a:ext cx="7215188" cy="4508500"/>
        </p:xfrm>
        <a:graphic>
          <a:graphicData uri="http://schemas.openxmlformats.org/drawingml/2006/table">
            <a:tbl>
              <a:tblPr/>
              <a:tblGrid>
                <a:gridCol w="857250"/>
                <a:gridCol w="2857500"/>
                <a:gridCol w="3500438"/>
              </a:tblGrid>
              <a:tr h="1000125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630238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630238" algn="l"/>
                        </a:tabLst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Предпрофильные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курсы (9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630238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Элективные курсы </a:t>
                      </a: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630238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(10-11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0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630238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630238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630238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630238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630238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«ХИМИЯ В ПРОФЕССИЯХ»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«Химия в задачах» </a:t>
                      </a: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 класс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25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630238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630238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«Химия в задачах»</a:t>
                      </a: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  <a:tab pos="630238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 класс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57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4714875"/>
            <a:ext cx="28844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00313" y="0"/>
            <a:ext cx="3357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539750" algn="l"/>
              </a:tabLst>
              <a:defRPr/>
            </a:pPr>
            <a:r>
              <a:rPr lang="ru-RU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Трансляция опыта</a:t>
            </a:r>
            <a:endParaRPr lang="ru-RU" sz="24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857250"/>
            <a:ext cx="91582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b="1" i="1">
                <a:cs typeface="Arial" charset="0"/>
              </a:rPr>
              <a:t>Выступление на районном семинаре учителей химии  с докладом «Работа</a:t>
            </a:r>
          </a:p>
          <a:p>
            <a:r>
              <a:rPr lang="ru-RU" b="1" i="1">
                <a:cs typeface="Arial" charset="0"/>
              </a:rPr>
              <a:t> с одаренными детьми»</a:t>
            </a:r>
          </a:p>
          <a:p>
            <a:endParaRPr lang="ru-RU" b="1" i="1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0" y="1643063"/>
            <a:ext cx="8929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endParaRPr lang="ru-RU" b="1" i="1">
              <a:cs typeface="Arial" charset="0"/>
            </a:endParaRPr>
          </a:p>
          <a:p>
            <a:pPr>
              <a:buFontTx/>
              <a:buChar char="•"/>
            </a:pPr>
            <a:r>
              <a:rPr lang="ru-RU" b="1" i="1">
                <a:cs typeface="Arial" charset="0"/>
              </a:rPr>
              <a:t>Обобщение опыта своей работы на уровне школы, районного МО учителей химии;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2286000"/>
            <a:ext cx="914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endParaRPr lang="ru-RU" b="1" i="1">
              <a:cs typeface="Arial" charset="0"/>
            </a:endParaRPr>
          </a:p>
          <a:p>
            <a:pPr>
              <a:buFontTx/>
              <a:buChar char="•"/>
            </a:pPr>
            <a:endParaRPr lang="ru-RU" b="1" i="1">
              <a:cs typeface="Arial" charset="0"/>
            </a:endParaRPr>
          </a:p>
          <a:p>
            <a:pPr>
              <a:buFontTx/>
              <a:buChar char="•"/>
            </a:pPr>
            <a:r>
              <a:rPr lang="ru-RU" b="1" i="1">
                <a:cs typeface="Arial" charset="0"/>
              </a:rPr>
              <a:t>Проведение открытых  уроков по химии  с использованием современных информационных технологий, открытых уроков в рамках районных семинаров учителей  химии;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3357563"/>
            <a:ext cx="914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endParaRPr lang="ru-RU" b="1" i="1"/>
          </a:p>
          <a:p>
            <a:r>
              <a:rPr lang="ru-RU" b="1" i="1"/>
              <a:t> </a:t>
            </a:r>
          </a:p>
          <a:p>
            <a:pPr>
              <a:buFontTx/>
              <a:buChar char="•"/>
            </a:pPr>
            <a:endParaRPr lang="ru-RU" b="1" i="1"/>
          </a:p>
          <a:p>
            <a:pPr>
              <a:buFontTx/>
              <a:buChar char="•"/>
            </a:pPr>
            <a:r>
              <a:rPr lang="ru-RU" b="1" i="1"/>
              <a:t>Оформление собственного сайта в социальной сети педагогических работников, где представлены различные методические разработки открытых уроков, рабочие программы курса химии, дидактический материал к некоторым урокам.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214438" y="428625"/>
            <a:ext cx="542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539750" algn="l"/>
                <a:tab pos="630238" algn="l"/>
              </a:tabLst>
              <a:defRPr/>
            </a:pPr>
            <a:r>
              <a:rPr lang="ru-RU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949325"/>
            <a:ext cx="914400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39750" algn="l"/>
                <a:tab pos="630238" algn="l"/>
              </a:tabLst>
            </a:pPr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2010г</a:t>
            </a:r>
          </a:p>
          <a:p>
            <a:pPr>
              <a:tabLst>
                <a:tab pos="539750" algn="l"/>
                <a:tab pos="630238" algn="l"/>
              </a:tabLst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q"/>
              <a:tabLst>
                <a:tab pos="539750" algn="l"/>
                <a:tab pos="630238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Разработка модели;</a:t>
            </a:r>
          </a:p>
          <a:p>
            <a:pPr eaLnBrk="0" hangingPunct="0">
              <a:buFont typeface="Wingdings" pitchFamily="2" charset="2"/>
              <a:buChar char="q"/>
              <a:tabLst>
                <a:tab pos="539750" algn="l"/>
                <a:tab pos="630238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Диагностика и мониторинг социальной адаптации обучающихся;</a:t>
            </a:r>
          </a:p>
          <a:p>
            <a:pPr eaLnBrk="0" hangingPunct="0">
              <a:buFont typeface="Wingdings" pitchFamily="2" charset="2"/>
              <a:buChar char="q"/>
              <a:tabLst>
                <a:tab pos="539750" algn="l"/>
                <a:tab pos="630238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Разработка образовательных программ по предмету,  курсам по выбору и элективным курсам, обновление УМК. </a:t>
            </a:r>
          </a:p>
          <a:p>
            <a:pPr eaLnBrk="0" hangingPunct="0">
              <a:tabLst>
                <a:tab pos="539750" algn="l"/>
                <a:tab pos="630238" algn="l"/>
              </a:tabLst>
            </a:pPr>
            <a:endParaRPr lang="ru-RU" b="1" u="sng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539750" algn="l"/>
                <a:tab pos="630238" algn="l"/>
              </a:tabLst>
            </a:pPr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2011-2013г</a:t>
            </a:r>
          </a:p>
          <a:p>
            <a:pPr eaLnBrk="0" hangingPunct="0">
              <a:tabLst>
                <a:tab pos="539750" algn="l"/>
                <a:tab pos="630238" algn="l"/>
              </a:tabLst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q"/>
              <a:tabLst>
                <a:tab pos="539750" algn="l"/>
                <a:tab pos="630238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Апробация модели;</a:t>
            </a:r>
          </a:p>
          <a:p>
            <a:pPr eaLnBrk="0" hangingPunct="0">
              <a:buFont typeface="Wingdings" pitchFamily="2" charset="2"/>
              <a:buChar char="q"/>
              <a:tabLst>
                <a:tab pos="539750" algn="l"/>
                <a:tab pos="630238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Модернизация методики преподавания на основе инновационных</a:t>
            </a:r>
          </a:p>
          <a:p>
            <a:pPr eaLnBrk="0" hangingPunct="0">
              <a:tabLst>
                <a:tab pos="539750" algn="l"/>
                <a:tab pos="630238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    средств обучения и ее результативность.</a:t>
            </a:r>
          </a:p>
          <a:p>
            <a:pPr eaLnBrk="0" hangingPunct="0">
              <a:tabLst>
                <a:tab pos="539750" algn="l"/>
                <a:tab pos="630238" algn="l"/>
              </a:tabLst>
            </a:pPr>
            <a:endParaRPr lang="ru-RU" b="1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539750" algn="l"/>
                <a:tab pos="630238" algn="l"/>
              </a:tabLst>
            </a:pPr>
            <a:r>
              <a:rPr lang="ru-RU" sz="2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2013-2014 г</a:t>
            </a:r>
          </a:p>
          <a:p>
            <a:pPr eaLnBrk="0" hangingPunct="0">
              <a:tabLst>
                <a:tab pos="539750" algn="l"/>
                <a:tab pos="630238" algn="l"/>
              </a:tabLst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q"/>
              <a:tabLst>
                <a:tab pos="539750" algn="l"/>
                <a:tab pos="630238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Дальнейшая модернизация методики преподавания на основе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539750" algn="l"/>
                <a:tab pos="630238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высокотехнологичных средств обучения;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q"/>
              <a:tabLst>
                <a:tab pos="539750" algn="l"/>
                <a:tab pos="630238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Разработка и внедрение новых критериев оценивания обучающихся;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q"/>
              <a:tabLst>
                <a:tab pos="539750" algn="l"/>
                <a:tab pos="630238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Мониторинг результатов;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q"/>
              <a:tabLst>
                <a:tab pos="539750" algn="l"/>
                <a:tab pos="630238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Трансляция опыта.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3" descr="D:\Documents and Settings\Root\Рабочий стол\для светы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9938" y="420688"/>
            <a:ext cx="1738312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D:\Documents and Settings\Root\Рабочий стол\для светы\kla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6913" y="3779838"/>
            <a:ext cx="1957387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25" y="500063"/>
            <a:ext cx="52800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0" y="1357313"/>
            <a:ext cx="4910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buFontTx/>
              <a:buChar char="•"/>
              <a:tabLst>
                <a:tab pos="539750" algn="l"/>
                <a:tab pos="630238" algn="l"/>
              </a:tabLst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Закон РФ  «Об образовании»;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2143125"/>
            <a:ext cx="8429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  <a:tabLst>
                <a:tab pos="539750" algn="l"/>
                <a:tab pos="630238" algn="l"/>
              </a:tabLst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«Концепция модернизации российского </a:t>
            </a:r>
          </a:p>
          <a:p>
            <a:pPr algn="just">
              <a:tabLst>
                <a:tab pos="539750" algn="l"/>
                <a:tab pos="630238" algn="l"/>
              </a:tabLst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   образования на период до    2010 года»;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0" y="3429000"/>
            <a:ext cx="77597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buFontTx/>
              <a:buChar char="•"/>
              <a:tabLst>
                <a:tab pos="539750" algn="l"/>
                <a:tab pos="630238" algn="l"/>
              </a:tabLst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«Концепция профильного обучения на старшей </a:t>
            </a:r>
          </a:p>
          <a:p>
            <a:pPr algn="just">
              <a:tabLst>
                <a:tab pos="539750" algn="l"/>
                <a:tab pos="630238" algn="l"/>
              </a:tabLst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   ступени общего образования»;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14313" y="928688"/>
            <a:ext cx="8715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ru-RU" sz="3600" b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Инновационный образовательный проект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00125" y="1714500"/>
            <a:ext cx="76231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539750" algn="l"/>
              </a:tabLst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Создание модели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39750" algn="l"/>
              </a:tabLst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социально адаптированной 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39750" algn="l"/>
              </a:tabLst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личности выпускника 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39750" algn="l"/>
              </a:tabLst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посредством интеграции 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39750" algn="l"/>
              </a:tabLst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учебной и внеклассной 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39750" algn="l"/>
              </a:tabLst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работы учителя 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химии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8" name="Picture 1" descr="j02155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43500"/>
            <a:ext cx="15113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0" y="0"/>
            <a:ext cx="350043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Гипотеза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если:</a:t>
            </a: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0" y="121443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  <a:tabLst>
                <a:tab pos="539750" algn="l"/>
              </a:tabLst>
            </a:pPr>
            <a:r>
              <a:rPr lang="ru-RU" sz="2000" b="1">
                <a:solidFill>
                  <a:srgbClr val="02303E"/>
                </a:solidFill>
                <a:latin typeface="Calibri" pitchFamily="34" charset="0"/>
                <a:cs typeface="Times New Roman" pitchFamily="18" charset="0"/>
              </a:rPr>
              <a:t>мотивировать обучающегося, вызвать личностный интерес для  освоения химии,</a:t>
            </a:r>
            <a:endParaRPr lang="ru-RU" sz="2000" b="1">
              <a:solidFill>
                <a:srgbClr val="02303E"/>
              </a:solidFill>
            </a:endParaRP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1857375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  <a:tabLst>
                <a:tab pos="539750" algn="l"/>
                <a:tab pos="768350" algn="l"/>
              </a:tabLst>
            </a:pPr>
            <a:r>
              <a:rPr lang="ru-RU" sz="2000" b="1">
                <a:solidFill>
                  <a:srgbClr val="02303E"/>
                </a:solidFill>
                <a:latin typeface="Calibri" pitchFamily="34" charset="0"/>
                <a:cs typeface="Times New Roman" pitchFamily="18" charset="0"/>
              </a:rPr>
              <a:t>создать психологический комфорт обучающемуся, создать условия для возникновения реальной  «ситуации успеха» обучающегося в образовательном пространстве,</a:t>
            </a:r>
            <a:endParaRPr lang="ru-RU" sz="2000" b="1">
              <a:solidFill>
                <a:srgbClr val="02303E"/>
              </a:solidFill>
            </a:endParaRP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0" y="2786063"/>
            <a:ext cx="8540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Ø"/>
              <a:tabLst>
                <a:tab pos="539750" algn="l"/>
                <a:tab pos="768350" algn="l"/>
              </a:tabLst>
            </a:pPr>
            <a:r>
              <a:rPr lang="ru-RU" sz="2000" b="1">
                <a:solidFill>
                  <a:srgbClr val="02303E"/>
                </a:solidFill>
                <a:latin typeface="Calibri" pitchFamily="34" charset="0"/>
                <a:cs typeface="Times New Roman" pitchFamily="18" charset="0"/>
              </a:rPr>
              <a:t>создать среду для развития мыслительных способностей обучающегося,</a:t>
            </a:r>
            <a:endParaRPr lang="ru-RU" sz="2000" b="1">
              <a:solidFill>
                <a:srgbClr val="02303E"/>
              </a:solidFill>
            </a:endParaRP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314325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  <a:tabLst>
                <a:tab pos="539750" algn="l"/>
                <a:tab pos="768350" algn="l"/>
              </a:tabLst>
            </a:pPr>
            <a:r>
              <a:rPr lang="ru-RU" sz="2000" b="1">
                <a:solidFill>
                  <a:srgbClr val="02303E"/>
                </a:solidFill>
                <a:latin typeface="Calibri" pitchFamily="34" charset="0"/>
                <a:cs typeface="Times New Roman" pitchFamily="18" charset="0"/>
              </a:rPr>
              <a:t>в образовательном пространстве урока применять  проблемные, эвристические, рефлексивные методы,</a:t>
            </a:r>
            <a:endParaRPr lang="ru-RU" sz="2000" b="1">
              <a:solidFill>
                <a:srgbClr val="02303E"/>
              </a:solidFill>
            </a:endParaRP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0" y="385762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  <a:tabLst>
                <a:tab pos="539750" algn="l"/>
                <a:tab pos="768350" algn="l"/>
              </a:tabLst>
            </a:pPr>
            <a:r>
              <a:rPr lang="ru-RU" sz="2000" b="1">
                <a:solidFill>
                  <a:srgbClr val="02303E"/>
                </a:solidFill>
                <a:latin typeface="Calibri" pitchFamily="34" charset="0"/>
                <a:cs typeface="Times New Roman" pitchFamily="18" charset="0"/>
              </a:rPr>
              <a:t>учебно-воспитательный процесс  строить на субъективном характере </a:t>
            </a:r>
          </a:p>
          <a:p>
            <a:pPr>
              <a:tabLst>
                <a:tab pos="539750" algn="l"/>
                <a:tab pos="768350" algn="l"/>
              </a:tabLst>
            </a:pPr>
            <a:r>
              <a:rPr lang="ru-RU" sz="2000" b="1">
                <a:solidFill>
                  <a:srgbClr val="02303E"/>
                </a:solidFill>
                <a:latin typeface="Calibri" pitchFamily="34" charset="0"/>
                <a:cs typeface="Times New Roman" pitchFamily="18" charset="0"/>
              </a:rPr>
              <a:t>отношений,</a:t>
            </a:r>
            <a:endParaRPr lang="ru-RU" sz="2000" b="1">
              <a:solidFill>
                <a:srgbClr val="02303E"/>
              </a:solidFill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4500563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  <a:tabLst>
                <a:tab pos="539750" algn="l"/>
                <a:tab pos="768350" algn="l"/>
              </a:tabLst>
            </a:pPr>
            <a:r>
              <a:rPr lang="ru-RU" sz="2000" b="1">
                <a:solidFill>
                  <a:srgbClr val="02303E"/>
                </a:solidFill>
                <a:latin typeface="Calibri" pitchFamily="34" charset="0"/>
                <a:cs typeface="Times New Roman" pitchFamily="18" charset="0"/>
              </a:rPr>
              <a:t>обеспечивать организацию поисковой продуктивной деятельности обучающегося на занятиях математики, деятельность обучающегося проектировать с опорой на зону ближайшего его развития и осуществлять перевод в зону ближайшего развития, то</a:t>
            </a:r>
            <a:endParaRPr lang="ru-RU" sz="2000" b="1">
              <a:solidFill>
                <a:srgbClr val="02303E"/>
              </a:solidFill>
            </a:endParaRPr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1357313" y="5857875"/>
            <a:ext cx="7786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39750" algn="l"/>
              </a:tabLst>
            </a:pPr>
            <a:r>
              <a:rPr lang="ru-RU" sz="2400" b="1" i="1">
                <a:latin typeface="Calibri" pitchFamily="34" charset="0"/>
                <a:cs typeface="Times New Roman" pitchFamily="18" charset="0"/>
              </a:rPr>
              <a:t>мы получим всесторонне развитую личность  легко адаптирующуюся к любым социальным ситуациям.</a:t>
            </a:r>
            <a:endParaRPr lang="ru-RU" sz="2400" b="1"/>
          </a:p>
        </p:txBody>
      </p:sp>
      <p:pic>
        <p:nvPicPr>
          <p:cNvPr id="7178" name="Picture 8" descr="j02374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430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642918"/>
            <a:ext cx="923330" cy="6072182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Условия, необходимые для реализации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                          данного проекта</a:t>
            </a:r>
            <a:endParaRPr lang="ru-RU" sz="2400" dirty="0">
              <a:latin typeface="+mn-lt"/>
            </a:endParaRPr>
          </a:p>
        </p:txBody>
      </p:sp>
      <p:grpSp>
        <p:nvGrpSpPr>
          <p:cNvPr id="8195" name="Стрелка вправо 5"/>
          <p:cNvGrpSpPr>
            <a:grpSpLocks/>
          </p:cNvGrpSpPr>
          <p:nvPr/>
        </p:nvGrpSpPr>
        <p:grpSpPr bwMode="auto">
          <a:xfrm>
            <a:off x="1352550" y="749300"/>
            <a:ext cx="1927225" cy="287338"/>
            <a:chOff x="852" y="472"/>
            <a:chExt cx="1214" cy="181"/>
          </a:xfrm>
        </p:grpSpPr>
        <p:pic>
          <p:nvPicPr>
            <p:cNvPr id="8230" name="Стрелка вправо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2" y="472"/>
              <a:ext cx="121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1" name="Text Box 4"/>
            <p:cNvSpPr txBox="1">
              <a:spLocks noChangeArrowheads="1"/>
            </p:cNvSpPr>
            <p:nvPr/>
          </p:nvSpPr>
          <p:spPr bwMode="auto">
            <a:xfrm>
              <a:off x="900" y="517"/>
              <a:ext cx="1102" cy="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8196" name="Стрелка вправо 6"/>
          <p:cNvGrpSpPr>
            <a:grpSpLocks/>
          </p:cNvGrpSpPr>
          <p:nvPr/>
        </p:nvGrpSpPr>
        <p:grpSpPr bwMode="auto">
          <a:xfrm>
            <a:off x="1352550" y="1822450"/>
            <a:ext cx="2000250" cy="360363"/>
            <a:chOff x="852" y="1148"/>
            <a:chExt cx="1260" cy="227"/>
          </a:xfrm>
        </p:grpSpPr>
        <p:pic>
          <p:nvPicPr>
            <p:cNvPr id="8228" name="Стрелка вправо 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2" y="1148"/>
              <a:ext cx="1260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9" name="Text Box 7"/>
            <p:cNvSpPr txBox="1">
              <a:spLocks noChangeArrowheads="1"/>
            </p:cNvSpPr>
            <p:nvPr/>
          </p:nvSpPr>
          <p:spPr bwMode="auto">
            <a:xfrm>
              <a:off x="900" y="1204"/>
              <a:ext cx="1136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8197" name="Стрелка вправо 7"/>
          <p:cNvGrpSpPr>
            <a:grpSpLocks/>
          </p:cNvGrpSpPr>
          <p:nvPr/>
        </p:nvGrpSpPr>
        <p:grpSpPr bwMode="auto">
          <a:xfrm>
            <a:off x="1352550" y="3035300"/>
            <a:ext cx="1927225" cy="360363"/>
            <a:chOff x="852" y="1912"/>
            <a:chExt cx="1214" cy="227"/>
          </a:xfrm>
        </p:grpSpPr>
        <p:pic>
          <p:nvPicPr>
            <p:cNvPr id="8226" name="Стрелка вправо 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2" y="1912"/>
              <a:ext cx="121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7" name="Text Box 10"/>
            <p:cNvSpPr txBox="1">
              <a:spLocks noChangeArrowheads="1"/>
            </p:cNvSpPr>
            <p:nvPr/>
          </p:nvSpPr>
          <p:spPr bwMode="auto">
            <a:xfrm>
              <a:off x="900" y="1969"/>
              <a:ext cx="109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8198" name="Стрелка вправо 8"/>
          <p:cNvGrpSpPr>
            <a:grpSpLocks/>
          </p:cNvGrpSpPr>
          <p:nvPr/>
        </p:nvGrpSpPr>
        <p:grpSpPr bwMode="auto">
          <a:xfrm>
            <a:off x="1285875" y="4248150"/>
            <a:ext cx="1854200" cy="360363"/>
            <a:chOff x="810" y="2676"/>
            <a:chExt cx="1168" cy="227"/>
          </a:xfrm>
        </p:grpSpPr>
        <p:pic>
          <p:nvPicPr>
            <p:cNvPr id="8224" name="Стрелка вправо 8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10" y="2676"/>
              <a:ext cx="1168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5" name="Text Box 13"/>
            <p:cNvSpPr txBox="1">
              <a:spLocks noChangeArrowheads="1"/>
            </p:cNvSpPr>
            <p:nvPr/>
          </p:nvSpPr>
          <p:spPr bwMode="auto">
            <a:xfrm>
              <a:off x="855" y="2734"/>
              <a:ext cx="1046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8199" name="Стрелка вправо 9"/>
          <p:cNvGrpSpPr>
            <a:grpSpLocks/>
          </p:cNvGrpSpPr>
          <p:nvPr/>
        </p:nvGrpSpPr>
        <p:grpSpPr bwMode="auto">
          <a:xfrm>
            <a:off x="1285875" y="5535613"/>
            <a:ext cx="1781175" cy="358775"/>
            <a:chOff x="810" y="3487"/>
            <a:chExt cx="1122" cy="226"/>
          </a:xfrm>
        </p:grpSpPr>
        <p:pic>
          <p:nvPicPr>
            <p:cNvPr id="8222" name="Стрелка вправо 9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10" y="3487"/>
              <a:ext cx="1122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3" name="Text Box 16"/>
            <p:cNvSpPr txBox="1">
              <a:spLocks noChangeArrowheads="1"/>
            </p:cNvSpPr>
            <p:nvPr/>
          </p:nvSpPr>
          <p:spPr bwMode="auto">
            <a:xfrm>
              <a:off x="855" y="3544"/>
              <a:ext cx="100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8200" name="Овал 10"/>
          <p:cNvGrpSpPr>
            <a:grpSpLocks/>
          </p:cNvGrpSpPr>
          <p:nvPr/>
        </p:nvGrpSpPr>
        <p:grpSpPr bwMode="auto">
          <a:xfrm>
            <a:off x="3352800" y="323850"/>
            <a:ext cx="4144963" cy="1144588"/>
            <a:chOff x="2112" y="204"/>
            <a:chExt cx="2611" cy="721"/>
          </a:xfrm>
        </p:grpSpPr>
        <p:pic>
          <p:nvPicPr>
            <p:cNvPr id="8220" name="Овал 10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12" y="204"/>
              <a:ext cx="2611" cy="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1" name="Text Box 19"/>
            <p:cNvSpPr txBox="1">
              <a:spLocks noChangeArrowheads="1"/>
            </p:cNvSpPr>
            <p:nvPr/>
          </p:nvSpPr>
          <p:spPr bwMode="auto">
            <a:xfrm>
              <a:off x="2529" y="317"/>
              <a:ext cx="178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200" b="1" i="1">
                  <a:latin typeface="Calibri" pitchFamily="34" charset="0"/>
                </a:rPr>
                <a:t>Потребность социума в успешной адаптации к социальным и экономическим условиям в быстро меняющемся современном мире</a:t>
              </a:r>
              <a:r>
                <a:rPr lang="ru-RU" sz="1200">
                  <a:latin typeface="Calibri" pitchFamily="34" charset="0"/>
                </a:rPr>
                <a:t>.</a:t>
              </a:r>
            </a:p>
          </p:txBody>
        </p:sp>
      </p:grpSp>
      <p:grpSp>
        <p:nvGrpSpPr>
          <p:cNvPr id="8201" name="Овал 11"/>
          <p:cNvGrpSpPr>
            <a:grpSpLocks/>
          </p:cNvGrpSpPr>
          <p:nvPr/>
        </p:nvGrpSpPr>
        <p:grpSpPr bwMode="auto">
          <a:xfrm>
            <a:off x="3352800" y="1390650"/>
            <a:ext cx="4286250" cy="1365250"/>
            <a:chOff x="2112" y="876"/>
            <a:chExt cx="2700" cy="860"/>
          </a:xfrm>
        </p:grpSpPr>
        <p:pic>
          <p:nvPicPr>
            <p:cNvPr id="8218" name="Овал 11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12" y="876"/>
              <a:ext cx="2700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9" name="Text Box 22"/>
            <p:cNvSpPr txBox="1">
              <a:spLocks noChangeArrowheads="1"/>
            </p:cNvSpPr>
            <p:nvPr/>
          </p:nvSpPr>
          <p:spPr bwMode="auto">
            <a:xfrm>
              <a:off x="2542" y="1012"/>
              <a:ext cx="1846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1100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8202" name="Овал 12"/>
          <p:cNvGrpSpPr>
            <a:grpSpLocks/>
          </p:cNvGrpSpPr>
          <p:nvPr/>
        </p:nvGrpSpPr>
        <p:grpSpPr bwMode="auto">
          <a:xfrm>
            <a:off x="3140075" y="2676525"/>
            <a:ext cx="4424363" cy="1219200"/>
            <a:chOff x="1978" y="1686"/>
            <a:chExt cx="2787" cy="768"/>
          </a:xfrm>
        </p:grpSpPr>
        <p:pic>
          <p:nvPicPr>
            <p:cNvPr id="8216" name="Овал 12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978" y="1686"/>
              <a:ext cx="2787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7" name="Text Box 25"/>
            <p:cNvSpPr txBox="1">
              <a:spLocks noChangeArrowheads="1"/>
            </p:cNvSpPr>
            <p:nvPr/>
          </p:nvSpPr>
          <p:spPr bwMode="auto">
            <a:xfrm>
              <a:off x="2420" y="1809"/>
              <a:ext cx="1910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400" b="1" i="1">
                  <a:latin typeface="Calibri" pitchFamily="34" charset="0"/>
                </a:rPr>
                <a:t>Использование современных образовательных программ, УМК, мультимедийных  приложений к уроку.</a:t>
              </a:r>
              <a:r>
                <a:rPr lang="ru-RU" sz="1400" b="1"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8203" name="Овал 13"/>
          <p:cNvGrpSpPr>
            <a:grpSpLocks/>
          </p:cNvGrpSpPr>
          <p:nvPr/>
        </p:nvGrpSpPr>
        <p:grpSpPr bwMode="auto">
          <a:xfrm>
            <a:off x="3213100" y="3822700"/>
            <a:ext cx="4284663" cy="1219200"/>
            <a:chOff x="2024" y="2408"/>
            <a:chExt cx="2699" cy="768"/>
          </a:xfrm>
        </p:grpSpPr>
        <p:pic>
          <p:nvPicPr>
            <p:cNvPr id="8214" name="Овал 13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024" y="2408"/>
              <a:ext cx="2699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5" name="Text Box 28"/>
            <p:cNvSpPr txBox="1">
              <a:spLocks noChangeArrowheads="1"/>
            </p:cNvSpPr>
            <p:nvPr/>
          </p:nvSpPr>
          <p:spPr bwMode="auto">
            <a:xfrm>
              <a:off x="2452" y="2529"/>
              <a:ext cx="1846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1100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8204" name="Овал 14"/>
          <p:cNvGrpSpPr>
            <a:grpSpLocks/>
          </p:cNvGrpSpPr>
          <p:nvPr/>
        </p:nvGrpSpPr>
        <p:grpSpPr bwMode="auto">
          <a:xfrm>
            <a:off x="3213100" y="5175250"/>
            <a:ext cx="4138613" cy="1365250"/>
            <a:chOff x="2024" y="3260"/>
            <a:chExt cx="2607" cy="860"/>
          </a:xfrm>
        </p:grpSpPr>
        <p:pic>
          <p:nvPicPr>
            <p:cNvPr id="8212" name="Овал 14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024" y="3260"/>
              <a:ext cx="2607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3" name="Text Box 31"/>
            <p:cNvSpPr txBox="1">
              <a:spLocks noChangeArrowheads="1"/>
            </p:cNvSpPr>
            <p:nvPr/>
          </p:nvSpPr>
          <p:spPr bwMode="auto">
            <a:xfrm>
              <a:off x="2439" y="3397"/>
              <a:ext cx="1782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200" b="1" i="1">
                  <a:latin typeface="Calibri" pitchFamily="34" charset="0"/>
                </a:rPr>
                <a:t>Наличие мультимедийной системы (компьютер, проектор), интерактивной доски в кабинете математики, что способствует применению современных технологий образования.</a:t>
              </a:r>
              <a:r>
                <a:rPr lang="ru-RU" sz="1200" b="1">
                  <a:latin typeface="Calibri" pitchFamily="34" charset="0"/>
                </a:rPr>
                <a:t> </a:t>
              </a:r>
            </a:p>
          </p:txBody>
        </p:sp>
      </p:grpSp>
      <p:sp>
        <p:nvSpPr>
          <p:cNvPr id="8205" name="Rectangle 2"/>
          <p:cNvSpPr>
            <a:spLocks noChangeArrowheads="1"/>
          </p:cNvSpPr>
          <p:nvPr/>
        </p:nvSpPr>
        <p:spPr bwMode="auto">
          <a:xfrm>
            <a:off x="3714750" y="1571625"/>
            <a:ext cx="3786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39750" algn="l"/>
              </a:tabLst>
            </a:pPr>
            <a:r>
              <a:rPr lang="ru-RU" sz="1200" b="1" i="1">
                <a:latin typeface="Calibri" pitchFamily="34" charset="0"/>
                <a:cs typeface="Times New Roman" pitchFamily="18" charset="0"/>
              </a:rPr>
              <a:t>Наличие профильных классов, что обеспечивает необходимое количество часов по химии, позволяющих обучающимся освоить содержание учебного курса на повышенном уровне.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8206" name="Rectangle 4"/>
          <p:cNvSpPr>
            <a:spLocks noChangeArrowheads="1"/>
          </p:cNvSpPr>
          <p:nvPr/>
        </p:nvSpPr>
        <p:spPr bwMode="auto">
          <a:xfrm>
            <a:off x="3714750" y="4214813"/>
            <a:ext cx="3286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39750" algn="l"/>
              </a:tabLst>
            </a:pPr>
            <a:r>
              <a:rPr lang="ru-RU" sz="1400" b="1" i="1">
                <a:latin typeface="Calibri" pitchFamily="34" charset="0"/>
                <a:cs typeface="Times New Roman" pitchFamily="18" charset="0"/>
              </a:rPr>
              <a:t>Квалификационный уровень учителя.</a:t>
            </a:r>
            <a:endParaRPr lang="ru-RU" sz="1400"/>
          </a:p>
        </p:txBody>
      </p:sp>
      <p:pic>
        <p:nvPicPr>
          <p:cNvPr id="8207" name="Picture 5" descr="D:\Documents and Settings\Root\Рабочий стол\для светы\Марине\Книги\DSC0027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501813" y="-23145750"/>
            <a:ext cx="4476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6" descr="D:\Documents and Settings\Root\Рабочий стол\для светы\Марине\Книги\DSC00275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00" y="1852613"/>
            <a:ext cx="135255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7" descr="D:\Documents and Settings\Root\Рабочий стол\для светы\DSC_022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20000" y="3492500"/>
            <a:ext cx="1335088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8" descr="D:\Documents and Settings\Root\Рабочий стол\для светы\i_1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20000" y="133350"/>
            <a:ext cx="12858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9" descr="D:\Documents and Settings\Root\Рабочий стол\для светы\2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620000" y="5278438"/>
            <a:ext cx="13589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85750" y="642938"/>
            <a:ext cx="2928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latin typeface="Comic Sans MS" pitchFamily="66" charset="0"/>
                <a:cs typeface="Times New Roman" pitchFamily="18" charset="0"/>
              </a:rPr>
              <a:t>Цель проекта:</a:t>
            </a:r>
            <a:endParaRPr lang="ru-RU" sz="2800">
              <a:latin typeface="Comic Sans MS" pitchFamily="66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285875" y="1143000"/>
            <a:ext cx="78581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i="1">
                <a:latin typeface="Calibri" pitchFamily="34" charset="0"/>
                <a:cs typeface="Times New Roman" pitchFamily="18" charset="0"/>
              </a:rPr>
              <a:t>создание образовательной среды,  модели  химического образования, способствующей развитию творческого потенциала обучающегося, максимальному развитию ключевых компетенций, необходимых для успешной адаптации обучающегося в современном обществе через интеграцию учебной и познавательной деятельности.</a:t>
            </a:r>
            <a:endParaRPr lang="ru-RU" sz="2000" b="1" i="1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071688" y="3214688"/>
            <a:ext cx="321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539750" algn="l"/>
              </a:tabLst>
            </a:pPr>
            <a:r>
              <a:rPr lang="ru-RU" sz="2800" b="1">
                <a:latin typeface="Comic Sans MS" pitchFamily="66" charset="0"/>
                <a:cs typeface="Times New Roman" pitchFamily="18" charset="0"/>
              </a:rPr>
              <a:t>Задачи проекта:</a:t>
            </a:r>
            <a:endParaRPr lang="ru-RU" sz="2800">
              <a:latin typeface="Comic Sans MS" pitchFamily="66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3857625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 typeface="Calibri" pitchFamily="34" charset="0"/>
              <a:buAutoNum type="arabicPeriod"/>
              <a:tabLst>
                <a:tab pos="539750" algn="l"/>
              </a:tabLst>
            </a:pPr>
            <a:r>
              <a:rPr lang="ru-RU" sz="2000" b="1" i="1">
                <a:latin typeface="Calibri" pitchFamily="34" charset="0"/>
                <a:cs typeface="Times New Roman" pitchFamily="18" charset="0"/>
              </a:rPr>
              <a:t>Реализация деятельностного подхода в образовании;</a:t>
            </a:r>
            <a:endParaRPr lang="ru-RU" sz="2000" b="1" i="1">
              <a:latin typeface="Calibri" pitchFamily="34" charset="0"/>
            </a:endParaRPr>
          </a:p>
          <a:p>
            <a:pPr marL="342900" indent="-342900" eaLnBrk="0" hangingPunct="0">
              <a:buFont typeface="Calibri" pitchFamily="34" charset="0"/>
              <a:buAutoNum type="arabicPeriod"/>
              <a:tabLst>
                <a:tab pos="539750" algn="l"/>
              </a:tabLst>
            </a:pPr>
            <a:r>
              <a:rPr lang="ru-RU" sz="2000" b="1" i="1">
                <a:latin typeface="Calibri" pitchFamily="34" charset="0"/>
                <a:cs typeface="Times New Roman" pitchFamily="18" charset="0"/>
              </a:rPr>
              <a:t>Обновление содержания образования и образовательной технологии;</a:t>
            </a:r>
            <a:endParaRPr lang="ru-RU" sz="2000" b="1" i="1">
              <a:latin typeface="Calibri" pitchFamily="34" charset="0"/>
            </a:endParaRPr>
          </a:p>
          <a:p>
            <a:pPr marL="342900" indent="-342900" eaLnBrk="0" hangingPunct="0">
              <a:buFont typeface="Calibri" pitchFamily="34" charset="0"/>
              <a:buAutoNum type="arabicPeriod"/>
              <a:tabLst>
                <a:tab pos="539750" algn="l"/>
              </a:tabLst>
            </a:pPr>
            <a:r>
              <a:rPr lang="ru-RU" sz="2000" b="1" i="1">
                <a:latin typeface="Calibri" pitchFamily="34" charset="0"/>
                <a:cs typeface="Times New Roman" pitchFamily="18" charset="0"/>
              </a:rPr>
              <a:t>Включение обучающихся в решение  реальных проблем их коллективной и личной жизни, обучение технологиям построения собственной жизни в экономических и социокультурных условиях;</a:t>
            </a:r>
            <a:endParaRPr lang="ru-RU" sz="2000" b="1" i="1">
              <a:latin typeface="Calibri" pitchFamily="34" charset="0"/>
            </a:endParaRPr>
          </a:p>
          <a:p>
            <a:pPr marL="342900" indent="-342900" eaLnBrk="0" hangingPunct="0">
              <a:buFont typeface="Calibri" pitchFamily="34" charset="0"/>
              <a:buAutoNum type="arabicPeriod"/>
              <a:tabLst>
                <a:tab pos="539750" algn="l"/>
              </a:tabLst>
            </a:pPr>
            <a:r>
              <a:rPr lang="ru-RU" sz="2000" b="1" i="1">
                <a:latin typeface="Calibri" pitchFamily="34" charset="0"/>
                <a:cs typeface="Times New Roman" pitchFamily="18" charset="0"/>
              </a:rPr>
              <a:t>Обновление критериев оценивания обучающихся.</a:t>
            </a:r>
            <a:r>
              <a:rPr lang="ru-RU" sz="20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2000" b="1" i="1">
              <a:latin typeface="Calibri" pitchFamily="34" charset="0"/>
            </a:endParaRPr>
          </a:p>
        </p:txBody>
      </p:sp>
      <p:pic>
        <p:nvPicPr>
          <p:cNvPr id="9222" name="Picture 5" descr="j02327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2806700"/>
            <a:ext cx="197643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285875" y="785813"/>
            <a:ext cx="5286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39750" algn="l"/>
                <a:tab pos="630238" algn="l"/>
              </a:tabLst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  <a:endParaRPr lang="ru-RU" sz="320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142875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>
                <a:latin typeface="Franklin Gothic Medium" pitchFamily="34" charset="0"/>
                <a:cs typeface="Times New Roman" pitchFamily="18" charset="0"/>
              </a:rPr>
              <a:t>Создание благоприятной образовательной среды, способствующей  развитию творческого потенциала обучающегося, максимальному развитию ключевых компетенций, необходимых для успешной адаптации обучающегося в современном обществе;</a:t>
            </a:r>
            <a:endParaRPr lang="ru-RU">
              <a:latin typeface="Franklin Gothic Medium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0" y="278606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>
                <a:latin typeface="Franklin Gothic Medium" pitchFamily="34" charset="0"/>
                <a:cs typeface="Times New Roman" pitchFamily="18" charset="0"/>
              </a:rPr>
              <a:t>Разработка  индивидуальных образовательных траекторий обучающихся, их реализация на основе деятельностного подхода;</a:t>
            </a:r>
            <a:endParaRPr lang="ru-RU">
              <a:latin typeface="Franklin Gothic Medium" pitchFamily="34" charset="0"/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371475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v"/>
              <a:tabLst>
                <a:tab pos="539750" algn="l"/>
                <a:tab pos="630238" algn="l"/>
              </a:tabLst>
            </a:pPr>
            <a:r>
              <a:rPr lang="ru-RU">
                <a:latin typeface="Franklin Gothic Medium" pitchFamily="34" charset="0"/>
                <a:cs typeface="Times New Roman" pitchFamily="18" charset="0"/>
              </a:rPr>
              <a:t> Создание образовательного пространства, единого по целям, но с широкими возможностями для учащихся, в интересах соблюдения их права на получение качественного образования;</a:t>
            </a:r>
            <a:endParaRPr lang="ru-RU">
              <a:latin typeface="Franklin Gothic Medium" pitchFamily="34" charset="0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0" y="5000625"/>
            <a:ext cx="8929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v"/>
              <a:tabLst>
                <a:tab pos="539750" algn="l"/>
                <a:tab pos="630238" algn="l"/>
              </a:tabLst>
            </a:pPr>
            <a:r>
              <a:rPr lang="ru-RU">
                <a:latin typeface="Franklin Gothic Medium" pitchFamily="34" charset="0"/>
                <a:cs typeface="Times New Roman" pitchFamily="18" charset="0"/>
              </a:rPr>
              <a:t>Разработка более гибких критериев оценивания достижений обучающихся.</a:t>
            </a:r>
            <a:endParaRPr lang="ru-RU">
              <a:latin typeface="Franklin Gothic Medium" pitchFamily="34" charset="0"/>
            </a:endParaRPr>
          </a:p>
        </p:txBody>
      </p:sp>
      <p:pic>
        <p:nvPicPr>
          <p:cNvPr id="10247" name="Picture 6" descr="j02372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5246688"/>
            <a:ext cx="185737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643188" y="1428750"/>
            <a:ext cx="328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539750" algn="l"/>
                <a:tab pos="630238" algn="l"/>
              </a:tabLst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Times New Roman" pitchFamily="18" charset="0"/>
              </a:rPr>
              <a:t>Урочная деятельность</a:t>
            </a:r>
            <a:endParaRPr lang="ru-RU" sz="2400" b="1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71750" y="1928813"/>
            <a:ext cx="4857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539750" algn="l"/>
                <a:tab pos="630238" algn="l"/>
              </a:tabLst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Times New Roman" pitchFamily="18" charset="0"/>
              </a:rPr>
              <a:t>Исследовательская деятельность</a:t>
            </a:r>
            <a:endParaRPr lang="ru-RU" sz="2400" b="1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357438" y="2428875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Times New Roman" pitchFamily="18" charset="0"/>
              </a:rPr>
              <a:t>Работа с одаренными детьми</a:t>
            </a:r>
            <a:endParaRPr lang="ru-RU" sz="2400" b="1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357438" y="2857500"/>
            <a:ext cx="3857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Times New Roman" pitchFamily="18" charset="0"/>
              </a:rPr>
              <a:t>Внеклассная работа</a:t>
            </a:r>
            <a:endParaRPr lang="ru-RU" sz="2400" b="1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357438" y="3286125"/>
            <a:ext cx="4857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Times New Roman" pitchFamily="18" charset="0"/>
              </a:rPr>
              <a:t>Курсы по выбору обучающихся и   </a:t>
            </a:r>
          </a:p>
          <a:p>
            <a:pPr indent="228600"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Times New Roman" pitchFamily="18" charset="0"/>
              </a:rPr>
              <a:t>элективные курсы.</a:t>
            </a:r>
            <a:endParaRPr lang="ru-RU" sz="2400" b="1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643188" y="4143375"/>
            <a:ext cx="6099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Times New Roman" pitchFamily="18" charset="0"/>
              </a:rPr>
              <a:t>Новые критерии оценивания обучающихся.</a:t>
            </a:r>
            <a:endParaRPr lang="ru-RU" sz="2400" b="1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0800000">
            <a:off x="495300" y="644525"/>
            <a:ext cx="6477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-1357312" y="2500313"/>
            <a:ext cx="3714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4" name="Picture 10" descr="E:\Марина\фото на сайт\фотки сайт\IMG_06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875" y="4705350"/>
            <a:ext cx="1908175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 стрелкой 23"/>
          <p:cNvCxnSpPr/>
          <p:nvPr/>
        </p:nvCxnSpPr>
        <p:spPr>
          <a:xfrm rot="10800000" flipV="1">
            <a:off x="500063" y="1643063"/>
            <a:ext cx="207168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500063" y="2143125"/>
            <a:ext cx="207168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500063" y="2643188"/>
            <a:ext cx="207168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 flipV="1">
            <a:off x="500063" y="3071813"/>
            <a:ext cx="207168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500063" y="3643313"/>
            <a:ext cx="207168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 flipV="1">
            <a:off x="500063" y="4357688"/>
            <a:ext cx="207168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81" name="TextBox 20"/>
          <p:cNvSpPr txBox="1">
            <a:spLocks noChangeArrowheads="1"/>
          </p:cNvSpPr>
          <p:nvPr/>
        </p:nvSpPr>
        <p:spPr bwMode="auto">
          <a:xfrm>
            <a:off x="1643063" y="357188"/>
            <a:ext cx="6500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Создание модели социально адаптированной личности выпускника посредством интеграции учебной и внеклассной работы учителя химии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28750" y="357188"/>
            <a:ext cx="6143625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14500" y="714375"/>
            <a:ext cx="3500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539750" algn="l"/>
                <a:tab pos="630238" algn="l"/>
              </a:tabLst>
              <a:defRPr/>
            </a:pPr>
            <a:r>
              <a:rPr lang="ru-RU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Урочная деятельность</a:t>
            </a:r>
            <a:endParaRPr lang="ru-RU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42875" y="1214438"/>
            <a:ext cx="82153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39750" algn="l"/>
                <a:tab pos="630238" algn="l"/>
              </a:tabLst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Во время урока включение учащихся в деятельность идет через использование современных технологий личностно-ориентированной направленности, а именно использование следующих технологий:</a:t>
            </a:r>
            <a:endParaRPr lang="ru-RU"/>
          </a:p>
          <a:p>
            <a:pPr eaLnBrk="0" hangingPunct="0">
              <a:buFontTx/>
              <a:buChar char="•"/>
              <a:tabLst>
                <a:tab pos="539750" algn="l"/>
                <a:tab pos="630238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уровневой дифференциации </a:t>
            </a:r>
            <a:endParaRPr lang="ru-RU"/>
          </a:p>
          <a:p>
            <a:pPr eaLnBrk="0" hangingPunct="0">
              <a:buFontTx/>
              <a:buChar char="•"/>
              <a:tabLst>
                <a:tab pos="539750" algn="l"/>
                <a:tab pos="630238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проблемного обучения</a:t>
            </a:r>
            <a:endParaRPr lang="ru-RU"/>
          </a:p>
          <a:p>
            <a:pPr eaLnBrk="0" hangingPunct="0">
              <a:buFontTx/>
              <a:buChar char="•"/>
              <a:tabLst>
                <a:tab pos="539750" algn="l"/>
                <a:tab pos="630238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проектного обучения</a:t>
            </a:r>
            <a:endParaRPr lang="ru-RU"/>
          </a:p>
          <a:p>
            <a:pPr eaLnBrk="0" hangingPunct="0">
              <a:buFontTx/>
              <a:buChar char="•"/>
              <a:tabLst>
                <a:tab pos="539750" algn="l"/>
                <a:tab pos="630238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обучения в сотрудничестве</a:t>
            </a:r>
            <a:endParaRPr lang="ru-RU"/>
          </a:p>
          <a:p>
            <a:pPr eaLnBrk="0" hangingPunct="0">
              <a:buFontTx/>
              <a:buChar char="•"/>
              <a:tabLst>
                <a:tab pos="539750" algn="l"/>
                <a:tab pos="630238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имитационно-моделирующего обучения</a:t>
            </a:r>
            <a:endParaRPr lang="ru-RU"/>
          </a:p>
          <a:p>
            <a:pPr eaLnBrk="0" hangingPunct="0">
              <a:buFontTx/>
              <a:buChar char="•"/>
              <a:tabLst>
                <a:tab pos="539750" algn="l"/>
                <a:tab pos="630238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информационного обучения</a:t>
            </a:r>
            <a:endParaRPr lang="ru-RU"/>
          </a:p>
          <a:p>
            <a:pPr eaLnBrk="0" hangingPunct="0">
              <a:buFontTx/>
              <a:buChar char="•"/>
              <a:tabLst>
                <a:tab pos="539750" algn="l"/>
                <a:tab pos="630238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рефлексивного обучения</a:t>
            </a:r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071563" y="4214813"/>
            <a:ext cx="5643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539750" algn="l"/>
                <a:tab pos="630238" algn="l"/>
              </a:tabLst>
              <a:defRPr/>
            </a:pPr>
            <a:r>
              <a:rPr lang="ru-RU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Исследовательская деятельность</a:t>
            </a:r>
            <a:endParaRPr lang="ru-RU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42875" y="4786313"/>
            <a:ext cx="6715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ü"/>
              <a:tabLst>
                <a:tab pos="-1143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Участие в краевом конкурсе научно-исследовательских</a:t>
            </a:r>
          </a:p>
          <a:p>
            <a:pPr eaLnBrk="0" hangingPunct="0">
              <a:tabLst>
                <a:tab pos="-1143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работ Малой академии наук «Эврика». </a:t>
            </a:r>
          </a:p>
        </p:txBody>
      </p:sp>
      <p:pic>
        <p:nvPicPr>
          <p:cNvPr id="7" name="Picture 130" descr="крт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086238" y="1741774"/>
            <a:ext cx="2209524" cy="4590477"/>
          </a:xfrm>
        </p:spPr>
      </p:pic>
      <p:pic>
        <p:nvPicPr>
          <p:cNvPr id="12295" name="Рисунок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429125"/>
            <a:ext cx="2214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71625" y="857250"/>
            <a:ext cx="4929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>
              <a:defRPr/>
            </a:pPr>
            <a:r>
              <a:rPr lang="ru-RU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одаренными детьми</a:t>
            </a:r>
            <a:endParaRPr lang="ru-RU" sz="24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14313" y="1500188"/>
            <a:ext cx="7286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r>
              <a:rPr lang="ru-RU">
                <a:cs typeface="Times New Roman" pitchFamily="18" charset="0"/>
              </a:rPr>
              <a:t>Осуществляется через участие обучающихся в:</a:t>
            </a:r>
            <a:endParaRPr lang="ru-RU"/>
          </a:p>
          <a:p>
            <a:pPr indent="228600" eaLnBrk="0" hangingPunct="0">
              <a:buFont typeface="Wingdings" pitchFamily="2" charset="2"/>
              <a:buChar char="ü"/>
            </a:pPr>
            <a:r>
              <a:rPr lang="ru-RU">
                <a:cs typeface="Times New Roman" pitchFamily="18" charset="0"/>
              </a:rPr>
              <a:t>Олимпиадах;</a:t>
            </a:r>
            <a:endParaRPr lang="ru-RU"/>
          </a:p>
          <a:p>
            <a:pPr indent="228600" eaLnBrk="0" hangingPunct="0"/>
            <a:r>
              <a:rPr lang="ru-RU">
                <a:cs typeface="Times New Roman" pitchFamily="18" charset="0"/>
              </a:rPr>
              <a:t>  </a:t>
            </a:r>
            <a:endParaRPr lang="ru-RU"/>
          </a:p>
          <a:p>
            <a:pPr indent="228600" eaLnBrk="0" hangingPunct="0">
              <a:buFont typeface="Wingdings" pitchFamily="2" charset="2"/>
              <a:buChar char="ü"/>
            </a:pPr>
            <a:r>
              <a:rPr lang="ru-RU">
                <a:cs typeface="Times New Roman" pitchFamily="18" charset="0"/>
              </a:rPr>
              <a:t>Дистанционных олимпиадах по химии.</a:t>
            </a:r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928813" y="3786188"/>
            <a:ext cx="321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>
              <a:defRPr/>
            </a:pPr>
            <a:r>
              <a:rPr lang="ru-RU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endParaRPr lang="ru-RU" sz="24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28625" y="4429125"/>
            <a:ext cx="4643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r>
              <a:rPr lang="ru-RU">
                <a:cs typeface="Times New Roman" pitchFamily="18" charset="0"/>
              </a:rPr>
              <a:t>Осуществляется через проведение:</a:t>
            </a:r>
            <a:endParaRPr lang="ru-RU"/>
          </a:p>
          <a:p>
            <a:pPr indent="228600" eaLnBrk="0" hangingPunct="0">
              <a:buFont typeface="Wingdings" pitchFamily="2" charset="2"/>
              <a:buChar char="ü"/>
            </a:pPr>
            <a:r>
              <a:rPr lang="ru-RU">
                <a:cs typeface="Times New Roman" pitchFamily="18" charset="0"/>
              </a:rPr>
              <a:t>Предметной недели;</a:t>
            </a:r>
            <a:endParaRPr lang="ru-RU"/>
          </a:p>
          <a:p>
            <a:pPr indent="228600" eaLnBrk="0" hangingPunct="0">
              <a:buFont typeface="Wingdings" pitchFamily="2" charset="2"/>
              <a:buChar char="ü"/>
            </a:pPr>
            <a:r>
              <a:rPr lang="ru-RU">
                <a:cs typeface="Times New Roman" pitchFamily="18" charset="0"/>
              </a:rPr>
              <a:t>Предметных вечеров.</a:t>
            </a:r>
            <a:endParaRPr lang="ru-RU"/>
          </a:p>
        </p:txBody>
      </p:sp>
      <p:pic>
        <p:nvPicPr>
          <p:cNvPr id="13318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143125"/>
            <a:ext cx="29289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330</TotalTime>
  <Words>731</Words>
  <PresentationFormat>Экран (4:3)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Times New Roman</vt:lpstr>
      <vt:lpstr>Comic Sans MS</vt:lpstr>
      <vt:lpstr>Wingdings</vt:lpstr>
      <vt:lpstr>Franklin Gothic Medium</vt:lpstr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72</cp:revision>
  <dcterms:modified xsi:type="dcterms:W3CDTF">2013-09-13T07:00:54Z</dcterms:modified>
</cp:coreProperties>
</file>