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3A97C-8660-459E-B4A3-5DD775BE1481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7043C-524A-45C1-80A3-E6454F9C6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043C-524A-45C1-80A3-E6454F9C622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00BEDFC-89F9-44BB-96B6-E1675E3EA41B}" type="datetimeFigureOut">
              <a:rPr lang="ru-RU" smtClean="0"/>
              <a:pPr/>
              <a:t>26.09.2013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88E5BF-94D2-46D6-8C51-88A77F80D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54292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Обобщающий </a:t>
            </a:r>
            <a:r>
              <a:rPr lang="ru-RU" b="1" dirty="0">
                <a:solidFill>
                  <a:schemeClr val="tx1"/>
                </a:solidFill>
              </a:rPr>
              <a:t>урок  по теме </a:t>
            </a:r>
            <a:r>
              <a:rPr lang="ru-RU" sz="3600" b="1" dirty="0">
                <a:solidFill>
                  <a:schemeClr val="tx1"/>
                </a:solidFill>
              </a:rPr>
              <a:t>«Теоретические основы химии</a:t>
            </a:r>
            <a:r>
              <a:rPr lang="ru-RU" sz="3600" b="1" dirty="0" smtClean="0">
                <a:solidFill>
                  <a:schemeClr val="tx1"/>
                </a:solidFill>
              </a:rPr>
              <a:t>»</a:t>
            </a:r>
            <a:r>
              <a:rPr lang="en-US" sz="3600" b="1" dirty="0" smtClean="0">
                <a:solidFill>
                  <a:schemeClr val="tx1"/>
                </a:solidFill>
              </a:rPr>
              <a:t/>
            </a:r>
            <a:br>
              <a:rPr lang="en-US" sz="3600" b="1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11 </a:t>
            </a:r>
            <a:r>
              <a:rPr lang="ru-RU" sz="3600" dirty="0" smtClean="0">
                <a:solidFill>
                  <a:schemeClr val="tx1"/>
                </a:solidFill>
              </a:rPr>
              <a:t>класс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             </a:t>
            </a:r>
            <a:r>
              <a:rPr lang="ru-RU" sz="1600" dirty="0" smtClean="0">
                <a:solidFill>
                  <a:schemeClr val="tx1"/>
                </a:solidFill>
              </a:rPr>
              <a:t>учитель химии     </a:t>
            </a:r>
            <a:r>
              <a:rPr lang="ru-RU" sz="1600" dirty="0" err="1" smtClean="0">
                <a:solidFill>
                  <a:schemeClr val="tx1"/>
                </a:solidFill>
              </a:rPr>
              <a:t>Нащекина</a:t>
            </a:r>
            <a:r>
              <a:rPr lang="ru-RU" sz="1600" dirty="0" smtClean="0">
                <a:solidFill>
                  <a:schemeClr val="tx1"/>
                </a:solidFill>
              </a:rPr>
              <a:t> Оксана Викторовна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ЗАДАНИЕ: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А) Электронная конфигурация соответствующая атому </a:t>
            </a:r>
            <a:r>
              <a:rPr lang="ru-RU" b="1" dirty="0" smtClean="0"/>
              <a:t>цинка?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/>
              <a:t>Б</a:t>
            </a:r>
            <a:r>
              <a:rPr lang="en-US" dirty="0"/>
              <a:t>) </a:t>
            </a:r>
            <a:r>
              <a:rPr lang="ru-RU" dirty="0"/>
              <a:t>Формула водородного соединения элемента с электронной конфигурацией атома</a:t>
            </a:r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b="1" dirty="0"/>
              <a:t>1s</a:t>
            </a:r>
            <a:r>
              <a:rPr lang="en-US" b="1" baseline="30000" dirty="0"/>
              <a:t>2</a:t>
            </a:r>
            <a:r>
              <a:rPr lang="en-US" b="1" dirty="0"/>
              <a:t>2s</a:t>
            </a:r>
            <a:r>
              <a:rPr lang="en-US" b="1" baseline="30000" dirty="0"/>
              <a:t>2</a:t>
            </a:r>
            <a:r>
              <a:rPr lang="en-US" b="1" dirty="0"/>
              <a:t>2p</a:t>
            </a:r>
            <a:r>
              <a:rPr lang="en-US" b="1" baseline="30000" dirty="0"/>
              <a:t>6</a:t>
            </a:r>
            <a:r>
              <a:rPr lang="en-US" b="1" dirty="0"/>
              <a:t>3s</a:t>
            </a:r>
            <a:r>
              <a:rPr lang="en-US" b="1" baseline="30000" dirty="0"/>
              <a:t>2</a:t>
            </a:r>
            <a:r>
              <a:rPr lang="en-US" b="1" dirty="0"/>
              <a:t>3p</a:t>
            </a:r>
            <a:r>
              <a:rPr lang="en-US" b="1" baseline="30000" dirty="0"/>
              <a:t>6</a:t>
            </a:r>
            <a:r>
              <a:rPr lang="en-US" b="1" dirty="0"/>
              <a:t>4s</a:t>
            </a:r>
            <a:r>
              <a:rPr lang="en-US" b="1" baseline="30000" dirty="0"/>
              <a:t>2</a:t>
            </a:r>
            <a:r>
              <a:rPr lang="en-US" b="1" dirty="0"/>
              <a:t>3d</a:t>
            </a:r>
            <a:r>
              <a:rPr lang="en-US" b="1" baseline="30000" dirty="0"/>
              <a:t>10</a:t>
            </a:r>
            <a:r>
              <a:rPr lang="en-US" b="1" dirty="0"/>
              <a:t>4p</a:t>
            </a:r>
            <a:r>
              <a:rPr lang="en-US" b="1" baseline="30000" dirty="0"/>
              <a:t>6</a:t>
            </a:r>
            <a:r>
              <a:rPr lang="en-US" b="1" dirty="0"/>
              <a:t>5s</a:t>
            </a:r>
            <a:r>
              <a:rPr lang="en-US" b="1" baseline="30000" dirty="0"/>
              <a:t>2</a:t>
            </a:r>
            <a:r>
              <a:rPr lang="en-US" b="1" dirty="0"/>
              <a:t>4d</a:t>
            </a:r>
            <a:r>
              <a:rPr lang="en-US" b="1" baseline="30000" dirty="0"/>
              <a:t>10</a:t>
            </a:r>
            <a:r>
              <a:rPr lang="en-US" b="1" dirty="0"/>
              <a:t>5p</a:t>
            </a:r>
            <a:r>
              <a:rPr lang="en-US" b="1" baseline="30000" dirty="0"/>
              <a:t>3</a:t>
            </a:r>
            <a:endParaRPr lang="ru-RU" b="1" dirty="0"/>
          </a:p>
          <a:p>
            <a:pPr marL="514350" lvl="0" indent="-514350">
              <a:buAutoNum type="arabicParenR"/>
            </a:pPr>
            <a:r>
              <a:rPr lang="ru-RU" dirty="0" smtClean="0"/>
              <a:t>ЭН                                     2</a:t>
            </a:r>
            <a:r>
              <a:rPr lang="ru-RU" dirty="0"/>
              <a:t>) </a:t>
            </a:r>
            <a:r>
              <a:rPr lang="ru-RU" dirty="0" smtClean="0"/>
              <a:t>ЭН</a:t>
            </a:r>
            <a:r>
              <a:rPr lang="ru-RU" baseline="-25000" dirty="0" smtClean="0"/>
              <a:t>2</a:t>
            </a:r>
          </a:p>
          <a:p>
            <a:pPr marL="514350" lvl="0" indent="-514350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smtClean="0"/>
              <a:t> ЭН</a:t>
            </a:r>
            <a:r>
              <a:rPr lang="ru-RU" baseline="-25000" dirty="0" smtClean="0"/>
              <a:t>3</a:t>
            </a:r>
            <a:r>
              <a:rPr lang="ru-RU" dirty="0" smtClean="0"/>
              <a:t>                                    4</a:t>
            </a:r>
            <a:r>
              <a:rPr lang="ru-RU" dirty="0"/>
              <a:t>) </a:t>
            </a:r>
            <a:r>
              <a:rPr lang="ru-RU" dirty="0" smtClean="0"/>
              <a:t>ЭН</a:t>
            </a:r>
            <a:r>
              <a:rPr lang="ru-RU" baseline="-25000" dirty="0" smtClean="0"/>
              <a:t>5</a:t>
            </a:r>
            <a:r>
              <a:rPr lang="ru-RU" sz="2800" dirty="0" smtClean="0"/>
              <a:t> 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68874"/>
          </a:xfrm>
        </p:spPr>
        <p:txBody>
          <a:bodyPr>
            <a:noAutofit/>
          </a:bodyPr>
          <a:lstStyle/>
          <a:p>
            <a:pPr lvl="0"/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sz="2400" u="sng" dirty="0"/>
              <a:t/>
            </a:r>
            <a:br>
              <a:rPr lang="ru-RU" sz="2400" u="sng" dirty="0"/>
            </a:br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sz="2400" u="sng" dirty="0"/>
              <a:t/>
            </a:r>
            <a:br>
              <a:rPr lang="ru-RU" sz="2400" u="sng" dirty="0"/>
            </a:br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sz="2400" b="1" u="sng" dirty="0" smtClean="0"/>
              <a:t>Строение </a:t>
            </a:r>
            <a:r>
              <a:rPr lang="ru-RU" sz="2400" b="1" u="sng" dirty="0"/>
              <a:t>электронных оболочек </a:t>
            </a:r>
            <a:r>
              <a:rPr lang="ru-RU" sz="2400" b="1" u="sng" dirty="0" smtClean="0"/>
              <a:t>ионов</a:t>
            </a:r>
            <a:r>
              <a:rPr lang="ru-RU" sz="2400" u="sng" dirty="0" smtClean="0"/>
              <a:t/>
            </a:r>
            <a:br>
              <a:rPr lang="ru-RU" sz="2400" u="sng" dirty="0" smtClean="0"/>
            </a:br>
            <a:r>
              <a:rPr lang="ru-RU" sz="2400" dirty="0" smtClean="0"/>
              <a:t>У </a:t>
            </a:r>
            <a:r>
              <a:rPr lang="ru-RU" sz="2400" dirty="0"/>
              <a:t>катиона – меньше электронов на величину заряда,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у </a:t>
            </a:r>
            <a:r>
              <a:rPr lang="ru-RU" sz="2400" dirty="0"/>
              <a:t>анионов - больше на величину заряда.</a:t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/>
              <a:t>Например</a:t>
            </a:r>
            <a:r>
              <a:rPr lang="ru-RU" sz="2400" b="1" dirty="0"/>
              <a:t>: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en-US" sz="2400" dirty="0" smtClean="0"/>
              <a:t>Na</a:t>
            </a:r>
            <a:r>
              <a:rPr lang="ru-RU" sz="2400" baseline="30000" dirty="0"/>
              <a:t>0</a:t>
            </a:r>
            <a:r>
              <a:rPr lang="ru-RU" sz="2400" dirty="0"/>
              <a:t> - 11 электронов,  </a:t>
            </a:r>
            <a:r>
              <a:rPr lang="en-US" sz="2400" dirty="0"/>
              <a:t>Na</a:t>
            </a:r>
            <a:r>
              <a:rPr lang="ru-RU" sz="2400" baseline="30000" dirty="0"/>
              <a:t>+</a:t>
            </a:r>
            <a:r>
              <a:rPr lang="ru-RU" sz="2400" dirty="0"/>
              <a:t> - 10 электронов</a:t>
            </a:r>
            <a:r>
              <a:rPr lang="ru-RU" sz="2400" dirty="0" smtClean="0"/>
              <a:t>;</a:t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en-US" sz="2400" dirty="0"/>
              <a:t>P</a:t>
            </a:r>
            <a:r>
              <a:rPr lang="ru-RU" sz="2400" baseline="30000" dirty="0"/>
              <a:t>0</a:t>
            </a:r>
            <a:r>
              <a:rPr lang="ru-RU" sz="2400" dirty="0"/>
              <a:t> – 15 электронов, </a:t>
            </a:r>
            <a:r>
              <a:rPr lang="en-US" sz="2400" dirty="0"/>
              <a:t>P</a:t>
            </a:r>
            <a:r>
              <a:rPr lang="ru-RU" sz="2400" baseline="30000" dirty="0"/>
              <a:t>3-</a:t>
            </a:r>
            <a:r>
              <a:rPr lang="ru-RU" sz="2400" dirty="0"/>
              <a:t> - 18 электронов.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ЗАДАНИЕ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Электронная конфигурация </a:t>
            </a:r>
          </a:p>
          <a:p>
            <a:pPr>
              <a:buNone/>
            </a:pPr>
            <a:r>
              <a:rPr lang="ru-RU" b="1" i="1" dirty="0" smtClean="0"/>
              <a:t>1s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2s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2p</a:t>
            </a:r>
            <a:r>
              <a:rPr lang="ru-RU" b="1" i="1" baseline="30000" dirty="0" smtClean="0"/>
              <a:t>6</a:t>
            </a:r>
            <a:r>
              <a:rPr lang="ru-RU" b="1" i="1" dirty="0" smtClean="0"/>
              <a:t>3s</a:t>
            </a:r>
            <a:r>
              <a:rPr lang="ru-RU" b="1" i="1" baseline="30000" dirty="0" smtClean="0"/>
              <a:t>2</a:t>
            </a:r>
            <a:r>
              <a:rPr lang="ru-RU" b="1" i="1" dirty="0" smtClean="0"/>
              <a:t>3p</a:t>
            </a:r>
            <a:r>
              <a:rPr lang="ru-RU" b="1" i="1" baseline="30000" dirty="0" smtClean="0"/>
              <a:t>6</a:t>
            </a:r>
            <a:r>
              <a:rPr lang="ru-RU" i="1" dirty="0" smtClean="0"/>
              <a:t> </a:t>
            </a:r>
            <a:r>
              <a:rPr lang="ru-RU" dirty="0" smtClean="0"/>
              <a:t>соответствует частице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1) N</a:t>
            </a:r>
            <a:r>
              <a:rPr lang="ru-RU" baseline="30000" dirty="0" smtClean="0"/>
              <a:t>3-</a:t>
            </a:r>
            <a:r>
              <a:rPr lang="ru-RU" dirty="0" smtClean="0"/>
              <a:t>         2) Ca</a:t>
            </a:r>
            <a:r>
              <a:rPr lang="ru-RU" baseline="30000" dirty="0" smtClean="0"/>
              <a:t>2+</a:t>
            </a:r>
            <a:r>
              <a:rPr lang="ru-RU" dirty="0" smtClean="0"/>
              <a:t>           3) F</a:t>
            </a:r>
            <a:r>
              <a:rPr lang="ru-RU" baseline="30000" dirty="0" smtClean="0"/>
              <a:t>-</a:t>
            </a:r>
            <a:r>
              <a:rPr lang="ru-RU" dirty="0" smtClean="0"/>
              <a:t>          4) Al</a:t>
            </a:r>
            <a:r>
              <a:rPr lang="ru-RU" baseline="30000" dirty="0" smtClean="0"/>
              <a:t>3+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29600" cy="657229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000" b="1" dirty="0"/>
              <a:t>Закономерности изменения химических свойств элементов и их соединений по периодам и группам. </a:t>
            </a:r>
            <a:endParaRPr lang="ru-RU" sz="3000" dirty="0"/>
          </a:p>
          <a:p>
            <a:pPr algn="ctr">
              <a:buNone/>
            </a:pPr>
            <a:r>
              <a:rPr lang="ru-RU" u="sng" dirty="0"/>
              <a:t>    </a:t>
            </a:r>
            <a:r>
              <a:rPr lang="ru-RU" i="1" u="sng" dirty="0"/>
              <a:t>Горизонтальная периодичность.</a:t>
            </a:r>
            <a:endParaRPr lang="ru-RU" i="1" dirty="0"/>
          </a:p>
          <a:p>
            <a:pPr>
              <a:buNone/>
            </a:pPr>
            <a:r>
              <a:rPr lang="ru-RU" dirty="0"/>
              <a:t>В периоде слева направо:</a:t>
            </a:r>
          </a:p>
          <a:p>
            <a:pPr>
              <a:buNone/>
            </a:pPr>
            <a:r>
              <a:rPr lang="ru-RU" dirty="0"/>
              <a:t>- заряды атомных  ядер </a:t>
            </a:r>
            <a:r>
              <a:rPr lang="ru-RU" b="1" dirty="0"/>
              <a:t>увеличиваются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число электронов на внешнем электронном слое </a:t>
            </a:r>
            <a:r>
              <a:rPr lang="ru-RU" b="1" dirty="0"/>
              <a:t>увеличивается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число электронных слоёв </a:t>
            </a:r>
            <a:r>
              <a:rPr lang="ru-RU" b="1" dirty="0"/>
              <a:t>не изменяется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радиус атомов </a:t>
            </a:r>
            <a:r>
              <a:rPr lang="ru-RU" b="1" dirty="0"/>
              <a:t>уменьшается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ЭО </a:t>
            </a:r>
            <a:r>
              <a:rPr lang="ru-RU" b="1" dirty="0"/>
              <a:t>увеличивается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металлические свойства </a:t>
            </a:r>
            <a:r>
              <a:rPr lang="ru-RU" b="1" dirty="0"/>
              <a:t>уменьшаютс</a:t>
            </a:r>
            <a:r>
              <a:rPr lang="ru-RU" dirty="0"/>
              <a:t>я, </a:t>
            </a:r>
          </a:p>
          <a:p>
            <a:pPr>
              <a:buNone/>
            </a:pPr>
            <a:r>
              <a:rPr lang="ru-RU" dirty="0"/>
              <a:t>- неметаллические свойства </a:t>
            </a:r>
            <a:r>
              <a:rPr lang="ru-RU" b="1" dirty="0"/>
              <a:t>увеличиваются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основные свойства соединений (оксидов, </a:t>
            </a:r>
            <a:r>
              <a:rPr lang="ru-RU" dirty="0" err="1"/>
              <a:t>гидроксидов</a:t>
            </a:r>
            <a:r>
              <a:rPr lang="ru-RU" dirty="0"/>
              <a:t>) </a:t>
            </a:r>
            <a:r>
              <a:rPr lang="ru-RU" b="1" dirty="0"/>
              <a:t>уменьшаются,</a:t>
            </a:r>
            <a:r>
              <a:rPr lang="ru-RU" dirty="0"/>
              <a:t> сменяются </a:t>
            </a:r>
            <a:r>
              <a:rPr lang="ru-RU" dirty="0" err="1"/>
              <a:t>амфотерными</a:t>
            </a:r>
            <a:r>
              <a:rPr lang="ru-RU" dirty="0"/>
              <a:t>,  - кислотные свойства (оксидов, кислот) </a:t>
            </a:r>
            <a:r>
              <a:rPr lang="ru-RU" b="1" dirty="0"/>
              <a:t>увеличиваются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 flipV="1">
            <a:off x="5500694" y="2143116"/>
            <a:ext cx="300039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u="sng" dirty="0"/>
              <a:t>Вертикальная </a:t>
            </a:r>
            <a:r>
              <a:rPr lang="ru-RU" i="1" u="sng" dirty="0" smtClean="0"/>
              <a:t>периодичность</a:t>
            </a:r>
            <a:endParaRPr lang="ru-RU" i="1" dirty="0"/>
          </a:p>
          <a:p>
            <a:pPr>
              <a:buNone/>
            </a:pPr>
            <a:r>
              <a:rPr lang="ru-RU" dirty="0"/>
              <a:t>В А - группе сверху вниз:</a:t>
            </a:r>
          </a:p>
          <a:p>
            <a:pPr>
              <a:buNone/>
            </a:pPr>
            <a:r>
              <a:rPr lang="ru-RU" dirty="0"/>
              <a:t>-заряды атомных  ядер </a:t>
            </a:r>
            <a:r>
              <a:rPr lang="ru-RU" b="1" dirty="0"/>
              <a:t>увеличиваются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число электронов на внешнем электронном слое </a:t>
            </a:r>
            <a:r>
              <a:rPr lang="ru-RU" b="1" dirty="0"/>
              <a:t>не изменяется;</a:t>
            </a:r>
          </a:p>
          <a:p>
            <a:pPr>
              <a:buNone/>
            </a:pPr>
            <a:r>
              <a:rPr lang="ru-RU" dirty="0"/>
              <a:t>- число электронных слоёв </a:t>
            </a:r>
            <a:r>
              <a:rPr lang="ru-RU" b="1" dirty="0"/>
              <a:t>увеличивается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радиус атомов </a:t>
            </a:r>
            <a:r>
              <a:rPr lang="ru-RU" b="1" dirty="0"/>
              <a:t>увеличивается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ЭО </a:t>
            </a:r>
            <a:r>
              <a:rPr lang="ru-RU" b="1" dirty="0"/>
              <a:t>уменьшается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металлические свойства </a:t>
            </a:r>
            <a:r>
              <a:rPr lang="ru-RU" b="1" dirty="0"/>
              <a:t>увеличиваются</a:t>
            </a:r>
            <a:r>
              <a:rPr lang="ru-RU" dirty="0"/>
              <a:t>, </a:t>
            </a:r>
          </a:p>
          <a:p>
            <a:pPr>
              <a:buNone/>
            </a:pPr>
            <a:r>
              <a:rPr lang="ru-RU" dirty="0"/>
              <a:t>- неметаллические свойства </a:t>
            </a:r>
            <a:r>
              <a:rPr lang="ru-RU" b="1" dirty="0"/>
              <a:t>уменьшаются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- основные свойства соединений (оксидов, </a:t>
            </a:r>
            <a:r>
              <a:rPr lang="ru-RU" dirty="0" err="1"/>
              <a:t>гидроксидов</a:t>
            </a:r>
            <a:r>
              <a:rPr lang="ru-RU" dirty="0"/>
              <a:t>) </a:t>
            </a:r>
            <a:r>
              <a:rPr lang="ru-RU" b="1" dirty="0"/>
              <a:t>увеличиваются</a:t>
            </a:r>
            <a:r>
              <a:rPr lang="ru-RU" dirty="0"/>
              <a:t>, </a:t>
            </a:r>
          </a:p>
          <a:p>
            <a:pPr>
              <a:buNone/>
            </a:pPr>
            <a:r>
              <a:rPr lang="ru-RU" dirty="0"/>
              <a:t>- кислотные свойства соединений (оксидов, кислот) </a:t>
            </a:r>
            <a:r>
              <a:rPr lang="ru-RU" b="1" dirty="0"/>
              <a:t>уменьшаются.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7858148" y="1500174"/>
            <a:ext cx="500066" cy="27146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ЗАДАНИЕ</a:t>
            </a:r>
            <a:r>
              <a:rPr lang="ru-RU" b="1" dirty="0"/>
              <a:t>: 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ряду оксидов </a:t>
            </a:r>
            <a:r>
              <a:rPr lang="en-US" b="1" dirty="0" err="1"/>
              <a:t>SiO</a:t>
            </a:r>
            <a:r>
              <a:rPr lang="ru-RU" b="1" baseline="-25000" dirty="0"/>
              <a:t>2</a:t>
            </a:r>
            <a:r>
              <a:rPr lang="ru-RU" b="1" dirty="0"/>
              <a:t> - Р</a:t>
            </a:r>
            <a:r>
              <a:rPr lang="ru-RU" b="1" baseline="-25000" dirty="0"/>
              <a:t>2</a:t>
            </a:r>
            <a:r>
              <a:rPr lang="ru-RU" b="1" dirty="0"/>
              <a:t>0</a:t>
            </a:r>
            <a:r>
              <a:rPr lang="ru-RU" b="1" baseline="-25000" dirty="0"/>
              <a:t>5</a:t>
            </a:r>
            <a:r>
              <a:rPr lang="ru-RU" b="1" dirty="0"/>
              <a:t> - </a:t>
            </a:r>
            <a:r>
              <a:rPr lang="en-US" b="1" dirty="0"/>
              <a:t>SO</a:t>
            </a:r>
            <a:r>
              <a:rPr lang="ru-RU" b="1" baseline="-25000" dirty="0"/>
              <a:t>2</a:t>
            </a:r>
            <a:r>
              <a:rPr lang="ru-RU" b="1" dirty="0"/>
              <a:t> - </a:t>
            </a:r>
            <a:r>
              <a:rPr lang="en-US" b="1" dirty="0" err="1"/>
              <a:t>Cl</a:t>
            </a:r>
            <a:r>
              <a:rPr lang="ru-RU" b="1" baseline="-25000" dirty="0"/>
              <a:t>2</a:t>
            </a:r>
            <a:r>
              <a:rPr lang="en-US" b="1" dirty="0"/>
              <a:t>O</a:t>
            </a:r>
            <a:r>
              <a:rPr lang="ru-RU" b="1" baseline="-25000" dirty="0"/>
              <a:t>7 </a:t>
            </a:r>
            <a:r>
              <a:rPr lang="ru-RU" dirty="0"/>
              <a:t>кислотные свойства</a:t>
            </a:r>
          </a:p>
          <a:p>
            <a:pPr>
              <a:buNone/>
            </a:pPr>
            <a:r>
              <a:rPr lang="ru-RU" dirty="0"/>
              <a:t>1)  </a:t>
            </a:r>
            <a:r>
              <a:rPr lang="ru-RU" dirty="0" smtClean="0"/>
              <a:t>возрастают</a:t>
            </a:r>
            <a:endParaRPr lang="ru-RU" dirty="0"/>
          </a:p>
          <a:p>
            <a:pPr>
              <a:buNone/>
            </a:pPr>
            <a:r>
              <a:rPr lang="ru-RU" dirty="0"/>
              <a:t>2)  убывают</a:t>
            </a:r>
          </a:p>
          <a:p>
            <a:pPr>
              <a:buNone/>
            </a:pPr>
            <a:r>
              <a:rPr lang="ru-RU" dirty="0"/>
              <a:t>3)  не изменяются</a:t>
            </a:r>
          </a:p>
          <a:p>
            <a:pPr>
              <a:buNone/>
            </a:pPr>
            <a:r>
              <a:rPr lang="ru-RU" dirty="0"/>
              <a:t>4</a:t>
            </a:r>
            <a:r>
              <a:rPr lang="ru-RU" dirty="0" smtClean="0"/>
              <a:t>)  </a:t>
            </a:r>
            <a:r>
              <a:rPr lang="ru-RU" dirty="0"/>
              <a:t>сначала уменьшаются, потом увеличиваются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i="1" dirty="0"/>
              <a:t>Давайте вспомним! </a:t>
            </a:r>
            <a:endParaRPr lang="ru-RU" sz="4800" dirty="0"/>
          </a:p>
          <a:p>
            <a:endParaRPr lang="ru-RU" dirty="0"/>
          </a:p>
        </p:txBody>
      </p:sp>
      <p:pic>
        <p:nvPicPr>
          <p:cNvPr id="5" name="Picture 10" descr="atom02"/>
          <p:cNvPicPr preferRelativeResize="0"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071670" y="2643182"/>
            <a:ext cx="4071966" cy="400052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66FF"/>
                </a:solidFill>
                <a:latin typeface="Bernard MT Condensed" pitchFamily="18" charset="0"/>
              </a:rPr>
              <a:t>СТРОЕНИЕ АТОМА</a:t>
            </a:r>
            <a:endParaRPr lang="ru-RU" dirty="0"/>
          </a:p>
        </p:txBody>
      </p:sp>
      <p:pic>
        <p:nvPicPr>
          <p:cNvPr id="4" name="Picture 4" descr="black64"/>
          <p:cNvPicPr>
            <a:picLocks noGrp="1" noChangeAspect="1" noChangeArrowheads="1" noCro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428992" y="1643050"/>
            <a:ext cx="21431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dirty="0" smtClean="0">
                <a:solidFill>
                  <a:schemeClr val="bg1"/>
                </a:solidFill>
              </a:rPr>
              <a:t>АТОМ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85918" y="642918"/>
            <a:ext cx="6691466" cy="76944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  <a:latin typeface="Bernard MT Condensed" pitchFamily="18" charset="0"/>
              </a:rPr>
              <a:t>СТРОЕНИЕ АТОМА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2571744"/>
            <a:ext cx="11913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2">
                    <a:lumMod val="90000"/>
                  </a:schemeClr>
                </a:solidFill>
              </a:rPr>
              <a:t>ЯДРО</a:t>
            </a:r>
            <a:endParaRPr lang="ru-RU" sz="32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86314" y="2571744"/>
            <a:ext cx="45904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bg2">
                    <a:lumMod val="90000"/>
                  </a:schemeClr>
                </a:solidFill>
              </a:rPr>
              <a:t>ЭЛЕКТРОННАЯ ОБОЛОЧКА</a:t>
            </a:r>
            <a:endParaRPr lang="ru-RU" sz="2800" b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3714752"/>
            <a:ext cx="1760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ПРОТОНЫ</a:t>
            </a:r>
            <a:endParaRPr lang="ru-RU" sz="28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43174" y="3714752"/>
            <a:ext cx="27574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НЕЙТРОНЫ</a:t>
            </a:r>
            <a:endParaRPr lang="ru-RU" sz="28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57818" y="3929066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ЭЛЕКТРОНЫ</a:t>
            </a:r>
            <a:endParaRPr lang="ru-RU" sz="28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 flipV="1">
            <a:off x="2786050" y="2285992"/>
            <a:ext cx="571504" cy="28575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214942" y="2285992"/>
            <a:ext cx="500066" cy="35719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 flipV="1">
            <a:off x="1142976" y="3214686"/>
            <a:ext cx="642942" cy="42862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571736" y="3214686"/>
            <a:ext cx="571504" cy="42862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6680215" y="3749677"/>
            <a:ext cx="500066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Теория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Число электронов</a:t>
            </a:r>
            <a:r>
              <a:rPr lang="ru-RU" sz="2800" b="1" i="1" dirty="0">
                <a:latin typeface="Arial" pitchFamily="34" charset="0"/>
                <a:cs typeface="Arial" pitchFamily="34" charset="0"/>
              </a:rPr>
              <a:t>, протонов и нейтронов в атоме.</a:t>
            </a:r>
          </a:p>
          <a:p>
            <a:pPr>
              <a:buNone/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Число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электронов равно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порядковому номеру и числу протонов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, число  нейтронов равно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разности между массовым числом и порядковым номером.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i="1" dirty="0"/>
              <a:t>ЗАДАНИЕ </a:t>
            </a:r>
            <a:r>
              <a:rPr lang="ru-RU" b="1" i="1" dirty="0" smtClean="0"/>
              <a:t> </a:t>
            </a:r>
            <a:r>
              <a:rPr lang="ru-RU" b="1" i="1" dirty="0"/>
              <a:t>ПО ВАРИАНТАМ: </a:t>
            </a:r>
            <a:endParaRPr lang="ru-RU" b="1" i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Определить </a:t>
            </a:r>
            <a:r>
              <a:rPr lang="ru-RU" dirty="0"/>
              <a:t>количество </a:t>
            </a:r>
            <a:r>
              <a:rPr lang="ru-RU" dirty="0" smtClean="0"/>
              <a:t> </a:t>
            </a:r>
            <a:r>
              <a:rPr lang="ru-RU" dirty="0" err="1" smtClean="0"/>
              <a:t>é</a:t>
            </a:r>
            <a:r>
              <a:rPr lang="ru-RU" dirty="0" smtClean="0"/>
              <a:t>  </a:t>
            </a:r>
            <a:r>
              <a:rPr lang="ru-RU" dirty="0" err="1" smtClean="0"/>
              <a:t>p</a:t>
            </a:r>
            <a:r>
              <a:rPr lang="ru-RU" baseline="30000" dirty="0" err="1" smtClean="0"/>
              <a:t>+</a:t>
            </a:r>
            <a:r>
              <a:rPr lang="ru-RU" baseline="30000" dirty="0" smtClean="0"/>
              <a:t>   </a:t>
            </a:r>
            <a:r>
              <a:rPr lang="ru-RU" dirty="0" smtClean="0"/>
              <a:t>n</a:t>
            </a:r>
            <a:r>
              <a:rPr lang="ru-RU" baseline="30000" dirty="0" smtClean="0"/>
              <a:t>0</a:t>
            </a:r>
            <a:r>
              <a:rPr lang="ru-RU" dirty="0" smtClean="0"/>
              <a:t>  </a:t>
            </a:r>
            <a:r>
              <a:rPr lang="ru-RU" dirty="0" smtClean="0"/>
              <a:t>для </a:t>
            </a:r>
            <a:r>
              <a:rPr lang="ru-RU" dirty="0"/>
              <a:t>атома 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1вариант:     </a:t>
            </a:r>
            <a:r>
              <a:rPr lang="en-US" dirty="0" smtClean="0"/>
              <a:t>Mo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2вариант</a:t>
            </a:r>
            <a:r>
              <a:rPr lang="ru-RU" b="1" dirty="0" smtClean="0"/>
              <a:t>:     </a:t>
            </a:r>
            <a:r>
              <a:rPr lang="en-US" dirty="0" err="1" smtClean="0"/>
              <a:t>Cd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57430"/>
            <a:ext cx="7467600" cy="4116522"/>
          </a:xfrm>
        </p:spPr>
        <p:txBody>
          <a:bodyPr/>
          <a:lstStyle/>
          <a:p>
            <a:pPr lvl="0" algn="ctr">
              <a:buNone/>
            </a:pPr>
            <a:r>
              <a:rPr lang="ru-RU" sz="4000" b="1" dirty="0">
                <a:latin typeface="Arial" pitchFamily="34" charset="0"/>
                <a:cs typeface="Arial" pitchFamily="34" charset="0"/>
              </a:rPr>
              <a:t>Изотопы – это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….?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200" b="1" dirty="0" smtClean="0">
                <a:solidFill>
                  <a:srgbClr val="C00000"/>
                </a:solidFill>
              </a:rPr>
              <a:t>Изотопы</a:t>
            </a:r>
            <a:r>
              <a:rPr lang="ru-RU" sz="2200" b="1" dirty="0" smtClean="0">
                <a:solidFill>
                  <a:schemeClr val="tx1"/>
                </a:solidFill>
              </a:rPr>
              <a:t> -  разновидности атомов одного ХЭ, имеющие одинаковое число электронов и протонов, но разную массу атома (разное число нейтронов).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071678"/>
          <a:ext cx="6096000" cy="399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5720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Элементарные частицы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Изотопы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30000" dirty="0" smtClean="0"/>
                        <a:t>40</a:t>
                      </a:r>
                      <a:r>
                        <a:rPr lang="en-US" dirty="0" smtClean="0"/>
                        <a:t> Ca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30000" dirty="0" smtClean="0"/>
                        <a:t>42</a:t>
                      </a:r>
                      <a:r>
                        <a:rPr lang="en-US" dirty="0" smtClean="0"/>
                        <a:t> Ca</a:t>
                      </a: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é</a:t>
                      </a: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err="1" smtClean="0"/>
                        <a:t>p</a:t>
                      </a:r>
                      <a:r>
                        <a:rPr lang="ru-RU" sz="2400" baseline="30000" dirty="0" err="1" smtClean="0"/>
                        <a:t>+</a:t>
                      </a:r>
                      <a:endParaRPr lang="ru-RU" sz="2400" dirty="0" smtClean="0"/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n</a:t>
                      </a:r>
                      <a:r>
                        <a:rPr lang="ru-RU" sz="2800" baseline="30000" dirty="0" smtClean="0"/>
                        <a:t>0</a:t>
                      </a:r>
                      <a:endParaRPr lang="ru-RU" sz="28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ЗАДАНИЕ: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29576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</a:t>
            </a:r>
            <a:r>
              <a:rPr lang="ru-RU" dirty="0"/>
              <a:t>) Элемент </a:t>
            </a:r>
            <a:r>
              <a:rPr lang="ru-RU" b="1" baseline="30000" dirty="0"/>
              <a:t>132</a:t>
            </a:r>
            <a:r>
              <a:rPr lang="ru-RU" b="1" dirty="0"/>
              <a:t>Х</a:t>
            </a:r>
            <a:r>
              <a:rPr lang="ru-RU" dirty="0"/>
              <a:t>, в ядре изотопа которого находится </a:t>
            </a:r>
            <a:r>
              <a:rPr lang="ru-RU" b="1" dirty="0"/>
              <a:t>76</a:t>
            </a:r>
            <a:r>
              <a:rPr lang="ru-RU" dirty="0"/>
              <a:t> нейтронов, – это</a:t>
            </a:r>
          </a:p>
          <a:p>
            <a:pPr>
              <a:buNone/>
            </a:pPr>
            <a:r>
              <a:rPr lang="ru-RU" sz="2800" dirty="0"/>
              <a:t>1) сурьма; 2) барий; 3) гафний; 4) прометий.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Число протонов и нейтронов в ядре атома изотопа </a:t>
            </a:r>
            <a:r>
              <a:rPr lang="ru-RU" b="1" baseline="30000" dirty="0"/>
              <a:t>43</a:t>
            </a:r>
            <a:r>
              <a:rPr lang="ru-RU" b="1" dirty="0"/>
              <a:t>Са</a:t>
            </a:r>
            <a:r>
              <a:rPr lang="ru-RU" dirty="0"/>
              <a:t> равно</a:t>
            </a:r>
          </a:p>
          <a:p>
            <a:pPr marL="514350" indent="-514350">
              <a:buAutoNum type="arabicParenR"/>
            </a:pPr>
            <a:r>
              <a:rPr lang="ru-RU" sz="2800" dirty="0" err="1" smtClean="0"/>
              <a:t>р</a:t>
            </a:r>
            <a:r>
              <a:rPr lang="ru-RU" sz="2800" dirty="0" smtClean="0"/>
              <a:t> </a:t>
            </a:r>
            <a:r>
              <a:rPr lang="ru-RU" sz="2800" dirty="0"/>
              <a:t>= 40, </a:t>
            </a:r>
            <a:r>
              <a:rPr lang="ru-RU" sz="2800" dirty="0" err="1"/>
              <a:t>n</a:t>
            </a:r>
            <a:r>
              <a:rPr lang="ru-RU" sz="2800" dirty="0"/>
              <a:t> = 43; </a:t>
            </a:r>
            <a:r>
              <a:rPr lang="ru-RU" sz="2800" dirty="0" smtClean="0"/>
              <a:t>                3) </a:t>
            </a:r>
            <a:r>
              <a:rPr lang="ru-RU" sz="2800" dirty="0" err="1"/>
              <a:t>p</a:t>
            </a:r>
            <a:r>
              <a:rPr lang="ru-RU" sz="2800" dirty="0"/>
              <a:t> = 20, </a:t>
            </a:r>
            <a:r>
              <a:rPr lang="ru-RU" sz="2800" dirty="0" err="1"/>
              <a:t>n</a:t>
            </a:r>
            <a:r>
              <a:rPr lang="ru-RU" sz="2800" dirty="0"/>
              <a:t> = 43</a:t>
            </a:r>
            <a:r>
              <a:rPr lang="ru-RU" sz="2800" dirty="0" smtClean="0"/>
              <a:t>;</a:t>
            </a:r>
          </a:p>
          <a:p>
            <a:pPr marL="514350" indent="-514350">
              <a:buNone/>
            </a:pPr>
            <a:r>
              <a:rPr lang="ru-RU" sz="2800" dirty="0" smtClean="0"/>
              <a:t>2) </a:t>
            </a:r>
            <a:r>
              <a:rPr lang="ru-RU" sz="2800" dirty="0" err="1" smtClean="0"/>
              <a:t>p</a:t>
            </a:r>
            <a:r>
              <a:rPr lang="ru-RU" sz="2800" dirty="0" smtClean="0"/>
              <a:t> =20, </a:t>
            </a:r>
            <a:r>
              <a:rPr lang="ru-RU" sz="2800" dirty="0" err="1" smtClean="0"/>
              <a:t>n</a:t>
            </a:r>
            <a:r>
              <a:rPr lang="ru-RU" sz="2800" dirty="0" smtClean="0"/>
              <a:t> = 23;                   4) </a:t>
            </a:r>
            <a:r>
              <a:rPr lang="ru-RU" sz="2800" dirty="0" err="1" smtClean="0"/>
              <a:t>p</a:t>
            </a:r>
            <a:r>
              <a:rPr lang="ru-RU" sz="2800" dirty="0" smtClean="0"/>
              <a:t> = 20, </a:t>
            </a:r>
            <a:r>
              <a:rPr lang="ru-RU" sz="2800" dirty="0" err="1" smtClean="0"/>
              <a:t>n</a:t>
            </a:r>
            <a:r>
              <a:rPr lang="ru-RU" sz="2800" dirty="0" smtClean="0"/>
              <a:t> = 20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i="1" dirty="0">
                <a:solidFill>
                  <a:srgbClr val="C00000"/>
                </a:solidFill>
              </a:rPr>
              <a:t>Электронное строение </a:t>
            </a:r>
            <a:r>
              <a:rPr lang="ru-RU" i="1" dirty="0" smtClean="0">
                <a:solidFill>
                  <a:srgbClr val="C00000"/>
                </a:solidFill>
              </a:rPr>
              <a:t>атома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10000"/>
          </a:bodyPr>
          <a:lstStyle/>
          <a:p>
            <a:pPr lvl="0" algn="ctr">
              <a:buNone/>
            </a:pPr>
            <a:r>
              <a:rPr lang="ru-RU" b="1" u="sng" dirty="0"/>
              <a:t>Максимальное число электронов на уровнях.</a:t>
            </a:r>
            <a:endParaRPr lang="ru-RU" b="1" dirty="0"/>
          </a:p>
          <a:p>
            <a:pPr>
              <a:buNone/>
            </a:pPr>
            <a:r>
              <a:rPr lang="ru-RU" dirty="0"/>
              <a:t>Максимальное число электронов на уровнях определяется по формуле </a:t>
            </a:r>
            <a:r>
              <a:rPr lang="en-US" b="1" dirty="0"/>
              <a:t>N</a:t>
            </a:r>
            <a:r>
              <a:rPr lang="ru-RU" b="1" dirty="0"/>
              <a:t>= 2· </a:t>
            </a:r>
            <a:r>
              <a:rPr lang="en-US" b="1" dirty="0"/>
              <a:t>n</a:t>
            </a:r>
            <a:r>
              <a:rPr lang="ru-RU" b="1" baseline="30000" dirty="0"/>
              <a:t>2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/>
              <a:t>1 уровень – 2, 2 уровень – 8, 3 уровень - 18, 4 уровень – 32.</a:t>
            </a:r>
          </a:p>
          <a:p>
            <a:pPr lvl="0" algn="ctr">
              <a:buNone/>
            </a:pPr>
            <a:endParaRPr lang="ru-RU" b="1" u="sng" dirty="0" smtClean="0"/>
          </a:p>
          <a:p>
            <a:pPr lvl="0" algn="ctr">
              <a:buNone/>
            </a:pPr>
            <a:r>
              <a:rPr lang="ru-RU" b="1" u="sng" dirty="0" err="1" smtClean="0"/>
              <a:t>s</a:t>
            </a:r>
            <a:r>
              <a:rPr lang="ru-RU" b="1" u="sng" dirty="0" smtClean="0"/>
              <a:t>-</a:t>
            </a:r>
            <a:r>
              <a:rPr lang="ru-RU" b="1" u="sng" dirty="0"/>
              <a:t>, </a:t>
            </a:r>
            <a:r>
              <a:rPr lang="ru-RU" b="1" u="sng" dirty="0" err="1"/>
              <a:t>p</a:t>
            </a:r>
            <a:r>
              <a:rPr lang="ru-RU" b="1" u="sng" dirty="0"/>
              <a:t>- и </a:t>
            </a:r>
            <a:r>
              <a:rPr lang="ru-RU" b="1" u="sng" dirty="0" err="1"/>
              <a:t>d</a:t>
            </a:r>
            <a:r>
              <a:rPr lang="ru-RU" b="1" u="sng" dirty="0"/>
              <a:t>- </a:t>
            </a:r>
            <a:r>
              <a:rPr lang="ru-RU" b="1" u="sng" dirty="0" smtClean="0"/>
              <a:t>элементы</a:t>
            </a:r>
            <a:endParaRPr lang="ru-RU" b="1" dirty="0"/>
          </a:p>
          <a:p>
            <a:pPr>
              <a:buNone/>
            </a:pPr>
            <a:r>
              <a:rPr lang="ru-RU" dirty="0"/>
              <a:t>s-элементы расположены в </a:t>
            </a:r>
            <a:r>
              <a:rPr lang="en-US" dirty="0"/>
              <a:t>I</a:t>
            </a:r>
            <a:r>
              <a:rPr lang="ru-RU" dirty="0"/>
              <a:t> и </a:t>
            </a:r>
            <a:r>
              <a:rPr lang="en-US" dirty="0"/>
              <a:t>II</a:t>
            </a:r>
            <a:r>
              <a:rPr lang="ru-RU" dirty="0"/>
              <a:t> А-группах;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p</a:t>
            </a:r>
            <a:r>
              <a:rPr lang="ru-RU" dirty="0" smtClean="0"/>
              <a:t>- </a:t>
            </a:r>
            <a:r>
              <a:rPr lang="ru-RU" dirty="0"/>
              <a:t>элементы в </a:t>
            </a:r>
            <a:r>
              <a:rPr lang="en-US" dirty="0"/>
              <a:t>III </a:t>
            </a:r>
            <a:r>
              <a:rPr lang="ru-RU" dirty="0"/>
              <a:t>–</a:t>
            </a:r>
            <a:r>
              <a:rPr lang="en-US" dirty="0"/>
              <a:t>VIII</a:t>
            </a:r>
            <a:r>
              <a:rPr lang="ru-RU" dirty="0"/>
              <a:t> А –группах;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d</a:t>
            </a:r>
            <a:r>
              <a:rPr lang="ru-RU" dirty="0" smtClean="0"/>
              <a:t>- </a:t>
            </a:r>
            <a:r>
              <a:rPr lang="ru-RU" dirty="0"/>
              <a:t>элементы в </a:t>
            </a:r>
            <a:r>
              <a:rPr lang="en-US" dirty="0"/>
              <a:t>I</a:t>
            </a:r>
            <a:r>
              <a:rPr lang="ru-RU" dirty="0"/>
              <a:t>- </a:t>
            </a:r>
            <a:r>
              <a:rPr lang="en-US" dirty="0"/>
              <a:t>VIII</a:t>
            </a:r>
            <a:r>
              <a:rPr lang="ru-RU" dirty="0"/>
              <a:t> В группах.</a:t>
            </a:r>
          </a:p>
          <a:p>
            <a:pPr lvl="0" algn="ctr">
              <a:buNone/>
            </a:pPr>
            <a:endParaRPr lang="ru-RU" b="1" u="sng" dirty="0" smtClean="0"/>
          </a:p>
          <a:p>
            <a:pPr lvl="0" algn="ctr">
              <a:buNone/>
            </a:pPr>
            <a:r>
              <a:rPr lang="ru-RU" b="1" u="sng" dirty="0" smtClean="0"/>
              <a:t>Порядок </a:t>
            </a:r>
            <a:r>
              <a:rPr lang="ru-RU" b="1" u="sng" dirty="0"/>
              <a:t>заполнения электронами  Е уровней и </a:t>
            </a:r>
            <a:r>
              <a:rPr lang="ru-RU" b="1" u="sng" dirty="0" err="1"/>
              <a:t>орбиталей</a:t>
            </a:r>
            <a:r>
              <a:rPr lang="ru-RU" b="1" u="sng" dirty="0"/>
              <a:t> в </a:t>
            </a:r>
            <a:r>
              <a:rPr lang="ru-RU" b="1" u="sng" dirty="0" smtClean="0"/>
              <a:t>атомах</a:t>
            </a:r>
          </a:p>
          <a:p>
            <a:pPr>
              <a:buNone/>
            </a:pPr>
            <a:r>
              <a:rPr lang="en-US" dirty="0" smtClean="0"/>
              <a:t>1s </a:t>
            </a:r>
            <a:r>
              <a:rPr lang="en-US" dirty="0"/>
              <a:t>2s 2p 3s 3p 4s 3d 4p 5s 4d 5p 6s 4f  5d  6p 7s  5f  6d  7p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498</Words>
  <Application>Microsoft Office PowerPoint</Application>
  <PresentationFormat>Экран (4:3)</PresentationFormat>
  <Paragraphs>107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Обобщающий урок  по теме «Теоретические основы химии» 11 класс               учитель химии     Нащекина Оксана Викторовна  </vt:lpstr>
      <vt:lpstr>Слайд 2</vt:lpstr>
      <vt:lpstr>СТРОЕНИЕ АТОМА</vt:lpstr>
      <vt:lpstr>Теория</vt:lpstr>
      <vt:lpstr>Слайд 5</vt:lpstr>
      <vt:lpstr>Слайд 6</vt:lpstr>
      <vt:lpstr>   Изотопы -  разновидности атомов одного ХЭ, имеющие одинаковое число электронов и протонов, но разную массу атома (разное число нейтронов). </vt:lpstr>
      <vt:lpstr>ЗАДАНИЕ:</vt:lpstr>
      <vt:lpstr>Электронное строение атома </vt:lpstr>
      <vt:lpstr>ЗАДАНИЕ: </vt:lpstr>
      <vt:lpstr>      Строение электронных оболочек ионов У катиона – меньше электронов на величину заряда,  у анионов - больше на величину заряда.   Например:  Na0 - 11 электронов,  Na+ - 10 электронов;  P0 – 15 электронов, P3- - 18 электронов.</vt:lpstr>
      <vt:lpstr> ЗАДАНИЕ:  </vt:lpstr>
      <vt:lpstr>Слайд 13</vt:lpstr>
      <vt:lpstr>Слайд 14</vt:lpstr>
      <vt:lpstr>Слайд 15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www.PHILka.RU</cp:lastModifiedBy>
  <cp:revision>10</cp:revision>
  <dcterms:created xsi:type="dcterms:W3CDTF">2013-09-25T14:28:43Z</dcterms:created>
  <dcterms:modified xsi:type="dcterms:W3CDTF">2013-09-25T19:37:07Z</dcterms:modified>
</cp:coreProperties>
</file>