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media/image3.jpg" ContentType="image/gif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sldIdLst>
    <p:sldId id="256" r:id="rId2"/>
    <p:sldId id="257" r:id="rId3"/>
    <p:sldId id="259" r:id="rId4"/>
    <p:sldId id="268" r:id="rId5"/>
    <p:sldId id="269" r:id="rId6"/>
    <p:sldId id="261" r:id="rId7"/>
    <p:sldId id="262" r:id="rId8"/>
    <p:sldId id="263" r:id="rId9"/>
    <p:sldId id="264" r:id="rId10"/>
    <p:sldId id="260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6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00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5FD923-C17C-4A2B-8EF4-683630E5BA5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4D2C9F79-C81F-407E-8B59-2D6F192EFFE8}">
      <dgm:prSet custT="1"/>
      <dgm:spPr/>
      <dgm:t>
        <a:bodyPr/>
        <a:lstStyle/>
        <a:p>
          <a:r>
            <a:rPr lang="ru-RU" sz="3200" dirty="0" smtClean="0">
              <a:solidFill>
                <a:schemeClr val="accent2">
                  <a:lumMod val="85000"/>
                  <a:lumOff val="15000"/>
                </a:schemeClr>
              </a:solidFill>
            </a:rPr>
            <a:t>Металлов много </a:t>
          </a:r>
          <a:r>
            <a:rPr lang="ru-RU" sz="3200" dirty="0" err="1" smtClean="0">
              <a:solidFill>
                <a:schemeClr val="accent2">
                  <a:lumMod val="85000"/>
                  <a:lumOff val="15000"/>
                </a:schemeClr>
              </a:solidFill>
            </a:rPr>
            <a:t>есть,но</a:t>
          </a:r>
          <a:r>
            <a:rPr lang="ru-RU" sz="3200" dirty="0" smtClean="0">
              <a:solidFill>
                <a:schemeClr val="accent2">
                  <a:lumMod val="85000"/>
                  <a:lumOff val="15000"/>
                </a:schemeClr>
              </a:solidFill>
            </a:rPr>
            <a:t> дело не в </a:t>
          </a:r>
          <a:r>
            <a:rPr lang="ru-RU" sz="3200" dirty="0" err="1" smtClean="0">
              <a:solidFill>
                <a:schemeClr val="accent2">
                  <a:lumMod val="85000"/>
                  <a:lumOff val="15000"/>
                </a:schemeClr>
              </a:solidFill>
            </a:rPr>
            <a:t>количестве.В</a:t>
          </a:r>
          <a:r>
            <a:rPr lang="ru-RU" sz="3200" dirty="0" smtClean="0">
              <a:solidFill>
                <a:schemeClr val="accent2">
                  <a:lumMod val="85000"/>
                  <a:lumOff val="15000"/>
                </a:schemeClr>
              </a:solidFill>
            </a:rPr>
            <a:t> команде работящей металлической такие мастера, такие </a:t>
          </a:r>
          <a:r>
            <a:rPr lang="ru-RU" sz="3200" dirty="0" err="1" smtClean="0">
              <a:solidFill>
                <a:schemeClr val="accent2">
                  <a:lumMod val="85000"/>
                  <a:lumOff val="15000"/>
                </a:schemeClr>
              </a:solidFill>
            </a:rPr>
            <a:t>личности!Приуменьшать</a:t>
          </a:r>
          <a:r>
            <a:rPr lang="ru-RU" sz="3200" dirty="0" smtClean="0">
              <a:solidFill>
                <a:schemeClr val="accent2">
                  <a:lumMod val="85000"/>
                  <a:lumOff val="15000"/>
                </a:schemeClr>
              </a:solidFill>
            </a:rPr>
            <a:t>  нам вовсе не пристало заслуги безусловные металлов пред египтянином , китайцем, древним греком и каждым современным человеком! </a:t>
          </a:r>
          <a:endParaRPr lang="ru-RU" sz="3200" dirty="0">
            <a:solidFill>
              <a:schemeClr val="accent2">
                <a:lumMod val="85000"/>
                <a:lumOff val="15000"/>
              </a:schemeClr>
            </a:solidFill>
          </a:endParaRPr>
        </a:p>
      </dgm:t>
    </dgm:pt>
    <dgm:pt modelId="{CC5DB59F-35B6-4AA9-ADC3-8B9421460807}" type="parTrans" cxnId="{D91DCC4E-4219-4D25-9E17-5942913D5D0A}">
      <dgm:prSet/>
      <dgm:spPr/>
      <dgm:t>
        <a:bodyPr/>
        <a:lstStyle/>
        <a:p>
          <a:endParaRPr lang="ru-RU"/>
        </a:p>
      </dgm:t>
    </dgm:pt>
    <dgm:pt modelId="{964480E8-6F6D-43BE-BF4D-B75E6700BE96}" type="sibTrans" cxnId="{D91DCC4E-4219-4D25-9E17-5942913D5D0A}">
      <dgm:prSet/>
      <dgm:spPr/>
      <dgm:t>
        <a:bodyPr/>
        <a:lstStyle/>
        <a:p>
          <a:endParaRPr lang="ru-RU"/>
        </a:p>
      </dgm:t>
    </dgm:pt>
    <dgm:pt modelId="{C9AB7F1D-DAB9-491E-9A18-1F48DE9EF8E4}" type="pres">
      <dgm:prSet presAssocID="{5F5FD923-C17C-4A2B-8EF4-683630E5BA5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A336E60-8F24-4DA0-AFEC-954CD08F8D16}" type="pres">
      <dgm:prSet presAssocID="{4D2C9F79-C81F-407E-8B59-2D6F192EFFE8}" presName="hierRoot1" presStyleCnt="0">
        <dgm:presLayoutVars>
          <dgm:hierBranch val="init"/>
        </dgm:presLayoutVars>
      </dgm:prSet>
      <dgm:spPr/>
    </dgm:pt>
    <dgm:pt modelId="{2AF81456-555F-441B-8426-C2179A7F9906}" type="pres">
      <dgm:prSet presAssocID="{4D2C9F79-C81F-407E-8B59-2D6F192EFFE8}" presName="rootComposite1" presStyleCnt="0"/>
      <dgm:spPr/>
    </dgm:pt>
    <dgm:pt modelId="{D3A768C1-12DC-4FC7-BA36-CC34A6901F82}" type="pres">
      <dgm:prSet presAssocID="{4D2C9F79-C81F-407E-8B59-2D6F192EFFE8}" presName="rootText1" presStyleLbl="node0" presStyleIdx="0" presStyleCnt="1" custScaleY="146397" custLinFactNeighborX="1679" custLinFactNeighborY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4DECE8-03A7-413D-A376-B1F1FCEA253C}" type="pres">
      <dgm:prSet presAssocID="{4D2C9F79-C81F-407E-8B59-2D6F192EFFE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47DED5D-C51A-4663-A813-404EEF8AF8A5}" type="pres">
      <dgm:prSet presAssocID="{4D2C9F79-C81F-407E-8B59-2D6F192EFFE8}" presName="hierChild2" presStyleCnt="0"/>
      <dgm:spPr/>
    </dgm:pt>
    <dgm:pt modelId="{22A32792-B7C3-4BA7-96B4-06A4D7BD2BC8}" type="pres">
      <dgm:prSet presAssocID="{4D2C9F79-C81F-407E-8B59-2D6F192EFFE8}" presName="hierChild3" presStyleCnt="0"/>
      <dgm:spPr/>
    </dgm:pt>
  </dgm:ptLst>
  <dgm:cxnLst>
    <dgm:cxn modelId="{D91DCC4E-4219-4D25-9E17-5942913D5D0A}" srcId="{5F5FD923-C17C-4A2B-8EF4-683630E5BA54}" destId="{4D2C9F79-C81F-407E-8B59-2D6F192EFFE8}" srcOrd="0" destOrd="0" parTransId="{CC5DB59F-35B6-4AA9-ADC3-8B9421460807}" sibTransId="{964480E8-6F6D-43BE-BF4D-B75E6700BE96}"/>
    <dgm:cxn modelId="{6AD96B52-DAFA-4322-88D9-D3084B507174}" type="presOf" srcId="{5F5FD923-C17C-4A2B-8EF4-683630E5BA54}" destId="{C9AB7F1D-DAB9-491E-9A18-1F48DE9EF8E4}" srcOrd="0" destOrd="0" presId="urn:microsoft.com/office/officeart/2005/8/layout/orgChart1"/>
    <dgm:cxn modelId="{B92DEBCE-8047-4CAF-A142-2768784E390D}" type="presOf" srcId="{4D2C9F79-C81F-407E-8B59-2D6F192EFFE8}" destId="{344DECE8-03A7-413D-A376-B1F1FCEA253C}" srcOrd="1" destOrd="0" presId="urn:microsoft.com/office/officeart/2005/8/layout/orgChart1"/>
    <dgm:cxn modelId="{68A025E6-F820-41BB-BBE7-650C93150907}" type="presOf" srcId="{4D2C9F79-C81F-407E-8B59-2D6F192EFFE8}" destId="{D3A768C1-12DC-4FC7-BA36-CC34A6901F82}" srcOrd="0" destOrd="0" presId="urn:microsoft.com/office/officeart/2005/8/layout/orgChart1"/>
    <dgm:cxn modelId="{3517DA8F-3CAC-48CB-B672-9E7F69C4072D}" type="presParOf" srcId="{C9AB7F1D-DAB9-491E-9A18-1F48DE9EF8E4}" destId="{3A336E60-8F24-4DA0-AFEC-954CD08F8D16}" srcOrd="0" destOrd="0" presId="urn:microsoft.com/office/officeart/2005/8/layout/orgChart1"/>
    <dgm:cxn modelId="{217358A4-9289-49E8-AD04-E26AC682D0B3}" type="presParOf" srcId="{3A336E60-8F24-4DA0-AFEC-954CD08F8D16}" destId="{2AF81456-555F-441B-8426-C2179A7F9906}" srcOrd="0" destOrd="0" presId="urn:microsoft.com/office/officeart/2005/8/layout/orgChart1"/>
    <dgm:cxn modelId="{DC8A2CA5-5C88-4BA8-B59B-F9836F2411EB}" type="presParOf" srcId="{2AF81456-555F-441B-8426-C2179A7F9906}" destId="{D3A768C1-12DC-4FC7-BA36-CC34A6901F82}" srcOrd="0" destOrd="0" presId="urn:microsoft.com/office/officeart/2005/8/layout/orgChart1"/>
    <dgm:cxn modelId="{BF6EECBB-2574-434D-B4E2-34DDE9ED65DD}" type="presParOf" srcId="{2AF81456-555F-441B-8426-C2179A7F9906}" destId="{344DECE8-03A7-413D-A376-B1F1FCEA253C}" srcOrd="1" destOrd="0" presId="urn:microsoft.com/office/officeart/2005/8/layout/orgChart1"/>
    <dgm:cxn modelId="{961DE8C7-8E80-4BB2-9590-21779D69A54C}" type="presParOf" srcId="{3A336E60-8F24-4DA0-AFEC-954CD08F8D16}" destId="{347DED5D-C51A-4663-A813-404EEF8AF8A5}" srcOrd="1" destOrd="0" presId="urn:microsoft.com/office/officeart/2005/8/layout/orgChart1"/>
    <dgm:cxn modelId="{7EA4EB82-E616-4AFF-9B15-E5AEAB488610}" type="presParOf" srcId="{3A336E60-8F24-4DA0-AFEC-954CD08F8D16}" destId="{22A32792-B7C3-4BA7-96B4-06A4D7BD2BC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A768C1-12DC-4FC7-BA36-CC34A6901F82}">
      <dsp:nvSpPr>
        <dsp:cNvPr id="0" name=""/>
        <dsp:cNvSpPr/>
      </dsp:nvSpPr>
      <dsp:spPr>
        <a:xfrm>
          <a:off x="2074" y="134652"/>
          <a:ext cx="8495813" cy="62188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accent2">
                  <a:lumMod val="85000"/>
                  <a:lumOff val="15000"/>
                </a:schemeClr>
              </a:solidFill>
            </a:rPr>
            <a:t>Металлов много </a:t>
          </a:r>
          <a:r>
            <a:rPr lang="ru-RU" sz="3200" kern="1200" dirty="0" err="1" smtClean="0">
              <a:solidFill>
                <a:schemeClr val="accent2">
                  <a:lumMod val="85000"/>
                  <a:lumOff val="15000"/>
                </a:schemeClr>
              </a:solidFill>
            </a:rPr>
            <a:t>есть,но</a:t>
          </a:r>
          <a:r>
            <a:rPr lang="ru-RU" sz="3200" kern="1200" dirty="0" smtClean="0">
              <a:solidFill>
                <a:schemeClr val="accent2">
                  <a:lumMod val="85000"/>
                  <a:lumOff val="15000"/>
                </a:schemeClr>
              </a:solidFill>
            </a:rPr>
            <a:t> дело не в </a:t>
          </a:r>
          <a:r>
            <a:rPr lang="ru-RU" sz="3200" kern="1200" dirty="0" err="1" smtClean="0">
              <a:solidFill>
                <a:schemeClr val="accent2">
                  <a:lumMod val="85000"/>
                  <a:lumOff val="15000"/>
                </a:schemeClr>
              </a:solidFill>
            </a:rPr>
            <a:t>количестве.В</a:t>
          </a:r>
          <a:r>
            <a:rPr lang="ru-RU" sz="3200" kern="1200" dirty="0" smtClean="0">
              <a:solidFill>
                <a:schemeClr val="accent2">
                  <a:lumMod val="85000"/>
                  <a:lumOff val="15000"/>
                </a:schemeClr>
              </a:solidFill>
            </a:rPr>
            <a:t> команде работящей металлической такие мастера, такие </a:t>
          </a:r>
          <a:r>
            <a:rPr lang="ru-RU" sz="3200" kern="1200" dirty="0" err="1" smtClean="0">
              <a:solidFill>
                <a:schemeClr val="accent2">
                  <a:lumMod val="85000"/>
                  <a:lumOff val="15000"/>
                </a:schemeClr>
              </a:solidFill>
            </a:rPr>
            <a:t>личности!Приуменьшать</a:t>
          </a:r>
          <a:r>
            <a:rPr lang="ru-RU" sz="3200" kern="1200" dirty="0" smtClean="0">
              <a:solidFill>
                <a:schemeClr val="accent2">
                  <a:lumMod val="85000"/>
                  <a:lumOff val="15000"/>
                </a:schemeClr>
              </a:solidFill>
            </a:rPr>
            <a:t>  нам вовсе не пристало заслуги безусловные металлов пред египтянином , китайцем, древним греком и каждым современным человеком! </a:t>
          </a:r>
          <a:endParaRPr lang="ru-RU" sz="3200" kern="1200" dirty="0">
            <a:solidFill>
              <a:schemeClr val="accent2">
                <a:lumMod val="85000"/>
                <a:lumOff val="15000"/>
              </a:schemeClr>
            </a:solidFill>
          </a:endParaRPr>
        </a:p>
      </dsp:txBody>
      <dsp:txXfrm>
        <a:off x="2074" y="134652"/>
        <a:ext cx="8495813" cy="62188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78DD9C75-CD8F-41FE-A7D2-170FB9E038A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4785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91643C3-B25C-4C6A-AB06-A1DBFA64C93A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512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132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513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138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513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142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514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14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4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31B491-D6DD-4D1A-863B-46176CD320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B30CD-6093-4D18-98AA-3069F6B37D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2249327-E6E3-45FB-B06A-3651EB6766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EACE6-A930-47B2-9298-57C5936D52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4C7C5-2017-46D1-93D9-288303E685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46192-CD5F-48DF-9947-7DC107C83F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4BD1D-754E-4079-A89E-2FB4873819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365E3-7AAC-4B95-827D-F9EB2FD5A0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D7611-B09F-4593-BF17-FF5BFAE20E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B56C9-1B1A-43A8-8B1C-1219D114F0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FF3C8-5BB9-46EA-9DF8-F9673C3F80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E9D9496-3F36-4D3E-BAE9-9128AC5DDE6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11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11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1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124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413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1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13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41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1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Простые вещества-металлы</a:t>
            </a:r>
            <a:endParaRPr lang="ru-R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9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7014716" cy="1888232"/>
          </a:xfrm>
          <a:solidFill>
            <a:schemeClr val="accent1"/>
          </a:solidFill>
        </p:spPr>
        <p:txBody>
          <a:bodyPr/>
          <a:lstStyle/>
          <a:p>
            <a:r>
              <a:rPr lang="ru-RU" sz="6000" dirty="0" smtClean="0"/>
              <a:t>Станция Развлекательная</a:t>
            </a:r>
            <a:endParaRPr lang="ru-RU" sz="60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</a:t>
            </a:r>
          </a:p>
          <a:p>
            <a:pPr marL="0" indent="0">
              <a:buNone/>
            </a:pPr>
            <a:r>
              <a:rPr lang="ru-RU" dirty="0" smtClean="0"/>
              <a:t>Перевёртыши   </a:t>
            </a:r>
          </a:p>
          <a:p>
            <a:pPr marL="0" indent="0">
              <a:buNone/>
            </a:pPr>
            <a:r>
              <a:rPr lang="ru-RU" dirty="0" smtClean="0"/>
              <a:t>1.Гладь </a:t>
            </a:r>
            <a:r>
              <a:rPr lang="ru-RU" dirty="0" err="1" smtClean="0"/>
              <a:t>металл,пока</a:t>
            </a:r>
            <a:r>
              <a:rPr lang="ru-RU" dirty="0" smtClean="0"/>
              <a:t> холодно!</a:t>
            </a:r>
          </a:p>
          <a:p>
            <a:pPr marL="0" indent="0">
              <a:buNone/>
            </a:pPr>
            <a:r>
              <a:rPr lang="ru-RU" dirty="0" smtClean="0"/>
              <a:t>2.Пролежал холод ,сушь и оловянные трубы.</a:t>
            </a:r>
          </a:p>
          <a:p>
            <a:pPr marL="0" indent="0">
              <a:buNone/>
            </a:pPr>
            <a:r>
              <a:rPr lang="ru-RU" dirty="0" smtClean="0"/>
              <a:t>3.Не та грязь , что тусклая!  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11271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956550" y="6237288"/>
            <a:ext cx="576263" cy="504825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913"/>
            <a:ext cx="6943353" cy="6408439"/>
          </a:xfrm>
          <a:solidFill>
            <a:schemeClr val="accent1"/>
          </a:solidFill>
        </p:spPr>
        <p:txBody>
          <a:bodyPr/>
          <a:lstStyle/>
          <a:p>
            <a:r>
              <a:rPr lang="ru-RU" sz="6000" dirty="0" smtClean="0"/>
              <a:t>Домашнее задание  п.7,повторить химические свойства металлов.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2708920"/>
            <a:ext cx="6800924" cy="1635968"/>
          </a:xfrm>
        </p:spPr>
        <p:txBody>
          <a:bodyPr/>
          <a:lstStyle/>
          <a:p>
            <a:r>
              <a:rPr lang="ru-RU" sz="9600" dirty="0" smtClean="0"/>
              <a:t/>
            </a:r>
            <a:br>
              <a:rPr lang="ru-RU" sz="9600" dirty="0" smtClean="0"/>
            </a:br>
            <a:r>
              <a:rPr lang="ru-RU" sz="9600" dirty="0"/>
              <a:t/>
            </a:r>
            <a:br>
              <a:rPr lang="ru-RU" sz="9600" dirty="0"/>
            </a:br>
            <a:r>
              <a:rPr lang="ru-RU" sz="9600" dirty="0" smtClean="0"/>
              <a:t/>
            </a:r>
            <a:br>
              <a:rPr lang="ru-RU" sz="9600" dirty="0" smtClean="0"/>
            </a:br>
            <a:r>
              <a:rPr lang="ru-RU" sz="9600" dirty="0"/>
              <a:t/>
            </a:r>
            <a:br>
              <a:rPr lang="ru-RU" sz="9600" dirty="0"/>
            </a:br>
            <a:r>
              <a:rPr lang="ru-RU" sz="9600" dirty="0" smtClean="0">
                <a:solidFill>
                  <a:srgbClr val="FFFF00"/>
                </a:solidFill>
              </a:rPr>
              <a:t>СПАСИБО ЗА УРОК!</a:t>
            </a:r>
            <a:endParaRPr lang="ru-RU" sz="9600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340768"/>
            <a:ext cx="7416824" cy="3384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</a:rPr>
              <a:t>Спасибо !</a:t>
            </a:r>
            <a:endParaRPr lang="ru-RU" sz="9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50396828"/>
              </p:ext>
            </p:extLst>
          </p:nvPr>
        </p:nvGraphicFramePr>
        <p:xfrm>
          <a:off x="323850" y="126000"/>
          <a:ext cx="8497888" cy="648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176" name="AutoShape 32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92275" y="6165850"/>
            <a:ext cx="792163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60648"/>
            <a:ext cx="6870700" cy="160020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ru-RU" sz="7200" dirty="0" smtClean="0"/>
              <a:t>Задачи</a:t>
            </a:r>
            <a:r>
              <a:rPr lang="ru-RU" sz="7200" dirty="0" smtClean="0"/>
              <a:t>    </a:t>
            </a:r>
            <a:r>
              <a:rPr lang="ru-RU" sz="7200" dirty="0" smtClean="0"/>
              <a:t>урока</a:t>
            </a:r>
            <a:endParaRPr lang="ru-RU" sz="72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1.Научить определять положение  </a:t>
            </a:r>
            <a:r>
              <a:rPr lang="ru-RU" sz="2400" dirty="0" smtClean="0"/>
              <a:t>металлов в периодической системе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2.Показать зависимость </a:t>
            </a:r>
            <a:r>
              <a:rPr lang="ru-RU" sz="2400" dirty="0" smtClean="0"/>
              <a:t>свойств веществ от </a:t>
            </a:r>
            <a:r>
              <a:rPr lang="ru-RU" sz="2400" dirty="0" smtClean="0"/>
              <a:t>строения атомов</a:t>
            </a:r>
          </a:p>
          <a:p>
            <a:pPr marL="0" indent="0">
              <a:buNone/>
            </a:pPr>
            <a:r>
              <a:rPr lang="ru-RU" sz="2400" dirty="0" smtClean="0"/>
              <a:t>3.Познакомить с общими физическими свойствами металлов</a:t>
            </a:r>
          </a:p>
          <a:p>
            <a:pPr marL="0" indent="0">
              <a:buNone/>
            </a:pPr>
            <a:r>
              <a:rPr lang="ru-RU" sz="2400" dirty="0" smtClean="0"/>
              <a:t>4.Раскрыть </a:t>
            </a:r>
            <a:r>
              <a:rPr lang="ru-RU" sz="2400" dirty="0" smtClean="0"/>
              <a:t>значение </a:t>
            </a:r>
            <a:r>
              <a:rPr lang="ru-RU" sz="2400" dirty="0" smtClean="0"/>
              <a:t>металлов в </a:t>
            </a:r>
            <a:r>
              <a:rPr lang="ru-RU" sz="2400" smtClean="0"/>
              <a:t>жизни человека</a:t>
            </a:r>
            <a:endParaRPr lang="ru-RU" sz="2400" dirty="0"/>
          </a:p>
        </p:txBody>
      </p:sp>
      <p:sp>
        <p:nvSpPr>
          <p:cNvPr id="9223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956550" y="6263945"/>
            <a:ext cx="576263" cy="504825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915816" y="4005064"/>
            <a:ext cx="1938992" cy="1107996"/>
          </a:xfrm>
          <a:prstGeom prst="rect">
            <a:avLst/>
          </a:prstGeom>
        </p:spPr>
        <p:txBody>
          <a:bodyPr vert="horz" anchor="b">
            <a:spAutoFit/>
          </a:bodyPr>
          <a:lstStyle/>
          <a:p>
            <a:r>
              <a:rPr lang="ru-RU" sz="4800" kern="0" dirty="0" smtClean="0">
                <a:solidFill>
                  <a:srgbClr val="000000"/>
                </a:solidFill>
                <a:latin typeface="Comic Sans MS"/>
                <a:ea typeface="+mj-ea"/>
                <a:cs typeface="+mj-cs"/>
              </a:rPr>
              <a:t>                              </a:t>
            </a:r>
            <a:r>
              <a:rPr lang="ru-RU" sz="4800" kern="0" dirty="0">
                <a:solidFill>
                  <a:srgbClr val="000000"/>
                </a:solidFill>
                <a:latin typeface="Comic Sans MS"/>
                <a:ea typeface="+mj-ea"/>
                <a:cs typeface="+mj-cs"/>
              </a:rPr>
              <a:t/>
            </a:r>
            <a:br>
              <a:rPr lang="ru-RU" sz="4800" kern="0" dirty="0">
                <a:solidFill>
                  <a:srgbClr val="000000"/>
                </a:solidFill>
                <a:latin typeface="Comic Sans MS"/>
                <a:ea typeface="+mj-ea"/>
                <a:cs typeface="+mj-cs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6870700" cy="160020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ru-RU" dirty="0" smtClean="0"/>
              <a:t>Станция Периодическая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844824"/>
            <a:ext cx="7696200" cy="365760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1.Где располагаются металлы в периодической системе?</a:t>
            </a:r>
          </a:p>
          <a:p>
            <a:pPr marL="0" indent="0">
              <a:buNone/>
            </a:pPr>
            <a:r>
              <a:rPr lang="ru-RU" sz="2000" dirty="0" smtClean="0"/>
              <a:t>2.Сколько электронов содержится на наружном энергетическом уровне у металлов?</a:t>
            </a:r>
          </a:p>
          <a:p>
            <a:pPr marL="0" indent="0">
              <a:buNone/>
            </a:pPr>
            <a:r>
              <a:rPr lang="ru-RU" sz="2000" dirty="0" smtClean="0"/>
              <a:t>3.Как изменяются металлические свойства по </a:t>
            </a:r>
            <a:r>
              <a:rPr lang="ru-RU" sz="2000" dirty="0" err="1" smtClean="0"/>
              <a:t>периоду?С</a:t>
            </a:r>
            <a:r>
              <a:rPr lang="ru-RU" sz="2000" dirty="0" smtClean="0"/>
              <a:t> чем это связано?</a:t>
            </a:r>
          </a:p>
          <a:p>
            <a:pPr marL="0" indent="0">
              <a:buNone/>
            </a:pPr>
            <a:r>
              <a:rPr lang="ru-RU" sz="2000" dirty="0" smtClean="0"/>
              <a:t>4.Как изменяются металлические свойства по </a:t>
            </a:r>
            <a:r>
              <a:rPr lang="ru-RU" sz="2000" dirty="0" err="1" smtClean="0"/>
              <a:t>подгруппе?Почему</a:t>
            </a:r>
            <a:r>
              <a:rPr lang="ru-RU" sz="2000" dirty="0" smtClean="0"/>
              <a:t> это происходит?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Задание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Напишите электронные схемы строения 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для атомов лития, </a:t>
            </a:r>
            <a:r>
              <a:rPr lang="ru-RU" sz="2000" dirty="0" err="1" smtClean="0"/>
              <a:t>магния,алюминия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Расположите металлы по мере увеличения их 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металлических свойств: </a:t>
            </a:r>
            <a:r>
              <a:rPr lang="ru-RU" sz="2000" dirty="0" err="1" smtClean="0"/>
              <a:t>натрий,рубидий,литий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02923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6870700" cy="160020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ru-RU" dirty="0" smtClean="0"/>
              <a:t>Станция Периодическая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844824"/>
            <a:ext cx="7696200" cy="365760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1.Где располагаются металлы в периодической системе?</a:t>
            </a:r>
          </a:p>
          <a:p>
            <a:pPr marL="0" indent="0">
              <a:buNone/>
            </a:pPr>
            <a:r>
              <a:rPr lang="ru-RU" sz="2000" dirty="0" smtClean="0"/>
              <a:t>2.Сколько электронов содержится на наружном энергетическом уровне у металлов?</a:t>
            </a:r>
          </a:p>
          <a:p>
            <a:pPr marL="0" indent="0">
              <a:buNone/>
            </a:pPr>
            <a:r>
              <a:rPr lang="ru-RU" sz="2000" dirty="0" smtClean="0"/>
              <a:t>3.Как изменяются металлические свойства по </a:t>
            </a:r>
            <a:r>
              <a:rPr lang="ru-RU" sz="2000" dirty="0" err="1" smtClean="0"/>
              <a:t>периоду?С</a:t>
            </a:r>
            <a:r>
              <a:rPr lang="ru-RU" sz="2000" dirty="0" smtClean="0"/>
              <a:t> чем это связано?</a:t>
            </a:r>
          </a:p>
          <a:p>
            <a:pPr marL="0" indent="0">
              <a:buNone/>
            </a:pPr>
            <a:r>
              <a:rPr lang="ru-RU" sz="2000" dirty="0" smtClean="0"/>
              <a:t>4.Как изменяются металлические свойства по </a:t>
            </a:r>
            <a:r>
              <a:rPr lang="ru-RU" sz="2000" dirty="0" err="1" smtClean="0"/>
              <a:t>подгруппе?Почему</a:t>
            </a:r>
            <a:r>
              <a:rPr lang="ru-RU" sz="2000" dirty="0" smtClean="0"/>
              <a:t> это происходит?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Задание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Напишите электронные схемы строения 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для атомов лития, </a:t>
            </a:r>
            <a:r>
              <a:rPr lang="ru-RU" sz="2000" dirty="0" err="1" smtClean="0"/>
              <a:t>магния,алюминия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Расположите металлы по мере увеличения их 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металлических свойств: </a:t>
            </a:r>
            <a:r>
              <a:rPr lang="ru-RU" sz="2000" dirty="0" err="1" smtClean="0"/>
              <a:t>натрий,рубидий,литий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82605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 sz="6000" dirty="0" smtClean="0"/>
              <a:t>станция </a:t>
            </a:r>
            <a:r>
              <a:rPr lang="ru-RU" sz="6000" dirty="0"/>
              <a:t>Б</a:t>
            </a:r>
            <a:r>
              <a:rPr lang="ru-RU" sz="6000" dirty="0" smtClean="0"/>
              <a:t>ытовая</a:t>
            </a:r>
            <a:endParaRPr lang="ru-RU" sz="60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14400" lvl="2" indent="0">
              <a:buNone/>
            </a:pPr>
            <a:r>
              <a:rPr lang="ru-RU" dirty="0" smtClean="0"/>
              <a:t>Зеркало             консервная банка</a:t>
            </a:r>
          </a:p>
          <a:p>
            <a:pPr marL="914400" lvl="2" indent="0">
              <a:buNone/>
            </a:pPr>
            <a:r>
              <a:rPr lang="ru-RU" dirty="0"/>
              <a:t> </a:t>
            </a:r>
          </a:p>
          <a:p>
            <a:pPr marL="914400" lvl="2" indent="0">
              <a:buNone/>
            </a:pPr>
            <a:endParaRPr lang="ru-RU" dirty="0" smtClean="0"/>
          </a:p>
          <a:p>
            <a:pPr marL="914400" lvl="2" indent="0">
              <a:buNone/>
            </a:pPr>
            <a:endParaRPr lang="ru-RU" dirty="0" smtClean="0"/>
          </a:p>
          <a:p>
            <a:pPr marL="914400" lvl="2" indent="0">
              <a:buNone/>
            </a:pPr>
            <a:endParaRPr lang="ru-RU" dirty="0" smtClean="0"/>
          </a:p>
          <a:p>
            <a:pPr marL="914400" lvl="2" indent="0">
              <a:buNone/>
            </a:pPr>
            <a:r>
              <a:rPr lang="ru-RU" dirty="0" smtClean="0"/>
              <a:t>Градусник                         лампочка</a:t>
            </a:r>
          </a:p>
          <a:p>
            <a:pPr marL="914400" lvl="2" indent="0">
              <a:buNone/>
            </a:pPr>
            <a:endParaRPr lang="ru-RU" dirty="0"/>
          </a:p>
          <a:p>
            <a:pPr marL="914400" lvl="2" indent="0">
              <a:buNone/>
            </a:pPr>
            <a:endParaRPr lang="ru-RU" dirty="0" smtClean="0"/>
          </a:p>
          <a:p>
            <a:pPr marL="914400" lvl="2" indent="0">
              <a:buNone/>
            </a:pPr>
            <a:r>
              <a:rPr lang="ru-RU" dirty="0" smtClean="0"/>
              <a:t>   шоколад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2295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956550" y="6237288"/>
            <a:ext cx="576263" cy="504825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2924944"/>
            <a:ext cx="819150" cy="114071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5219671"/>
            <a:ext cx="1656184" cy="115212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204864"/>
            <a:ext cx="1379505" cy="144016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4205" y="2276872"/>
            <a:ext cx="1456556" cy="100240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244800"/>
            <a:ext cx="2051298" cy="16417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-963488"/>
            <a:ext cx="6870700" cy="2520280"/>
          </a:xfrm>
          <a:solidFill>
            <a:schemeClr val="accent1"/>
          </a:solidFill>
        </p:spPr>
        <p:txBody>
          <a:bodyPr/>
          <a:lstStyle/>
          <a:p>
            <a:r>
              <a:rPr lang="ru-RU" dirty="0"/>
              <a:t>с</a:t>
            </a:r>
            <a:r>
              <a:rPr lang="ru-RU" dirty="0" smtClean="0"/>
              <a:t>танция Поэтическо-познавательная</a:t>
            </a:r>
            <a:endParaRPr lang="ru-RU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9016" y="764704"/>
            <a:ext cx="7696200" cy="3657600"/>
          </a:xfrm>
        </p:spPr>
        <p:txBody>
          <a:bodyPr/>
          <a:lstStyle/>
          <a:p>
            <a:pPr marL="914400" lvl="2" indent="0">
              <a:buNone/>
            </a:pPr>
            <a:endParaRPr lang="ru-RU" dirty="0"/>
          </a:p>
          <a:p>
            <a:pPr marL="914400" lvl="2" indent="0">
              <a:buNone/>
            </a:pPr>
            <a:endParaRPr lang="ru-RU" sz="3200" dirty="0" smtClean="0"/>
          </a:p>
          <a:p>
            <a:pPr marL="914400" lvl="2" indent="0">
              <a:buNone/>
            </a:pPr>
            <a:r>
              <a:rPr lang="ru-RU" b="1" dirty="0" smtClean="0"/>
              <a:t>О каких физических свойствах металлов идёт речь?</a:t>
            </a:r>
          </a:p>
          <a:p>
            <a:pPr marL="914400" lvl="2" indent="0">
              <a:buNone/>
            </a:pPr>
            <a:r>
              <a:rPr lang="ru-RU" dirty="0" smtClean="0"/>
              <a:t>1.Из глины я обыкновенной ,но я на редкость современный. Я не боюсь электротока ,бесстрашно в воздухе лечу.</a:t>
            </a:r>
          </a:p>
          <a:p>
            <a:pPr marL="914400" lvl="2" indent="0">
              <a:buNone/>
            </a:pPr>
            <a:r>
              <a:rPr lang="ru-RU" dirty="0" smtClean="0"/>
              <a:t>2.Как адский луч, как молния </a:t>
            </a:r>
            <a:r>
              <a:rPr lang="ru-RU" dirty="0" err="1" smtClean="0"/>
              <a:t>богов,немое</a:t>
            </a:r>
            <a:r>
              <a:rPr lang="ru-RU" dirty="0" smtClean="0"/>
              <a:t> лезвие злодею в очи </a:t>
            </a:r>
            <a:r>
              <a:rPr lang="ru-RU" dirty="0" err="1" smtClean="0"/>
              <a:t>блещет.И</a:t>
            </a:r>
            <a:r>
              <a:rPr lang="ru-RU" dirty="0" smtClean="0"/>
              <a:t>, озираясь, он трепещет среди своих пиров.</a:t>
            </a:r>
          </a:p>
          <a:p>
            <a:pPr marL="914400" lvl="2" indent="0">
              <a:buNone/>
            </a:pPr>
            <a:r>
              <a:rPr lang="ru-RU" dirty="0" smtClean="0"/>
              <a:t>3.Почему зимой , деревянный предмет кажется теплее, чем металлический?</a:t>
            </a:r>
          </a:p>
        </p:txBody>
      </p:sp>
      <p:sp>
        <p:nvSpPr>
          <p:cNvPr id="13319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956550" y="6237288"/>
            <a:ext cx="576263" cy="504825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04664"/>
            <a:ext cx="6870700" cy="1600200"/>
          </a:xfrm>
          <a:solidFill>
            <a:schemeClr val="accent1"/>
          </a:solidFill>
        </p:spPr>
        <p:txBody>
          <a:bodyPr/>
          <a:lstStyle/>
          <a:p>
            <a:r>
              <a:rPr lang="ru-RU" sz="6000" dirty="0" smtClean="0"/>
              <a:t>Станция </a:t>
            </a:r>
            <a:r>
              <a:rPr lang="ru-RU" sz="6000" dirty="0" err="1" smtClean="0"/>
              <a:t>Угадайка</a:t>
            </a:r>
            <a:endParaRPr lang="ru-RU" sz="60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6613" y="1916832"/>
            <a:ext cx="7696200" cy="3832448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Определи металл</a:t>
            </a:r>
            <a:endParaRPr lang="ru-RU" sz="2000" dirty="0"/>
          </a:p>
          <a:p>
            <a:pPr marL="0" indent="0">
              <a:buNone/>
            </a:pPr>
            <a:r>
              <a:rPr lang="ru-RU" sz="1600" dirty="0" smtClean="0"/>
              <a:t>1.В древности некоторые народы ценили меня </a:t>
            </a:r>
            <a:r>
              <a:rPr lang="ru-RU" sz="1600" dirty="0" err="1" smtClean="0"/>
              <a:t>больше,чем</a:t>
            </a:r>
            <a:r>
              <a:rPr lang="ru-RU" sz="1600" dirty="0" smtClean="0"/>
              <a:t> </a:t>
            </a:r>
            <a:r>
              <a:rPr lang="ru-RU" sz="1600" dirty="0" err="1" smtClean="0"/>
              <a:t>золото.Считается</a:t>
            </a:r>
            <a:r>
              <a:rPr lang="ru-RU" sz="1600" dirty="0" smtClean="0"/>
              <a:t> , что я пришелец из </a:t>
            </a:r>
            <a:r>
              <a:rPr lang="ru-RU" sz="1600" dirty="0" err="1" smtClean="0"/>
              <a:t>космоса.Я</a:t>
            </a:r>
            <a:r>
              <a:rPr lang="ru-RU" sz="1600" dirty="0" smtClean="0"/>
              <a:t> и воин ,и труженик, У меня настоящая мужская работа . Без меня человек слаб и немощен. Мой покровитель –бог войны Марс.</a:t>
            </a:r>
            <a:endParaRPr lang="ru-RU" sz="1600" dirty="0"/>
          </a:p>
          <a:p>
            <a:pPr marL="0" indent="0">
              <a:buNone/>
            </a:pPr>
            <a:r>
              <a:rPr lang="ru-RU" sz="1600" dirty="0" smtClean="0"/>
              <a:t>2.Я не менее красива, чем  золото .Мой род очень древний , ему примерно 7 тысяч лет. С моей помощью 5 тысяч лет назад соорудили 147-метровую пирамиду Хеопса. Из меня изготовили щит герою Троянской войны Ахиллу. Я очень музыкальна , у меня прекрасный голос. Я умею исцелять, без меня у человека развивается малокровие, слабость.</a:t>
            </a:r>
          </a:p>
          <a:p>
            <a:pPr marL="0" indent="0">
              <a:buNone/>
            </a:pPr>
            <a:r>
              <a:rPr lang="ru-RU" sz="1600" dirty="0" smtClean="0"/>
              <a:t>3.Я дружу с человеком давно. Я красив, больше  всего мне идёт жёлтый </a:t>
            </a:r>
            <a:r>
              <a:rPr lang="ru-RU" sz="1600" dirty="0" err="1" smtClean="0"/>
              <a:t>цвет.Меня</a:t>
            </a:r>
            <a:r>
              <a:rPr lang="ru-RU" sz="1600" dirty="0" smtClean="0"/>
              <a:t> легко повредить , так как характер у меня очень мягкий, но многие меня ругают , называют кровожадным. Мой небесный покровитель –Солнце. Меня называют царём металлов и металлом царей.</a:t>
            </a:r>
            <a:endParaRPr lang="ru-RU" sz="1600" dirty="0"/>
          </a:p>
        </p:txBody>
      </p:sp>
      <p:sp>
        <p:nvSpPr>
          <p:cNvPr id="14343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956550" y="6237288"/>
            <a:ext cx="576263" cy="504825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332656"/>
            <a:ext cx="7158732" cy="1600200"/>
          </a:xfrm>
          <a:solidFill>
            <a:schemeClr val="accent1"/>
          </a:solidFill>
        </p:spPr>
        <p:txBody>
          <a:bodyPr/>
          <a:lstStyle/>
          <a:p>
            <a:r>
              <a:rPr lang="ru-RU" sz="6000" dirty="0" smtClean="0"/>
              <a:t>Станция Знатоков</a:t>
            </a:r>
            <a:endParaRPr lang="ru-RU" sz="60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Викторина.</a:t>
            </a:r>
          </a:p>
          <a:p>
            <a:pPr marL="0" indent="0">
              <a:buNone/>
            </a:pPr>
            <a:r>
              <a:rPr lang="ru-RU" sz="2400" dirty="0" smtClean="0"/>
              <a:t>1.Чего больше всего боится славный и бесстрашный воин – железо?</a:t>
            </a:r>
          </a:p>
          <a:p>
            <a:pPr marL="0" indent="0">
              <a:buNone/>
            </a:pPr>
            <a:r>
              <a:rPr lang="ru-RU" sz="2400" dirty="0" smtClean="0"/>
              <a:t>2.Какой единственный жидкий при обычных условиях металл используют в градусниках?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3.Как называется профессия человека, который куёт железо?</a:t>
            </a:r>
          </a:p>
          <a:p>
            <a:pPr marL="0" indent="0">
              <a:buNone/>
            </a:pPr>
            <a:r>
              <a:rPr lang="ru-RU" sz="2400" dirty="0" smtClean="0"/>
              <a:t>4.Какой металл называют металлом консервной банки?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5.Какой  металл убивает бактерии?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 6.В какой металл упаковывают еду для 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   космонавтов и конфеты для ребят?</a:t>
            </a:r>
            <a:endParaRPr lang="ru-RU" sz="2400" dirty="0"/>
          </a:p>
        </p:txBody>
      </p:sp>
      <p:sp>
        <p:nvSpPr>
          <p:cNvPr id="15367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956550" y="6237288"/>
            <a:ext cx="576263" cy="504825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326</TotalTime>
  <Words>518</Words>
  <Application>Microsoft Office PowerPoint</Application>
  <PresentationFormat>Экран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Пастель</vt:lpstr>
      <vt:lpstr>Простые вещества-металлы</vt:lpstr>
      <vt:lpstr>Презентация PowerPoint</vt:lpstr>
      <vt:lpstr>Задачи    урока</vt:lpstr>
      <vt:lpstr>Станция Периодическая </vt:lpstr>
      <vt:lpstr>Станция Периодическая </vt:lpstr>
      <vt:lpstr>станция Бытовая</vt:lpstr>
      <vt:lpstr>станция Поэтическо-познавательная</vt:lpstr>
      <vt:lpstr>Станция Угадайка</vt:lpstr>
      <vt:lpstr>Станция Знатоков</vt:lpstr>
      <vt:lpstr>Станция Развлекательная</vt:lpstr>
      <vt:lpstr>Домашнее задание  п.7,повторить химические свойства металлов.</vt:lpstr>
      <vt:lpstr>    СПАСИБО ЗА УРОК!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простых веществ</dc:title>
  <dc:creator>user</dc:creator>
  <cp:lastModifiedBy>user</cp:lastModifiedBy>
  <cp:revision>34</cp:revision>
  <dcterms:created xsi:type="dcterms:W3CDTF">2011-01-15T13:20:54Z</dcterms:created>
  <dcterms:modified xsi:type="dcterms:W3CDTF">2013-09-24T17:13:00Z</dcterms:modified>
</cp:coreProperties>
</file>