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1"/>
  </p:notesMasterIdLst>
  <p:sldIdLst>
    <p:sldId id="256" r:id="rId2"/>
    <p:sldId id="324" r:id="rId3"/>
    <p:sldId id="257" r:id="rId4"/>
    <p:sldId id="307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6" r:id="rId13"/>
    <p:sldId id="318" r:id="rId14"/>
    <p:sldId id="319" r:id="rId15"/>
    <p:sldId id="320" r:id="rId16"/>
    <p:sldId id="323" r:id="rId17"/>
    <p:sldId id="321" r:id="rId18"/>
    <p:sldId id="327" r:id="rId19"/>
    <p:sldId id="32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9" autoAdjust="0"/>
    <p:restoredTop sz="94641" autoAdjust="0"/>
  </p:normalViewPr>
  <p:slideViewPr>
    <p:cSldViewPr>
      <p:cViewPr varScale="1">
        <p:scale>
          <a:sx n="69" d="100"/>
          <a:sy n="69" d="100"/>
        </p:scale>
        <p:origin x="-1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966947-71E9-454C-B7A4-88A3108399E2}" type="datetimeFigureOut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B15AA7-A96E-4AD8-8F7A-79D5136C8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209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534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4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56AA32B-96A9-4C93-8604-29301E32E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A9D-B78D-475A-9A0E-474C74FF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912D-3AB0-479A-B236-ACF3C5C3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B350-0C04-4E40-9DFE-DAF3B809A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1EEF-4DA4-4E7D-8959-5F9F7A74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EC7A-247B-4FD7-B416-7259FC6E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0CD7-580F-497B-8DD2-82948D88F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28106-EE32-41DD-8F24-41E7FE4B9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75B83-C1FE-4007-AD58-3FD61A6B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D4A1-253B-473D-9124-AFF3EEAD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CBE8-CD3E-4EBD-A3FF-8EB098797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C4D6-C383-4532-9784-674F3105C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2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22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2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3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523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3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3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CDCCD-A445-48BD-8A07-51DBA2DD0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3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hyperlink" Target="http://www.ruskniga.com/picfsite/90500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img0.liveinternet.ru/images/attach/c/0/37/680/37680532_69927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6589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chemeClr val="tx2">
                    <a:lumMod val="90000"/>
                  </a:schemeClr>
                </a:solidFill>
              </a:rPr>
              <a:t>Сатирический портрет в искусстве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4429157" cy="485756"/>
          </a:xfrm>
        </p:spPr>
        <p:txBody>
          <a:bodyPr/>
          <a:lstStyle/>
          <a:p>
            <a:r>
              <a:rPr lang="ru-RU" dirty="0" smtClean="0"/>
              <a:t>групповой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Vic\Рабочий стол\группов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10501" cy="54483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4143404" cy="500066"/>
          </a:xfrm>
        </p:spPr>
        <p:txBody>
          <a:bodyPr/>
          <a:lstStyle/>
          <a:p>
            <a:r>
              <a:rPr lang="ru-RU" dirty="0" smtClean="0"/>
              <a:t>парадный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Vic\Рабочий стол\пар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19608"/>
            <a:ext cx="3698853" cy="5738392"/>
          </a:xfrm>
          <a:prstGeom prst="rect">
            <a:avLst/>
          </a:prstGeom>
          <a:noFill/>
        </p:spPr>
      </p:pic>
      <p:pic>
        <p:nvPicPr>
          <p:cNvPr id="6150" name="Picture 6" descr="C:\Documents and Settings\Vic\Рабочий стол\парад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4643470" cy="55721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1" y="228600"/>
            <a:ext cx="4572033" cy="485756"/>
          </a:xfrm>
        </p:spPr>
        <p:txBody>
          <a:bodyPr/>
          <a:lstStyle/>
          <a:p>
            <a:r>
              <a:rPr lang="ru-RU" dirty="0" smtClean="0"/>
              <a:t>камерный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Documents and Settings\Vic\Рабочий стол\камерный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81124"/>
            <a:ext cx="4214842" cy="5100253"/>
          </a:xfrm>
          <a:prstGeom prst="rect">
            <a:avLst/>
          </a:prstGeom>
          <a:noFill/>
        </p:spPr>
      </p:pic>
      <p:pic>
        <p:nvPicPr>
          <p:cNvPr id="8" name="Picture 5" descr="старик Рембранд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214422"/>
            <a:ext cx="394091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500174"/>
            <a:ext cx="4194175" cy="4498975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effectLst/>
              </a:rPr>
              <a:t>ЛубокЛубок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000372"/>
            <a:ext cx="2928958" cy="500066"/>
          </a:xfrm>
        </p:spPr>
        <p:txBody>
          <a:bodyPr/>
          <a:lstStyle/>
          <a:p>
            <a:pPr algn="ctr"/>
            <a:r>
              <a:rPr lang="ru-RU" dirty="0" smtClean="0"/>
              <a:t>карикатура</a:t>
            </a:r>
            <a:endParaRPr lang="ru-RU" dirty="0"/>
          </a:p>
        </p:txBody>
      </p:sp>
      <p:pic>
        <p:nvPicPr>
          <p:cNvPr id="1026" name="Picture 2" descr="C:\Documents and Settings\Vic\Рабочий стол\карикатура1 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810000" cy="2552700"/>
          </a:xfrm>
          <a:prstGeom prst="rect">
            <a:avLst/>
          </a:prstGeom>
          <a:noFill/>
        </p:spPr>
      </p:pic>
      <p:pic>
        <p:nvPicPr>
          <p:cNvPr id="1028" name="Picture 4" descr="C:\Documents and Settings\Vic\Рабочий стол\гротес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44406"/>
            <a:ext cx="2571768" cy="3113594"/>
          </a:xfrm>
          <a:prstGeom prst="rect">
            <a:avLst/>
          </a:prstGeom>
          <a:noFill/>
        </p:spPr>
      </p:pic>
      <p:pic>
        <p:nvPicPr>
          <p:cNvPr id="1029" name="Picture 5" descr="C:\Documents and Settings\Vic\Рабочий стол\шарж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22" y="3786190"/>
            <a:ext cx="2409790" cy="2840526"/>
          </a:xfrm>
          <a:prstGeom prst="rect">
            <a:avLst/>
          </a:prstGeom>
          <a:noFill/>
        </p:spPr>
      </p:pic>
      <p:pic>
        <p:nvPicPr>
          <p:cNvPr id="1030" name="Picture 6" descr="C:\Documents and Settings\Vic\Рабочий стол\луб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31446"/>
            <a:ext cx="3676460" cy="338234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5" y="3286124"/>
            <a:ext cx="1626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Лубок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7" y="389155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Гротеск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5" y="4596292"/>
            <a:ext cx="157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Шарж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71736" y="357187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00364" y="35004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1"/>
          </p:cNvCxnSpPr>
          <p:nvPr/>
        </p:nvCxnSpPr>
        <p:spPr>
          <a:xfrm rot="16200000" flipH="1">
            <a:off x="2464507" y="4036294"/>
            <a:ext cx="1357464" cy="28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00364" y="3500438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357166"/>
            <a:ext cx="8112122" cy="628632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2"/>
                </a:solidFill>
              </a:rPr>
              <a:t>лубок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142984"/>
            <a:ext cx="4357686" cy="521497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Лубок</a:t>
            </a:r>
            <a:r>
              <a:rPr lang="ru-RU" sz="1800" b="1" dirty="0" smtClean="0"/>
              <a:t> -  это  народная (фольклорная) картинка. С середины 17в. на Руси впервые появились печатные картинки, называемые «фряжскими» (иностранными). Затем эти картинки называли «потешными листами», во второй половине 19 в. их стали называть лубками.</a:t>
            </a:r>
            <a:br>
              <a:rPr lang="ru-RU" sz="1800" b="1" dirty="0" smtClean="0"/>
            </a:br>
            <a:r>
              <a:rPr lang="ru-RU" sz="1800" b="1" dirty="0" smtClean="0"/>
              <a:t>В лубке никогда не было горя или плача. Он только радовал и веселил, да иногда обличал, но это делал с большим юмором и достоинством. Лубок вселял в людей веру в себя, в свои силы. </a:t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5" name="Picture 6" descr="http://aquarells.ru/wp-content/uploads/2012/10/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394438"/>
            <a:ext cx="3370328" cy="2930720"/>
          </a:xfrm>
          <a:prstGeom prst="rect">
            <a:avLst/>
          </a:prstGeom>
          <a:noFill/>
        </p:spPr>
      </p:pic>
      <p:pic>
        <p:nvPicPr>
          <p:cNvPr id="6" name="Содержимое 14" descr="lubok2-0504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87733"/>
            <a:ext cx="4709167" cy="337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9" y="228600"/>
            <a:ext cx="6786611" cy="628632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/>
                </a:solidFill>
              </a:rPr>
              <a:t>гротеск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7" y="1142984"/>
            <a:ext cx="4214842" cy="495619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Гротеск</a:t>
            </a:r>
            <a:r>
              <a:rPr lang="ru-RU" sz="2000" b="1" dirty="0" smtClean="0">
                <a:solidFill>
                  <a:srgbClr val="FFCC66"/>
                </a:solidFill>
              </a:rPr>
              <a:t> </a:t>
            </a:r>
            <a:r>
              <a:rPr lang="ru-RU" sz="2000" b="1" dirty="0" smtClean="0"/>
              <a:t>– это художественный образ, стиль или жанр, основанный на фантастике, смехе, , причудливом сочетании и контрасте фантастического и реального. Он появился в культуре  Древней Греции и широко используется в различных видах искусства по настоящее время.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5" name="Picture 16" descr="15_sm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26" y="142852"/>
            <a:ext cx="2500330" cy="3517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Vic\Рабочий стол\гротес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71744"/>
            <a:ext cx="3021038" cy="41591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228600"/>
            <a:ext cx="3714777" cy="55719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шарж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3500462" cy="4527563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Шарж</a:t>
            </a:r>
            <a:r>
              <a:rPr lang="ru-RU" sz="1600" b="1" dirty="0" smtClean="0"/>
              <a:t> - (от франц.)–шуточное или сатирическое изображение кого-нибудь с карикатурным подчеркиванием наиболее характерных внешних черт В шаржах должно сочетаться полное портретное сходство, точная и меткая характеристика людей с остроумным и комическим преувеличением характерных черт.  В шарже не подчеркиваются физические недостатки. Смех чисто приятельский, добродушный.</a:t>
            </a:r>
            <a:endParaRPr lang="ru-RU" sz="1600" dirty="0"/>
          </a:p>
        </p:txBody>
      </p:sp>
      <p:pic>
        <p:nvPicPr>
          <p:cNvPr id="5" name="Содержимое 3" descr="Якубович.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148593" cy="3350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Documents and Settings\Vic\Рабочий стол\шарж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00108"/>
            <a:ext cx="2643206" cy="3734052"/>
          </a:xfrm>
          <a:prstGeom prst="rect">
            <a:avLst/>
          </a:prstGeom>
          <a:noFill/>
        </p:spPr>
      </p:pic>
      <p:pic>
        <p:nvPicPr>
          <p:cNvPr id="3075" name="Picture 3" descr="C:\Documents and Settings\Vic\Рабочий стол\шарж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71876"/>
            <a:ext cx="2427666" cy="31323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5" y="228600"/>
            <a:ext cx="4143405" cy="77150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задание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1625" y="1000108"/>
            <a:ext cx="8540750" cy="509906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Сделай сатирический портрет  литературного героя к повести Н.В. Гоголя «Ночь перед Рождеством» преувеличив его характерные качества (шарж, гротеск), используя описание портретов героев 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/>
              </a:rPr>
            </a:br>
            <a:endParaRPr lang="ru-RU" dirty="0"/>
          </a:p>
        </p:txBody>
      </p:sp>
      <p:pic>
        <p:nvPicPr>
          <p:cNvPr id="7" name="Picture 11" descr="Картинка 138 из 1107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100" t="29208"/>
          <a:stretch>
            <a:fillRect/>
          </a:stretch>
        </p:blipFill>
        <p:spPr bwMode="auto">
          <a:xfrm>
            <a:off x="285720" y="4000504"/>
            <a:ext cx="2576509" cy="24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Картинка 62 из 110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906564" cy="241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7" y="142853"/>
            <a:ext cx="235743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http://files.1september.ru/festival/articles/501499/img4.jpg"/>
          <p:cNvPicPr>
            <a:picLocks noChangeAspect="1" noChangeArrowheads="1"/>
          </p:cNvPicPr>
          <p:nvPr/>
        </p:nvPicPr>
        <p:blipFill>
          <a:blip r:embed="rId7"/>
          <a:srcRect l="6204" t="-1515" r="7518" b="5286"/>
          <a:stretch>
            <a:fillRect/>
          </a:stretch>
        </p:blipFill>
        <p:spPr bwMode="auto">
          <a:xfrm>
            <a:off x="6572264" y="3429000"/>
            <a:ext cx="2095494" cy="314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Spektak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857784" cy="64294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3240" y="1214422"/>
            <a:ext cx="37147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Сатирические  портреты </a:t>
            </a:r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dirty="0" smtClean="0"/>
              <a:t>к  повести    Н. В. Гоголя </a:t>
            </a:r>
          </a:p>
          <a:p>
            <a:r>
              <a:rPr lang="ru-RU" dirty="0" smtClean="0"/>
              <a:t>                                </a:t>
            </a:r>
          </a:p>
          <a:p>
            <a:r>
              <a:rPr lang="ru-RU" sz="3200" dirty="0" smtClean="0"/>
              <a:t>«Ночь перед Рождеством»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7820" y="6143644"/>
            <a:ext cx="3608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i="1" dirty="0" smtClean="0"/>
              <a:t>МОАУ  СОШ №4    6 «в» класс</a:t>
            </a:r>
            <a:endParaRPr lang="ru-RU" i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00000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652" y="116632"/>
            <a:ext cx="5066279" cy="66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428604"/>
            <a:ext cx="3357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Сатирические  портреты </a:t>
            </a:r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dirty="0" smtClean="0"/>
              <a:t>к  повести    Н. В. Гоголя </a:t>
            </a:r>
          </a:p>
          <a:p>
            <a:r>
              <a:rPr lang="ru-RU" dirty="0" smtClean="0"/>
              <a:t>                                </a:t>
            </a:r>
          </a:p>
          <a:p>
            <a:r>
              <a:rPr lang="ru-RU" sz="2800" dirty="0" smtClean="0"/>
              <a:t>«Ночь перед Рождеством»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6038628"/>
            <a:ext cx="3608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i="1" dirty="0" smtClean="0"/>
              <a:t>МОАУ  СОШ №4    6 «в» класс</a:t>
            </a:r>
            <a:endParaRPr lang="ru-RU" i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задачи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1. Изучить особенности сатирического портрета.</a:t>
            </a:r>
          </a:p>
          <a:p>
            <a:pPr eaLnBrk="1" hangingPunct="1"/>
            <a:r>
              <a:rPr lang="ru-RU" dirty="0" smtClean="0"/>
              <a:t>2. Создать портрет по описанию.</a:t>
            </a:r>
          </a:p>
          <a:p>
            <a:pPr eaLnBrk="1" hangingPunct="1"/>
            <a:r>
              <a:rPr lang="ru-RU" dirty="0" smtClean="0"/>
              <a:t>3. Формировать навыки работы в группе.</a:t>
            </a:r>
          </a:p>
          <a:p>
            <a:pPr eaLnBrk="1" hangingPunct="1"/>
            <a:r>
              <a:rPr lang="ru-RU" dirty="0" smtClean="0"/>
              <a:t>4. Развивать творческое воображение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Многие великие умы человечества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размышляли о тайнах и законах красоты,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о природе прекрасного. </a:t>
            </a:r>
            <a:endParaRPr lang="ru-RU" sz="2800" b="1" i="1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err="1" smtClean="0"/>
              <a:t>Портре́т</a:t>
            </a:r>
            <a:r>
              <a:rPr lang="ru-RU" sz="2800" b="1" dirty="0" smtClean="0"/>
              <a:t> (</a:t>
            </a:r>
            <a:r>
              <a:rPr lang="ru-RU" sz="2800" b="1" dirty="0" smtClean="0">
                <a:hlinkClick r:id="rId2" tooltip="Французский язык"/>
              </a:rPr>
              <a:t>фр.</a:t>
            </a:r>
            <a:r>
              <a:rPr lang="ru-RU" sz="2800" b="1" dirty="0" smtClean="0"/>
              <a:t> </a:t>
            </a:r>
            <a:r>
              <a:rPr lang="fr-FR" sz="2800" b="1" i="1" dirty="0" smtClean="0"/>
              <a:t>Portrait</a:t>
            </a:r>
            <a:r>
              <a:rPr lang="ru-RU" sz="2800" b="1" dirty="0" smtClean="0"/>
              <a:t> ) — изображение или описание какого-либо человека либо группы людей, существующих или существовавших в реальной действительности.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Повторение </a:t>
            </a:r>
            <a:br>
              <a:rPr lang="ru-RU" dirty="0" smtClean="0"/>
            </a:br>
            <a:r>
              <a:rPr lang="ru-RU" dirty="0" smtClean="0"/>
              <a:t>Виды и жанры портрета:</a:t>
            </a:r>
            <a:endParaRPr lang="ru-RU" dirty="0"/>
          </a:p>
        </p:txBody>
      </p:sp>
      <p:pic>
        <p:nvPicPr>
          <p:cNvPr id="9" name="Picture 4" descr="Файл:Pushkin Alexander self portret, 1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3991372" cy="3596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5572140"/>
            <a:ext cx="3214710" cy="527035"/>
          </a:xfrm>
        </p:spPr>
        <p:txBody>
          <a:bodyPr/>
          <a:lstStyle/>
          <a:p>
            <a:r>
              <a:rPr lang="ru-RU" dirty="0" smtClean="0"/>
              <a:t>графический</a:t>
            </a:r>
            <a:endParaRPr lang="ru-RU" dirty="0"/>
          </a:p>
        </p:txBody>
      </p:sp>
      <p:pic>
        <p:nvPicPr>
          <p:cNvPr id="7172" name="Picture 4" descr="C:\Documents and Settings\Vic\Рабочий стол\графически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336951" cy="47616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28600"/>
            <a:ext cx="7715304" cy="700070"/>
          </a:xfrm>
        </p:spPr>
        <p:txBody>
          <a:bodyPr/>
          <a:lstStyle/>
          <a:p>
            <a:r>
              <a:rPr lang="ru-RU" dirty="0" smtClean="0"/>
              <a:t>скульптурный</a:t>
            </a:r>
            <a:endParaRPr lang="ru-RU" dirty="0"/>
          </a:p>
        </p:txBody>
      </p:sp>
      <p:pic>
        <p:nvPicPr>
          <p:cNvPr id="7" name="Picture 5" descr="09106b1aaeb064aceebe283b27d6c9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70776"/>
            <a:ext cx="3624427" cy="49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Македонский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0628" y="1142984"/>
            <a:ext cx="3286147" cy="496022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89" y="500042"/>
            <a:ext cx="6786611" cy="785818"/>
          </a:xfrm>
        </p:spPr>
        <p:txBody>
          <a:bodyPr/>
          <a:lstStyle/>
          <a:p>
            <a:r>
              <a:rPr lang="ru-RU" dirty="0" smtClean="0"/>
              <a:t>живописный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Vic\Рабочий стол\живопис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67" y="1785926"/>
            <a:ext cx="5548804" cy="4322774"/>
          </a:xfrm>
          <a:prstGeom prst="rect">
            <a:avLst/>
          </a:prstGeom>
          <a:noFill/>
        </p:spPr>
      </p:pic>
      <p:pic>
        <p:nvPicPr>
          <p:cNvPr id="1027" name="Picture 3" descr="C:\Documents and Settings\Vic\Рабочий стол\живописный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471" y="1785927"/>
            <a:ext cx="3123809" cy="42935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3" y="228600"/>
            <a:ext cx="6143669" cy="485756"/>
          </a:xfrm>
        </p:spPr>
        <p:txBody>
          <a:bodyPr/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Vic\Рабочий стол\автопо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304071" cy="5643602"/>
          </a:xfrm>
          <a:prstGeom prst="rect">
            <a:avLst/>
          </a:prstGeom>
          <a:noFill/>
        </p:spPr>
      </p:pic>
      <p:pic>
        <p:nvPicPr>
          <p:cNvPr id="2051" name="Picture 3" descr="C:\Documents and Settings\Vic\Рабочий стол\автопортр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7" y="228600"/>
            <a:ext cx="5429289" cy="485756"/>
          </a:xfrm>
        </p:spPr>
        <p:txBody>
          <a:bodyPr/>
          <a:lstStyle/>
          <a:p>
            <a:r>
              <a:rPr lang="ru-RU" dirty="0" smtClean="0"/>
              <a:t>детский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Vic\Рабочий стол\дет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485570" cy="5000660"/>
          </a:xfrm>
          <a:prstGeom prst="rect">
            <a:avLst/>
          </a:prstGeom>
          <a:noFill/>
        </p:spPr>
      </p:pic>
      <p:pic>
        <p:nvPicPr>
          <p:cNvPr id="3076" name="Picture 4" descr="C:\Documents and Settings\Vic\Рабочий стол\детски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4061073" cy="51062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69" y="228600"/>
            <a:ext cx="5715041" cy="557194"/>
          </a:xfrm>
        </p:spPr>
        <p:txBody>
          <a:bodyPr/>
          <a:lstStyle/>
          <a:p>
            <a:r>
              <a:rPr lang="ru-RU" dirty="0" smtClean="0"/>
              <a:t>парный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Vic\Рабочий стол\парны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089958" cy="4071966"/>
          </a:xfrm>
          <a:prstGeom prst="rect">
            <a:avLst/>
          </a:prstGeom>
          <a:noFill/>
        </p:spPr>
      </p:pic>
      <p:pic>
        <p:nvPicPr>
          <p:cNvPr id="4100" name="Picture 4" descr="C:\Documents and Settings\Vic\Рабочий стол\парный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600214" cy="46402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Граница">
  <a:themeElements>
    <a:clrScheme name="Граница 5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CC6600"/>
      </a:accent1>
      <a:accent2>
        <a:srgbClr val="FF5050"/>
      </a:accent2>
      <a:accent3>
        <a:srgbClr val="D3C3B8"/>
      </a:accent3>
      <a:accent4>
        <a:srgbClr val="DADADA"/>
      </a:accent4>
      <a:accent5>
        <a:srgbClr val="E2B8AA"/>
      </a:accent5>
      <a:accent6>
        <a:srgbClr val="E74848"/>
      </a:accent6>
      <a:hlink>
        <a:srgbClr val="FFCC99"/>
      </a:hlink>
      <a:folHlink>
        <a:srgbClr val="FF9966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1772</TotalTime>
  <Words>277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Граница</vt:lpstr>
      <vt:lpstr>Сатирический портрет в искусстве</vt:lpstr>
      <vt:lpstr>задачи</vt:lpstr>
      <vt:lpstr>Многие великие умы человечества  размышляли о тайнах и законах красоты,  о природе прекрасного. </vt:lpstr>
      <vt:lpstr>Повторение  Виды и жанры портрета:</vt:lpstr>
      <vt:lpstr>скульптурный</vt:lpstr>
      <vt:lpstr>живописный</vt:lpstr>
      <vt:lpstr>автопортрет</vt:lpstr>
      <vt:lpstr>детский</vt:lpstr>
      <vt:lpstr>парный</vt:lpstr>
      <vt:lpstr>групповой</vt:lpstr>
      <vt:lpstr>парадный</vt:lpstr>
      <vt:lpstr>камерный</vt:lpstr>
      <vt:lpstr>Слайд 13</vt:lpstr>
      <vt:lpstr>лубок</vt:lpstr>
      <vt:lpstr>гротеск</vt:lpstr>
      <vt:lpstr>шарж</vt:lpstr>
      <vt:lpstr>задание</vt:lpstr>
      <vt:lpstr>Слайд 18</vt:lpstr>
      <vt:lpstr>Слайд 19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</dc:title>
  <dc:creator>www.PHILka.RU</dc:creator>
  <cp:lastModifiedBy>Victor</cp:lastModifiedBy>
  <cp:revision>153</cp:revision>
  <dcterms:created xsi:type="dcterms:W3CDTF">2011-01-03T08:54:11Z</dcterms:created>
  <dcterms:modified xsi:type="dcterms:W3CDTF">2014-09-18T13:01:12Z</dcterms:modified>
</cp:coreProperties>
</file>